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295400"/>
            <a:ext cx="7772400" cy="1975104"/>
          </a:xfrm>
        </p:spPr>
        <p:txBody>
          <a:bodyPr/>
          <a:lstStyle/>
          <a:p>
            <a:pPr algn="ctr"/>
            <a:r>
              <a:rPr lang="ka-GE" sz="5400" dirty="0" smtClean="0"/>
              <a:t>სამყაროს განვითარების ეტაპები</a:t>
            </a:r>
            <a:endParaRPr lang="en-US" sz="5400" dirty="0"/>
          </a:p>
        </p:txBody>
      </p:sp>
      <p:pic>
        <p:nvPicPr>
          <p:cNvPr id="3" name="Picture 2" descr="áá¡á£ áááá-áá¡ á¡á£á áááá¡ á¨ááááá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278550"/>
            <a:ext cx="2286000" cy="225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3600" y="600813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ანანო კანდელაკი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707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182" y="189931"/>
            <a:ext cx="7772400" cy="2400869"/>
          </a:xfrm>
        </p:spPr>
        <p:txBody>
          <a:bodyPr/>
          <a:lstStyle/>
          <a:p>
            <a:r>
              <a:rPr lang="ka-GE" sz="2800" dirty="0" smtClean="0">
                <a:latin typeface="Sylfaen" pitchFamily="18" charset="0"/>
              </a:rPr>
              <a:t>გასული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საუკუნის</a:t>
            </a:r>
            <a:r>
              <a:rPr lang="kk-KZ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 </a:t>
            </a:r>
            <a:r>
              <a:rPr lang="kk-KZ" sz="2800" dirty="0" smtClean="0">
                <a:latin typeface="Sylfaen" pitchFamily="18" charset="0"/>
              </a:rPr>
              <a:t>20-</a:t>
            </a:r>
            <a:r>
              <a:rPr lang="ka-GE" sz="2800" dirty="0" smtClean="0">
                <a:latin typeface="Sylfaen" pitchFamily="18" charset="0"/>
              </a:rPr>
              <a:t>იან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 წლებამდე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ასტროფიზიკოსები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თვლიდნენ</a:t>
            </a:r>
            <a:r>
              <a:rPr lang="kk-KZ" sz="2800" dirty="0" smtClean="0">
                <a:latin typeface="Sylfaen" pitchFamily="18" charset="0"/>
              </a:rPr>
              <a:t>, </a:t>
            </a:r>
            <a:r>
              <a:rPr lang="ka-GE" sz="2800" dirty="0" smtClean="0">
                <a:latin typeface="Sylfaen" pitchFamily="18" charset="0"/>
              </a:rPr>
              <a:t>რომ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ჩვენი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სამყარო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სტაციონარულია</a:t>
            </a:r>
            <a:r>
              <a:rPr lang="kk-KZ" sz="2800" dirty="0" smtClean="0">
                <a:latin typeface="Sylfaen" pitchFamily="18" charset="0"/>
              </a:rPr>
              <a:t>. </a:t>
            </a:r>
            <a:r>
              <a:rPr lang="ka-GE" sz="2800" dirty="0" smtClean="0">
                <a:latin typeface="Sylfaen" pitchFamily="18" charset="0"/>
              </a:rPr>
              <a:t>ამ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ru-RU" sz="2800" dirty="0" smtClean="0">
                <a:latin typeface="Sylfaen" pitchFamily="18" charset="0"/>
              </a:rPr>
              <a:t>წარმოდგენას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ეთანხმებოდა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ფარდობითობის</a:t>
            </a:r>
            <a:r>
              <a:rPr lang="kk-KZ" sz="2800" dirty="0" smtClean="0">
                <a:latin typeface="Sylfaen" pitchFamily="18" charset="0"/>
              </a:rPr>
              <a:t> თ</a:t>
            </a:r>
            <a:r>
              <a:rPr lang="ka-GE" sz="2800" dirty="0" smtClean="0">
                <a:latin typeface="Sylfaen" pitchFamily="18" charset="0"/>
              </a:rPr>
              <a:t>ეორიის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ფუძემდებელი</a:t>
            </a:r>
            <a:r>
              <a:rPr lang="en-US" sz="2800" dirty="0" smtClean="0">
                <a:latin typeface="Sylfaen" pitchFamily="18" charset="0"/>
              </a:rPr>
              <a:t> </a:t>
            </a:r>
            <a:r>
              <a:rPr lang="en-US" sz="2800" dirty="0">
                <a:latin typeface="Sylfaen" pitchFamily="18" charset="0"/>
              </a:rPr>
              <a:t>ა</a:t>
            </a:r>
            <a:r>
              <a:rPr lang="kk-KZ" sz="2800" dirty="0">
                <a:latin typeface="Sylfaen" pitchFamily="18" charset="0"/>
              </a:rPr>
              <a:t>.</a:t>
            </a:r>
            <a:r>
              <a:rPr lang="ka-GE" sz="2800" dirty="0">
                <a:latin typeface="Sylfaen" pitchFamily="18" charset="0"/>
              </a:rPr>
              <a:t> </a:t>
            </a:r>
            <a:r>
              <a:rPr lang="ka-GE" sz="2800" dirty="0" smtClean="0">
                <a:latin typeface="Sylfaen" pitchFamily="18" charset="0"/>
              </a:rPr>
              <a:t>აინშტაინი</a:t>
            </a:r>
            <a:r>
              <a:rPr lang="kk-KZ" dirty="0" smtClean="0">
                <a:latin typeface="Sylfaen" pitchFamily="18" charset="0"/>
              </a:rPr>
              <a:t>. </a:t>
            </a:r>
            <a:endParaRPr lang="en-US" dirty="0">
              <a:latin typeface="Sylfae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82" y="2743200"/>
            <a:ext cx="762000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8806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083840"/>
          </a:xfrm>
        </p:spPr>
        <p:txBody>
          <a:bodyPr/>
          <a:lstStyle/>
          <a:p>
            <a:r>
              <a:rPr lang="ka-GE" dirty="0" smtClean="0">
                <a:latin typeface="Sylfaen" pitchFamily="18" charset="0"/>
              </a:rPr>
              <a:t>სამყაროს</a:t>
            </a:r>
            <a:r>
              <a:rPr lang="en-US" dirty="0" smtClean="0">
                <a:latin typeface="Sylfaen" pitchFamily="18" charset="0"/>
              </a:rPr>
              <a:t>  </a:t>
            </a:r>
            <a:r>
              <a:rPr lang="ka-GE" dirty="0" smtClean="0">
                <a:latin typeface="Sylfaen" pitchFamily="18" charset="0"/>
              </a:rPr>
              <a:t>აღწერისათვის</a:t>
            </a:r>
            <a:r>
              <a:rPr lang="kk-KZ" dirty="0" smtClean="0">
                <a:latin typeface="Sylfaen" pitchFamily="18" charset="0"/>
              </a:rPr>
              <a:t> </a:t>
            </a:r>
            <a:r>
              <a:rPr lang="kk-KZ" dirty="0">
                <a:latin typeface="Sylfaen" pitchFamily="18" charset="0"/>
              </a:rPr>
              <a:t>მან </a:t>
            </a:r>
            <a:r>
              <a:rPr lang="ka-GE" dirty="0" smtClean="0">
                <a:latin typeface="Sylfaen" pitchFamily="18" charset="0"/>
              </a:rPr>
              <a:t>შეადგინა სპეციალური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გრა­ვი­ტაციული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განტოლებები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და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იმისთვის</a:t>
            </a:r>
            <a:r>
              <a:rPr lang="kk-KZ" dirty="0" smtClean="0">
                <a:latin typeface="Sylfaen" pitchFamily="18" charset="0"/>
              </a:rPr>
              <a:t>, </a:t>
            </a:r>
            <a:r>
              <a:rPr lang="ka-GE" dirty="0" smtClean="0">
                <a:latin typeface="Sylfaen" pitchFamily="18" charset="0"/>
              </a:rPr>
              <a:t>რომ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ამ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განტოლებების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ამონახსნები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შესა­ბა­მი­სობაში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ყოფილიყ</a:t>
            </a:r>
            <a:r>
              <a:rPr lang="kk-KZ" dirty="0" smtClean="0">
                <a:latin typeface="Sylfaen" pitchFamily="18" charset="0"/>
              </a:rPr>
              <a:t>ო </a:t>
            </a:r>
            <a:r>
              <a:rPr lang="ka-GE" dirty="0" smtClean="0">
                <a:latin typeface="Sylfaen" pitchFamily="18" charset="0"/>
              </a:rPr>
              <a:t>სტაციონარულ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პირობებ</a:t>
            </a:r>
            <a:r>
              <a:rPr lang="kk-KZ" dirty="0" smtClean="0">
                <a:latin typeface="Sylfaen" pitchFamily="18" charset="0"/>
              </a:rPr>
              <a:t>თან</a:t>
            </a:r>
            <a:r>
              <a:rPr lang="kk-KZ" dirty="0">
                <a:latin typeface="Sylfaen" pitchFamily="18" charset="0"/>
              </a:rPr>
              <a:t>, </a:t>
            </a:r>
            <a:r>
              <a:rPr lang="ka-GE" dirty="0" smtClean="0">
                <a:latin typeface="Sylfaen" pitchFamily="18" charset="0"/>
              </a:rPr>
              <a:t>აინშტაინ</a:t>
            </a:r>
            <a:r>
              <a:rPr lang="kk-KZ" dirty="0" smtClean="0">
                <a:latin typeface="Sylfaen" pitchFamily="18" charset="0"/>
              </a:rPr>
              <a:t>მა </a:t>
            </a:r>
            <a:r>
              <a:rPr lang="ka-GE" dirty="0" smtClean="0">
                <a:latin typeface="Sylfaen" pitchFamily="18" charset="0"/>
              </a:rPr>
              <a:t>მათში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შეიტანა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გარკ­ვეუ­ლი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დამატებითი</a:t>
            </a:r>
            <a:r>
              <a:rPr lang="en-US" dirty="0" smtClean="0">
                <a:latin typeface="Sylfaen" pitchFamily="18" charset="0"/>
              </a:rPr>
              <a:t> </a:t>
            </a:r>
            <a:r>
              <a:rPr lang="ka-GE" dirty="0" smtClean="0">
                <a:latin typeface="Sylfaen" pitchFamily="18" charset="0"/>
              </a:rPr>
              <a:t>კოეფიციენტები</a:t>
            </a:r>
            <a:r>
              <a:rPr lang="kk-KZ" dirty="0" smtClean="0">
                <a:latin typeface="Sylfaen" pitchFamily="18" charset="0"/>
              </a:rPr>
              <a:t>.</a:t>
            </a:r>
            <a:endParaRPr lang="en-US" dirty="0">
              <a:latin typeface="Sylfae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948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4800600" cy="6477000"/>
          </a:xfrm>
        </p:spPr>
        <p:txBody>
          <a:bodyPr>
            <a:normAutofit fontScale="85000" lnSpcReduction="10000"/>
          </a:bodyPr>
          <a:lstStyle/>
          <a:p>
            <a:r>
              <a:rPr lang="ka-GE" dirty="0"/>
              <a:t>მოგვიანებით </a:t>
            </a:r>
            <a:r>
              <a:rPr lang="en-US" dirty="0"/>
              <a:t>ამ საკითხით დაინტერესდა ა</a:t>
            </a:r>
            <a:r>
              <a:rPr lang="kk-KZ" dirty="0"/>
              <a:t>. </a:t>
            </a:r>
            <a:r>
              <a:rPr lang="en-US" dirty="0"/>
              <a:t>ა</a:t>
            </a:r>
            <a:r>
              <a:rPr lang="kk-KZ" dirty="0"/>
              <a:t>. </a:t>
            </a:r>
            <a:r>
              <a:rPr lang="en-US" dirty="0"/>
              <a:t>ფრი­დ</a:t>
            </a:r>
            <a:r>
              <a:rPr lang="ka-GE" dirty="0"/>
              <a:t>­</a:t>
            </a:r>
            <a:r>
              <a:rPr lang="en-US" dirty="0"/>
              <a:t>მანი</a:t>
            </a:r>
            <a:r>
              <a:rPr lang="kk-KZ" dirty="0"/>
              <a:t>. </a:t>
            </a:r>
            <a:r>
              <a:rPr lang="en-US" dirty="0"/>
              <a:t>მან დაამტკიცა ამ განტოლებებში შეტანილი კოე</a:t>
            </a:r>
            <a:r>
              <a:rPr lang="kk-KZ" dirty="0"/>
              <a:t>­­</a:t>
            </a:r>
            <a:r>
              <a:rPr lang="en-US" dirty="0"/>
              <a:t>ფიცი</a:t>
            </a:r>
            <a:r>
              <a:rPr lang="kk-KZ" dirty="0"/>
              <a:t>­­</a:t>
            </a:r>
            <a:r>
              <a:rPr lang="en-US" dirty="0"/>
              <a:t>ენ</a:t>
            </a:r>
            <a:r>
              <a:rPr lang="kk-KZ" dirty="0"/>
              <a:t>­­</a:t>
            </a:r>
            <a:r>
              <a:rPr lang="en-US" dirty="0"/>
              <a:t>ტების ხე</a:t>
            </a:r>
            <a:r>
              <a:rPr lang="ka-GE" dirty="0"/>
              <a:t>­</a:t>
            </a:r>
            <a:r>
              <a:rPr lang="en-US" dirty="0"/>
              <a:t>ლოვ</a:t>
            </a:r>
            <a:r>
              <a:rPr lang="ka-GE" dirty="0"/>
              <a:t>­­</a:t>
            </a:r>
            <a:r>
              <a:rPr lang="en-US" dirty="0"/>
              <a:t>ნუ</a:t>
            </a:r>
            <a:r>
              <a:rPr lang="ka-GE" dirty="0"/>
              <a:t>­-</a:t>
            </a:r>
            <a:r>
              <a:rPr lang="en-US" dirty="0"/>
              <a:t>რო</a:t>
            </a:r>
            <a:r>
              <a:rPr lang="ka-GE" dirty="0"/>
              <a:t>­</a:t>
            </a:r>
            <a:r>
              <a:rPr lang="en-US" dirty="0"/>
              <a:t>ბა და გრავიტაციური განტოლებების ამოხსნის </a:t>
            </a:r>
            <a:r>
              <a:rPr lang="ka-GE" dirty="0" smtClean="0"/>
              <a:t>გზით</a:t>
            </a:r>
            <a:r>
              <a:rPr lang="en-US" dirty="0" smtClean="0"/>
              <a:t> </a:t>
            </a:r>
            <a:r>
              <a:rPr lang="ka-GE" dirty="0" smtClean="0"/>
              <a:t>დაადგინა</a:t>
            </a:r>
            <a:r>
              <a:rPr lang="kk-KZ" dirty="0" smtClean="0"/>
              <a:t>, </a:t>
            </a:r>
            <a:r>
              <a:rPr lang="ka-GE" dirty="0" smtClean="0"/>
              <a:t>რომ</a:t>
            </a:r>
            <a:r>
              <a:rPr lang="en-US" dirty="0" smtClean="0"/>
              <a:t> </a:t>
            </a:r>
            <a:r>
              <a:rPr lang="ka-GE" dirty="0" smtClean="0"/>
              <a:t>სამყარო</a:t>
            </a:r>
            <a:r>
              <a:rPr lang="en-US" dirty="0" smtClean="0"/>
              <a:t> </a:t>
            </a:r>
            <a:r>
              <a:rPr lang="ka-GE" dirty="0" smtClean="0"/>
              <a:t>არასტა­ციო­ნარული</a:t>
            </a:r>
            <a:r>
              <a:rPr lang="kk-KZ" dirty="0" smtClean="0"/>
              <a:t>ა </a:t>
            </a:r>
            <a:r>
              <a:rPr lang="kk-KZ" dirty="0"/>
              <a:t>ანუ </a:t>
            </a:r>
            <a:r>
              <a:rPr lang="ka-GE" dirty="0" smtClean="0"/>
              <a:t>ფართოვდება</a:t>
            </a:r>
            <a:r>
              <a:rPr lang="kk-KZ" dirty="0" smtClean="0"/>
              <a:t>. </a:t>
            </a:r>
            <a:r>
              <a:rPr lang="ka-GE" dirty="0" smtClean="0"/>
              <a:t>ეს</a:t>
            </a:r>
            <a:r>
              <a:rPr lang="en-US" dirty="0" smtClean="0"/>
              <a:t> </a:t>
            </a:r>
            <a:r>
              <a:rPr lang="ka-GE" dirty="0" smtClean="0"/>
              <a:t>აზრი</a:t>
            </a:r>
            <a:r>
              <a:rPr lang="en-US" dirty="0" smtClean="0"/>
              <a:t> </a:t>
            </a:r>
            <a:r>
              <a:rPr lang="ka-GE" dirty="0" smtClean="0"/>
              <a:t>ექსპერიმენტალურად</a:t>
            </a:r>
            <a:r>
              <a:rPr lang="en-US" dirty="0" smtClean="0"/>
              <a:t> </a:t>
            </a:r>
            <a:r>
              <a:rPr lang="ka-GE" dirty="0" smtClean="0"/>
              <a:t>დაადასტურა</a:t>
            </a:r>
            <a:r>
              <a:rPr lang="en-US" dirty="0" smtClean="0"/>
              <a:t> </a:t>
            </a:r>
            <a:r>
              <a:rPr lang="en-US" dirty="0"/>
              <a:t>ე</a:t>
            </a:r>
            <a:r>
              <a:rPr lang="kk-KZ" dirty="0"/>
              <a:t>. </a:t>
            </a:r>
            <a:r>
              <a:rPr lang="ka-GE" dirty="0" smtClean="0"/>
              <a:t>ჰაბლ­მა, </a:t>
            </a:r>
            <a:r>
              <a:rPr lang="ka-GE" dirty="0"/>
              <a:t>რომელიც ზომავდა იმ </a:t>
            </a:r>
            <a:r>
              <a:rPr lang="ka-GE" dirty="0" smtClean="0"/>
              <a:t>ობიექტების</a:t>
            </a:r>
            <a:r>
              <a:rPr lang="en-US" dirty="0" smtClean="0"/>
              <a:t> </a:t>
            </a:r>
            <a:r>
              <a:rPr lang="ka-GE" dirty="0" smtClean="0"/>
              <a:t>წითელ</a:t>
            </a:r>
            <a:r>
              <a:rPr lang="kk-KZ" dirty="0" smtClean="0"/>
              <a:t> წ</a:t>
            </a:r>
            <a:r>
              <a:rPr lang="ka-GE" dirty="0" smtClean="0"/>
              <a:t>ანაცვლება</a:t>
            </a:r>
            <a:r>
              <a:rPr lang="en-US" dirty="0"/>
              <a:t>ს</a:t>
            </a:r>
            <a:r>
              <a:rPr lang="ka-GE" dirty="0"/>
              <a:t>, რომლებიც გვშორდება.</a:t>
            </a:r>
            <a:endParaRPr lang="en-US" dirty="0"/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838200"/>
            <a:ext cx="36576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320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304800"/>
            <a:ext cx="4953000" cy="6096000"/>
          </a:xfrm>
        </p:spPr>
        <p:txBody>
          <a:bodyPr>
            <a:normAutofit/>
          </a:bodyPr>
          <a:lstStyle/>
          <a:p>
            <a:r>
              <a:rPr lang="en-US" dirty="0">
                <a:latin typeface="Sylfaen" pitchFamily="18" charset="0"/>
              </a:rPr>
              <a:t>ამ მონაცემების საფუძველზე </a:t>
            </a:r>
            <a:r>
              <a:rPr lang="ka-GE" dirty="0">
                <a:latin typeface="Sylfaen" pitchFamily="18" charset="0"/>
              </a:rPr>
              <a:t>ჯორჯ </a:t>
            </a:r>
            <a:r>
              <a:rPr lang="en-US" dirty="0">
                <a:latin typeface="Sylfaen" pitchFamily="18" charset="0"/>
              </a:rPr>
              <a:t>გამოვმა</a:t>
            </a:r>
            <a:r>
              <a:rPr lang="kk-KZ" dirty="0">
                <a:latin typeface="Sylfaen" pitchFamily="18" charset="0"/>
              </a:rPr>
              <a:t> 1946 </a:t>
            </a:r>
            <a:r>
              <a:rPr lang="en-US" dirty="0">
                <a:latin typeface="Sylfaen" pitchFamily="18" charset="0"/>
              </a:rPr>
              <a:t>წელს წამოაყენა </a:t>
            </a:r>
            <a:r>
              <a:rPr lang="ka-GE" dirty="0" smtClean="0">
                <a:latin typeface="Sylfaen" pitchFamily="18" charset="0"/>
              </a:rPr>
              <a:t>ცხე­</a:t>
            </a:r>
            <a:r>
              <a:rPr lang="en-US" dirty="0">
                <a:latin typeface="Sylfaen" pitchFamily="18" charset="0"/>
              </a:rPr>
              <a:t>ლი სამ</a:t>
            </a:r>
            <a:r>
              <a:rPr lang="kk-KZ" dirty="0">
                <a:latin typeface="Sylfaen" pitchFamily="18" charset="0"/>
              </a:rPr>
              <a:t>­­</a:t>
            </a:r>
            <a:r>
              <a:rPr lang="en-US" dirty="0">
                <a:latin typeface="Sylfaen" pitchFamily="18" charset="0"/>
              </a:rPr>
              <a:t>ყა</a:t>
            </a:r>
            <a:r>
              <a:rPr lang="kk-KZ" dirty="0">
                <a:latin typeface="Sylfaen" pitchFamily="18" charset="0"/>
              </a:rPr>
              <a:t>­­</a:t>
            </a:r>
            <a:r>
              <a:rPr lang="en-US" dirty="0">
                <a:latin typeface="Sylfaen" pitchFamily="18" charset="0"/>
              </a:rPr>
              <a:t>როს მოდელი</a:t>
            </a:r>
            <a:r>
              <a:rPr lang="kk-KZ" dirty="0">
                <a:latin typeface="Sylfaen" pitchFamily="18" charset="0"/>
              </a:rPr>
              <a:t>. </a:t>
            </a:r>
            <a:r>
              <a:rPr lang="en-US" dirty="0">
                <a:latin typeface="Sylfaen" pitchFamily="18" charset="0"/>
              </a:rPr>
              <a:t>ამ მოდელის მიხედვით სამყარო დასაწყისში თავმოყრილი იყო კვაზიწერტილში ზომით</a:t>
            </a:r>
            <a:r>
              <a:rPr lang="kk-KZ" dirty="0">
                <a:latin typeface="Sylfaen" pitchFamily="18" charset="0"/>
              </a:rPr>
              <a:t> 10</a:t>
            </a:r>
            <a:r>
              <a:rPr lang="kk-KZ" baseline="30000" dirty="0">
                <a:latin typeface="Sylfaen" pitchFamily="18" charset="0"/>
              </a:rPr>
              <a:t>-33</a:t>
            </a:r>
            <a:r>
              <a:rPr lang="kk-KZ" dirty="0">
                <a:latin typeface="Sylfaen" pitchFamily="18" charset="0"/>
              </a:rPr>
              <a:t> </a:t>
            </a:r>
            <a:r>
              <a:rPr lang="en-US" dirty="0">
                <a:latin typeface="Sylfaen" pitchFamily="18" charset="0"/>
              </a:rPr>
              <a:t>სმ და სიმკვრივით </a:t>
            </a:r>
            <a:r>
              <a:rPr lang="kk-KZ" dirty="0">
                <a:latin typeface="Sylfaen" pitchFamily="18" charset="0"/>
                <a:sym typeface="Symbol"/>
              </a:rPr>
              <a:t></a:t>
            </a:r>
            <a:r>
              <a:rPr lang="kk-KZ" dirty="0">
                <a:latin typeface="Sylfaen" pitchFamily="18" charset="0"/>
              </a:rPr>
              <a:t>10</a:t>
            </a:r>
            <a:r>
              <a:rPr lang="kk-KZ" baseline="30000" dirty="0">
                <a:latin typeface="Sylfaen" pitchFamily="18" charset="0"/>
              </a:rPr>
              <a:t>93 </a:t>
            </a:r>
            <a:r>
              <a:rPr lang="kk-KZ" dirty="0">
                <a:latin typeface="Sylfaen" pitchFamily="18" charset="0"/>
              </a:rPr>
              <a:t>გ/</a:t>
            </a:r>
            <a:r>
              <a:rPr lang="en-US" dirty="0">
                <a:latin typeface="Sylfaen" pitchFamily="18" charset="0"/>
              </a:rPr>
              <a:t>სმ</a:t>
            </a:r>
            <a:r>
              <a:rPr lang="kk-KZ" baseline="30000" dirty="0">
                <a:latin typeface="Sylfaen" pitchFamily="18" charset="0"/>
              </a:rPr>
              <a:t>3</a:t>
            </a:r>
            <a:r>
              <a:rPr lang="kk-KZ" dirty="0">
                <a:latin typeface="Sylfaen" pitchFamily="18" charset="0"/>
              </a:rPr>
              <a:t>, რომლის </a:t>
            </a:r>
            <a:r>
              <a:rPr lang="ka-GE" dirty="0" smtClean="0">
                <a:latin typeface="Sylfaen" pitchFamily="18" charset="0"/>
              </a:rPr>
              <a:t>ტემპერატუ</a:t>
            </a:r>
            <a:r>
              <a:rPr lang="kk-KZ" dirty="0" smtClean="0">
                <a:latin typeface="Sylfaen" pitchFamily="18" charset="0"/>
              </a:rPr>
              <a:t>­</a:t>
            </a:r>
            <a:r>
              <a:rPr lang="en-US" dirty="0">
                <a:latin typeface="Sylfaen" pitchFamily="18" charset="0"/>
              </a:rPr>
              <a:t>რ</a:t>
            </a:r>
            <a:r>
              <a:rPr lang="kk-KZ" dirty="0">
                <a:latin typeface="Sylfaen" pitchFamily="18" charset="0"/>
              </a:rPr>
              <a:t>ა 10</a:t>
            </a:r>
            <a:r>
              <a:rPr lang="kk-KZ" baseline="30000" dirty="0">
                <a:latin typeface="Sylfaen" pitchFamily="18" charset="0"/>
              </a:rPr>
              <a:t>33</a:t>
            </a:r>
            <a:r>
              <a:rPr lang="kk-KZ" dirty="0">
                <a:latin typeface="Sylfaen" pitchFamily="18" charset="0"/>
              </a:rPr>
              <a:t> K-</a:t>
            </a:r>
            <a:r>
              <a:rPr lang="en-US" dirty="0">
                <a:latin typeface="Sylfaen" pitchFamily="18" charset="0"/>
              </a:rPr>
              <a:t>ზე მეტი</a:t>
            </a:r>
            <a:r>
              <a:rPr lang="kk-KZ" dirty="0">
                <a:latin typeface="Sylfaen" pitchFamily="18" charset="0"/>
              </a:rPr>
              <a:t> </a:t>
            </a:r>
            <a:r>
              <a:rPr lang="kk-KZ" dirty="0" smtClean="0">
                <a:latin typeface="Sylfaen" pitchFamily="18" charset="0"/>
              </a:rPr>
              <a:t>იყო</a:t>
            </a:r>
            <a:r>
              <a:rPr lang="en-US" dirty="0" smtClean="0">
                <a:latin typeface="Sylfaen" pitchFamily="18" charset="0"/>
              </a:rPr>
              <a:t>.</a:t>
            </a:r>
            <a:endParaRPr lang="en-US" dirty="0">
              <a:latin typeface="Sylfaen" pitchFamily="18" charset="0"/>
            </a:endParaRPr>
          </a:p>
        </p:txBody>
      </p:sp>
      <p:pic>
        <p:nvPicPr>
          <p:cNvPr id="2050" name="Picture 2" descr="Ð´Ð¶Ð¾ÑÐ´Ð¶ Ð³Ð°Ð¼Ð¾Ð²-áá¡ á¡á£á áááá¡ á¨ááááá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17896"/>
            <a:ext cx="3299968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857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3626640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latin typeface="Sylfaen" pitchFamily="18" charset="0"/>
              </a:rPr>
              <a:t>ამ ნაწილაკს უწოდეს სუპერადრონი</a:t>
            </a:r>
            <a:r>
              <a:rPr lang="kk-KZ" dirty="0">
                <a:latin typeface="Sylfaen" pitchFamily="18" charset="0"/>
              </a:rPr>
              <a:t>. </a:t>
            </a:r>
            <a:r>
              <a:rPr lang="en-US" dirty="0">
                <a:latin typeface="Sylfaen" pitchFamily="18" charset="0"/>
              </a:rPr>
              <a:t>დაახ</a:t>
            </a:r>
            <a:r>
              <a:rPr lang="kk-KZ" dirty="0" smtClean="0">
                <a:latin typeface="Sylfaen" pitchFamily="18" charset="0"/>
              </a:rPr>
              <a:t>­</a:t>
            </a:r>
            <a:r>
              <a:rPr lang="ka-GE" dirty="0" smtClean="0">
                <a:latin typeface="Sylfaen" pitchFamily="18" charset="0"/>
              </a:rPr>
              <a:t>ლო­ებ­ით</a:t>
            </a:r>
            <a:r>
              <a:rPr lang="kk-KZ" dirty="0" smtClean="0">
                <a:latin typeface="Sylfaen" pitchFamily="18" charset="0"/>
              </a:rPr>
              <a:t> </a:t>
            </a:r>
            <a:r>
              <a:rPr lang="kk-KZ" dirty="0">
                <a:latin typeface="Sylfaen" pitchFamily="18" charset="0"/>
              </a:rPr>
              <a:t>15 </a:t>
            </a:r>
            <a:r>
              <a:rPr lang="en-US" dirty="0">
                <a:latin typeface="Sylfaen" pitchFamily="18" charset="0"/>
              </a:rPr>
              <a:t>მილიარდი წლის წინ ის აფეთქდა და</a:t>
            </a:r>
            <a:r>
              <a:rPr lang="kk-KZ" dirty="0">
                <a:latin typeface="Sylfaen" pitchFamily="18" charset="0"/>
              </a:rPr>
              <a:t> სამყარომ </a:t>
            </a:r>
            <a:r>
              <a:rPr lang="en-US" dirty="0">
                <a:latin typeface="Sylfaen" pitchFamily="18" charset="0"/>
              </a:rPr>
              <a:t>გაფართოება დაიწყო</a:t>
            </a:r>
            <a:r>
              <a:rPr lang="kk-KZ" dirty="0">
                <a:latin typeface="Sylfaen" pitchFamily="18" charset="0"/>
              </a:rPr>
              <a:t>. </a:t>
            </a:r>
            <a:r>
              <a:rPr lang="en-US" dirty="0">
                <a:latin typeface="Sylfaen" pitchFamily="18" charset="0"/>
              </a:rPr>
              <a:t>ეს პრო</a:t>
            </a:r>
            <a:r>
              <a:rPr lang="ka-GE" dirty="0" smtClean="0">
                <a:latin typeface="Sylfaen" pitchFamily="18" charset="0"/>
              </a:rPr>
              <a:t>­ცე­</a:t>
            </a:r>
            <a:r>
              <a:rPr lang="en-US" dirty="0">
                <a:latin typeface="Sylfaen" pitchFamily="18" charset="0"/>
              </a:rPr>
              <a:t>სი ამჟამადაც მიმდინარეობს</a:t>
            </a:r>
            <a:r>
              <a:rPr lang="kk-KZ" dirty="0">
                <a:latin typeface="Sylfaen" pitchFamily="18" charset="0"/>
              </a:rPr>
              <a:t>. </a:t>
            </a:r>
            <a:r>
              <a:rPr lang="en-US" dirty="0">
                <a:latin typeface="Sylfaen" pitchFamily="18" charset="0"/>
              </a:rPr>
              <a:t>სუპერედრონის ნივთიერება </a:t>
            </a:r>
            <a:r>
              <a:rPr lang="ka-GE" dirty="0" smtClean="0">
                <a:latin typeface="Sylfaen" pitchFamily="18" charset="0"/>
              </a:rPr>
              <a:t>განვი</a:t>
            </a:r>
            <a:r>
              <a:rPr lang="kk-KZ" dirty="0" smtClean="0">
                <a:latin typeface="Sylfaen" pitchFamily="18" charset="0"/>
              </a:rPr>
              <a:t>თ</a:t>
            </a:r>
            <a:r>
              <a:rPr lang="en-US" dirty="0">
                <a:latin typeface="Sylfaen" pitchFamily="18" charset="0"/>
              </a:rPr>
              <a:t>არების საწყის </a:t>
            </a:r>
            <a:r>
              <a:rPr lang="ka-GE" dirty="0" smtClean="0">
                <a:latin typeface="Sylfaen" pitchFamily="18" charset="0"/>
              </a:rPr>
              <a:t>სტა­</a:t>
            </a:r>
            <a:r>
              <a:rPr lang="en-US" dirty="0">
                <a:latin typeface="Sylfaen" pitchFamily="18" charset="0"/>
              </a:rPr>
              <a:t>დიაზე იმყოფებოდა იონიზირებული პლაზმის მდგომარეობაში</a:t>
            </a:r>
            <a:r>
              <a:rPr lang="kk-KZ" dirty="0">
                <a:latin typeface="Sylfaen" pitchFamily="18" charset="0"/>
              </a:rPr>
              <a:t> რომელიც წონა</a:t>
            </a:r>
            <a:r>
              <a:rPr lang="ka-GE" dirty="0">
                <a:latin typeface="Sylfaen" pitchFamily="18" charset="0"/>
              </a:rPr>
              <a:t>­</a:t>
            </a:r>
            <a:r>
              <a:rPr lang="kk-KZ" dirty="0">
                <a:latin typeface="Sylfaen" pitchFamily="18" charset="0"/>
              </a:rPr>
              <a:t>ს</a:t>
            </a:r>
            <a:r>
              <a:rPr lang="ka-GE" dirty="0">
                <a:latin typeface="Sylfaen" pitchFamily="18" charset="0"/>
              </a:rPr>
              <a:t>­</a:t>
            </a:r>
            <a:r>
              <a:rPr lang="kk-KZ" dirty="0">
                <a:latin typeface="Sylfaen" pitchFamily="18" charset="0"/>
              </a:rPr>
              <a:t>წო</a:t>
            </a:r>
            <a:r>
              <a:rPr lang="ka-GE" dirty="0">
                <a:latin typeface="Sylfaen" pitchFamily="18" charset="0"/>
              </a:rPr>
              <a:t>­</a:t>
            </a:r>
            <a:r>
              <a:rPr lang="kk-KZ" dirty="0">
                <a:latin typeface="Sylfaen" pitchFamily="18" charset="0"/>
              </a:rPr>
              <a:t>რ</a:t>
            </a:r>
            <a:r>
              <a:rPr lang="ka-GE" dirty="0">
                <a:latin typeface="Sylfaen" pitchFamily="18" charset="0"/>
              </a:rPr>
              <a:t>­</a:t>
            </a:r>
            <a:r>
              <a:rPr lang="kk-KZ" dirty="0">
                <a:latin typeface="Sylfaen" pitchFamily="18" charset="0"/>
              </a:rPr>
              <a:t>ობაში იყო გამოსხივებასთან. </a:t>
            </a:r>
            <a:endParaRPr lang="en-US" dirty="0">
              <a:latin typeface="Sylfae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627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სამყაროს განვითარების ეტაპები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76400"/>
            <a:ext cx="8148869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310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2286000" cy="914400"/>
          </a:xfrm>
        </p:spPr>
        <p:txBody>
          <a:bodyPr/>
          <a:lstStyle/>
          <a:p>
            <a:r>
              <a:rPr lang="en-US" b="1" dirty="0" smtClean="0"/>
              <a:t>I </a:t>
            </a:r>
            <a:r>
              <a:rPr lang="ka-GE" b="1" dirty="0" smtClean="0"/>
              <a:t>ეტაპი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09600"/>
            <a:ext cx="5029200" cy="5562600"/>
          </a:xfrm>
        </p:spPr>
        <p:txBody>
          <a:bodyPr>
            <a:normAutofit lnSpcReduction="10000"/>
          </a:bodyPr>
          <a:lstStyle/>
          <a:p>
            <a:r>
              <a:rPr lang="kk-KZ" b="1" dirty="0"/>
              <a:t>პირველი,</a:t>
            </a:r>
            <a:r>
              <a:rPr lang="kk-KZ" dirty="0"/>
              <a:t> რომლის დროის ინტერვალია 10</a:t>
            </a:r>
            <a:r>
              <a:rPr lang="kk-KZ" baseline="30000" dirty="0"/>
              <a:t>-42</a:t>
            </a:r>
            <a:r>
              <a:rPr lang="kk-KZ" dirty="0">
                <a:sym typeface="Symbol"/>
              </a:rPr>
              <a:t></a:t>
            </a:r>
            <a:r>
              <a:rPr lang="kk-KZ" dirty="0"/>
              <a:t>10</a:t>
            </a:r>
            <a:r>
              <a:rPr lang="kk-KZ" baseline="30000" dirty="0"/>
              <a:t>-4 </a:t>
            </a:r>
            <a:r>
              <a:rPr lang="kk-KZ" dirty="0"/>
              <a:t>წ</a:t>
            </a:r>
            <a:r>
              <a:rPr lang="ka-GE" dirty="0"/>
              <a:t>ა</a:t>
            </a:r>
            <a:r>
              <a:rPr lang="kk-KZ" dirty="0"/>
              <a:t>მ</a:t>
            </a:r>
            <a:r>
              <a:rPr lang="ka-GE" dirty="0"/>
              <a:t>ია</a:t>
            </a:r>
            <a:r>
              <a:rPr lang="kk-KZ" dirty="0"/>
              <a:t>, ხასიათდება მაღალი ტემპე</a:t>
            </a:r>
            <a:r>
              <a:rPr lang="en-US" dirty="0"/>
              <a:t>­</a:t>
            </a:r>
            <a:r>
              <a:rPr lang="kk-KZ" dirty="0"/>
              <a:t>რა</a:t>
            </a:r>
            <a:r>
              <a:rPr lang="en-US" dirty="0"/>
              <a:t>­­</a:t>
            </a:r>
            <a:r>
              <a:rPr lang="kk-KZ" dirty="0"/>
              <a:t>ტურით და შეესაბამება 10</a:t>
            </a:r>
            <a:r>
              <a:rPr lang="kk-KZ" baseline="30000" dirty="0"/>
              <a:t>18</a:t>
            </a:r>
            <a:r>
              <a:rPr lang="kk-KZ" dirty="0"/>
              <a:t> ევ ენერგია. მას ანდრონულ ერას უწოდებენ. ნივ</a:t>
            </a:r>
            <a:r>
              <a:rPr lang="ka-GE" dirty="0"/>
              <a:t>­</a:t>
            </a:r>
            <a:r>
              <a:rPr lang="kk-KZ" dirty="0"/>
              <a:t>თი</a:t>
            </a:r>
            <a:r>
              <a:rPr lang="ka-GE" dirty="0"/>
              <a:t>­</a:t>
            </a:r>
            <a:r>
              <a:rPr lang="kk-KZ" dirty="0"/>
              <a:t>ე</a:t>
            </a:r>
            <a:r>
              <a:rPr lang="en-US" dirty="0"/>
              <a:t>­</a:t>
            </a:r>
            <a:r>
              <a:rPr lang="ka-GE" dirty="0"/>
              <a:t>­</a:t>
            </a:r>
            <a:r>
              <a:rPr lang="kk-KZ" dirty="0"/>
              <a:t>რე</a:t>
            </a:r>
            <a:r>
              <a:rPr lang="en-US" dirty="0"/>
              <a:t>­</a:t>
            </a:r>
            <a:r>
              <a:rPr lang="kk-KZ" dirty="0"/>
              <a:t>ბა ამ პერიოდში წარმოდგენილი იყო მძიმე ნაწილაკების სახით: ბარიონები, მე</a:t>
            </a:r>
            <a:r>
              <a:rPr lang="ka-GE" dirty="0"/>
              <a:t>­</a:t>
            </a:r>
            <a:r>
              <a:rPr lang="kk-KZ" dirty="0"/>
              <a:t>ზო</a:t>
            </a:r>
            <a:r>
              <a:rPr lang="ka-GE" dirty="0"/>
              <a:t>­</a:t>
            </a:r>
            <a:r>
              <a:rPr lang="kk-KZ" dirty="0"/>
              <a:t>ნები და სხვა. 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32" y="1905000"/>
            <a:ext cx="3171967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3619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914400"/>
          </a:xfrm>
        </p:spPr>
        <p:txBody>
          <a:bodyPr/>
          <a:lstStyle/>
          <a:p>
            <a:pPr algn="ctr"/>
            <a:r>
              <a:rPr lang="en-US" sz="4400" b="1" dirty="0" smtClean="0"/>
              <a:t>II </a:t>
            </a:r>
            <a:r>
              <a:rPr lang="ka-GE" sz="4400" b="1" dirty="0" smtClean="0"/>
              <a:t>ეტაპი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19200"/>
            <a:ext cx="7696200" cy="5105400"/>
          </a:xfrm>
        </p:spPr>
        <p:txBody>
          <a:bodyPr>
            <a:normAutofit fontScale="77500" lnSpcReduction="20000"/>
          </a:bodyPr>
          <a:lstStyle/>
          <a:p>
            <a:r>
              <a:rPr lang="kk-KZ" dirty="0"/>
              <a:t>სამყაროს განვითარების </a:t>
            </a:r>
            <a:r>
              <a:rPr lang="kk-KZ" b="1" dirty="0"/>
              <a:t>მეორე ერა</a:t>
            </a:r>
            <a:r>
              <a:rPr lang="kk-KZ" dirty="0"/>
              <a:t> ცნობილია ლეპტონურის სახელ</a:t>
            </a:r>
            <a:r>
              <a:rPr lang="en-US" dirty="0"/>
              <a:t>­</a:t>
            </a:r>
            <a:r>
              <a:rPr lang="kk-KZ" dirty="0"/>
              <a:t>წო</a:t>
            </a:r>
            <a:r>
              <a:rPr lang="en-US" dirty="0"/>
              <a:t>­</a:t>
            </a:r>
            <a:r>
              <a:rPr lang="kk-KZ" dirty="0"/>
              <a:t>დე</a:t>
            </a:r>
            <a:r>
              <a:rPr lang="en-US" dirty="0"/>
              <a:t>­</a:t>
            </a:r>
            <a:r>
              <a:rPr lang="kk-KZ" dirty="0"/>
              <a:t>ბით. ამ პერიოდში გაჩნდა მსუბუქი ნაწილაკები: მიუონები, ელექტრონები, პო</a:t>
            </a:r>
            <a:r>
              <a:rPr lang="ka-GE" dirty="0"/>
              <a:t>­</a:t>
            </a:r>
            <a:r>
              <a:rPr lang="kk-KZ" dirty="0"/>
              <a:t>ზი</a:t>
            </a:r>
            <a:r>
              <a:rPr lang="en-US" dirty="0"/>
              <a:t>­</a:t>
            </a:r>
            <a:r>
              <a:rPr lang="ka-GE" dirty="0"/>
              <a:t>­</a:t>
            </a:r>
            <a:r>
              <a:rPr lang="kk-KZ" dirty="0"/>
              <a:t>ტრო</a:t>
            </a:r>
            <a:r>
              <a:rPr lang="en-US" dirty="0"/>
              <a:t>­</a:t>
            </a:r>
            <a:r>
              <a:rPr lang="kk-KZ" dirty="0"/>
              <a:t>ნები, ნეიტრინო, ანტინეიტრინო და ფოტონი, ამ უკანასკ</a:t>
            </a:r>
            <a:r>
              <a:rPr lang="en-US" dirty="0"/>
              <a:t>­</a:t>
            </a:r>
            <a:r>
              <a:rPr lang="kk-KZ" dirty="0"/>
              <a:t>ნე</a:t>
            </a:r>
            <a:r>
              <a:rPr lang="en-US" dirty="0"/>
              <a:t>­</a:t>
            </a:r>
            <a:r>
              <a:rPr lang="kk-KZ" dirty="0"/>
              <a:t>ლებ</a:t>
            </a:r>
            <a:r>
              <a:rPr lang="en-US" dirty="0"/>
              <a:t>­</a:t>
            </a:r>
            <a:r>
              <a:rPr lang="kk-KZ" dirty="0"/>
              <a:t>მა საფუძველი დაუ</a:t>
            </a:r>
            <a:r>
              <a:rPr lang="en-US" dirty="0"/>
              <a:t>­</a:t>
            </a:r>
            <a:r>
              <a:rPr lang="kk-KZ" dirty="0"/>
              <a:t>დო რელაქტიური გამოსხივების დასაწყისს. ამ ერის დასას</a:t>
            </a:r>
            <a:r>
              <a:rPr lang="en-US" dirty="0"/>
              <a:t>­</a:t>
            </a:r>
            <a:r>
              <a:rPr lang="kk-KZ" dirty="0"/>
              <a:t>რულს მთავრდება ნაწი</a:t>
            </a:r>
            <a:r>
              <a:rPr lang="en-US" dirty="0"/>
              <a:t>­</a:t>
            </a:r>
            <a:r>
              <a:rPr lang="kk-KZ" dirty="0"/>
              <a:t>ლაკების ანიჰილაციის პროცესი და ნეიტრინოს ურთიერ</a:t>
            </a:r>
            <a:r>
              <a:rPr lang="en-US" dirty="0"/>
              <a:t>­</a:t>
            </a:r>
            <a:r>
              <a:rPr lang="kk-KZ" dirty="0"/>
              <a:t>თ</a:t>
            </a:r>
            <a:r>
              <a:rPr lang="en-US" dirty="0"/>
              <a:t>­</a:t>
            </a:r>
            <a:r>
              <a:rPr lang="kk-KZ" dirty="0"/>
              <a:t>ქმე</a:t>
            </a:r>
            <a:r>
              <a:rPr lang="en-US" dirty="0"/>
              <a:t>­</a:t>
            </a:r>
            <a:r>
              <a:rPr lang="kk-KZ" dirty="0"/>
              <a:t>დება ნივთიერებასა და გამოსხივებასთან. ამ მომენტიდან ნეიტრინო მონაწილეობს სამყაროს გაფართო</a:t>
            </a:r>
            <a:r>
              <a:rPr lang="en-US" dirty="0"/>
              <a:t>­</a:t>
            </a:r>
            <a:r>
              <a:rPr lang="kk-KZ" dirty="0"/>
              <a:t>ება</a:t>
            </a:r>
            <a:r>
              <a:rPr lang="en-US" dirty="0"/>
              <a:t>­</a:t>
            </a:r>
            <a:r>
              <a:rPr lang="kk-KZ" dirty="0"/>
              <a:t>ში სხვა ნივთიერებებისგან დამოუკიდებლად და თავის თავში ატარებს ინფორმაციას ლეპტონური ერის დასასრულის შესახებ. ამ დროს სამყაროში წარმოიქმნა წყალბადის ბირთვების 70% და ჰელიუმის ბირთვების 30%.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026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1.wp.com/hi-tech.ge/wp-content/uploads/2012/10/CMB_Timeline300_no_W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990600"/>
            <a:ext cx="6925469" cy="449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461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III</a:t>
            </a:r>
            <a:r>
              <a:rPr lang="ka-GE" b="1" dirty="0" smtClean="0"/>
              <a:t> ეტაპი/ </a:t>
            </a:r>
            <a:r>
              <a:rPr lang="en-US" b="1" dirty="0" smtClean="0"/>
              <a:t>IV </a:t>
            </a:r>
            <a:r>
              <a:rPr lang="ka-GE" b="1" dirty="0" smtClean="0"/>
              <a:t>ეტაპი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a-GE" b="1" dirty="0"/>
              <a:t>მესამე</a:t>
            </a:r>
            <a:r>
              <a:rPr lang="kk-KZ" dirty="0"/>
              <a:t> ეტაპი ცნობილია გამოსხივების ერის სა­­ხელ­­წოდებით. მისი ხანგძლივობა 1 მილიარდი წელია. ამ პერიოდში ნეიტრინოსა და გამოსხივების წილი აღემატებოდა სხვა </a:t>
            </a:r>
            <a:r>
              <a:rPr lang="kk-KZ" dirty="0" smtClean="0"/>
              <a:t>ნაწილაკებს</a:t>
            </a:r>
            <a:r>
              <a:rPr lang="ka-GE" dirty="0" smtClean="0"/>
              <a:t>.</a:t>
            </a:r>
            <a:r>
              <a:rPr lang="kk-KZ" dirty="0"/>
              <a:t> გამოსხივების ერის შემდეგ დადგა </a:t>
            </a:r>
            <a:r>
              <a:rPr lang="kk-KZ" b="1" dirty="0"/>
              <a:t>ნივთიერების ერა:</a:t>
            </a:r>
            <a:r>
              <a:rPr lang="kk-KZ" dirty="0"/>
              <a:t> წარმოიქმნა წყალბადისა და ჰელიუმის ატომები, საიდანაც შემდეგში ჩამოყალიბდა გალაქტიკები და ვარსკვლავები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773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373</TotalTime>
  <Words>455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Metro</vt:lpstr>
      <vt:lpstr>სამყაროს განვითარების ეტაპები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სამყაროს განვითარების ეტაპები</vt:lpstr>
      <vt:lpstr>I ეტაპი</vt:lpstr>
      <vt:lpstr>II ეტაპი</vt:lpstr>
      <vt:lpstr>PowerPoint Presentation</vt:lpstr>
      <vt:lpstr>III ეტაპი/ IV ეტაპი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სამყაროს განვითარების ეტაპები</dc:title>
  <dc:creator>Levancho</dc:creator>
  <cp:lastModifiedBy>Levancho</cp:lastModifiedBy>
  <cp:revision>10</cp:revision>
  <dcterms:created xsi:type="dcterms:W3CDTF">2006-08-16T00:00:00Z</dcterms:created>
  <dcterms:modified xsi:type="dcterms:W3CDTF">2019-06-29T21:12:52Z</dcterms:modified>
</cp:coreProperties>
</file>