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5" r:id="rId1"/>
  </p:sldMasterIdLst>
  <p:notesMasterIdLst>
    <p:notesMasterId r:id="rId16"/>
  </p:notesMasterIdLst>
  <p:sldIdLst>
    <p:sldId id="276" r:id="rId2"/>
    <p:sldId id="261" r:id="rId3"/>
    <p:sldId id="257" r:id="rId4"/>
    <p:sldId id="262" r:id="rId5"/>
    <p:sldId id="277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C989C-EA28-4A9D-80D5-EC343AB13E17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DD584-5BD5-417D-8AD8-3AD9847279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792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DD584-5BD5-417D-8AD8-3AD9847279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43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115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652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69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88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116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43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616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347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16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997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5379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298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3399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2123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997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29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62AB4-5CF0-487B-99C5-77D69764BF40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88C59-F810-447B-BB00-30A24464D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82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  <p:sldLayoutId id="2147483948" r:id="rId13"/>
    <p:sldLayoutId id="2147483949" r:id="rId14"/>
    <p:sldLayoutId id="2147483950" r:id="rId15"/>
    <p:sldLayoutId id="2147483951" r:id="rId16"/>
    <p:sldLayoutId id="214748395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stronet.ge/%E1%83%90%E1%83%9B%E1%83%90%E1%83%A9%E1%83%A5%E1%83%90%E1%83%A0%E1%83%94%E1%83%91%E1%83%9A%E1%83%94%E1%83%91%E1%83%98%E1%83%A1-%E1%83%9B%E1%83%9D%E1%83%99%E1%83%9A%E1%83%94-%E1%83%98%E1%83%A1%E1%83%A2/" TargetMode="External"/><Relationship Id="rId2" Type="http://schemas.openxmlformats.org/officeDocument/2006/relationships/hyperlink" Target="https://hmn.wik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stronet.ge/lhc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26077"/>
            <a:ext cx="10215492" cy="1730019"/>
          </a:xfrm>
        </p:spPr>
        <p:txBody>
          <a:bodyPr>
            <a:normAutofit/>
          </a:bodyPr>
          <a:lstStyle/>
          <a:p>
            <a:r>
              <a:rPr lang="ka-GE" sz="4000" cap="none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ივანე ჯავახიშვილის სახელობის თბილისის სახელმწიფო უნივერსიტეტი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2210937"/>
            <a:ext cx="8791575" cy="4435523"/>
          </a:xfrm>
        </p:spPr>
        <p:txBody>
          <a:bodyPr>
            <a:normAutofit/>
          </a:bodyPr>
          <a:lstStyle/>
          <a:p>
            <a:r>
              <a:rPr lang="ka-G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ნაწილაკების ამაჩქარებელთა ისტორია</a:t>
            </a:r>
          </a:p>
          <a:p>
            <a:endParaRPr lang="ka-GE" dirty="0"/>
          </a:p>
          <a:p>
            <a:endParaRPr lang="ka-GE" dirty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  <a:p>
            <a:r>
              <a:rPr lang="ka-GE" b="1" dirty="0"/>
              <a:t>საგანი: კოსმოლოგია და ელემეტარული ნაწილაკები</a:t>
            </a:r>
          </a:p>
          <a:p>
            <a:r>
              <a:rPr lang="ka-GE" b="1" dirty="0"/>
              <a:t>ლექტორი: მერაბ გოგბერაშვილი</a:t>
            </a:r>
          </a:p>
          <a:p>
            <a:r>
              <a:rPr lang="ka-GE" b="1" dirty="0"/>
              <a:t>მომხსენებელი: ანა თურქია</a:t>
            </a:r>
          </a:p>
          <a:p>
            <a:r>
              <a:rPr lang="ka-GE" b="1" dirty="0"/>
              <a:t>თარიღი: 30.05.2022</a:t>
            </a:r>
            <a:endParaRPr lang="en-US" b="1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163" y="4039737"/>
            <a:ext cx="2318799" cy="231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4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810" y="413802"/>
            <a:ext cx="9905998" cy="1478570"/>
          </a:xfrm>
        </p:spPr>
        <p:txBody>
          <a:bodyPr>
            <a:normAutofit/>
          </a:bodyPr>
          <a:lstStyle/>
          <a:p>
            <a:r>
              <a:rPr lang="ka-GE" sz="2800" dirty="0"/>
              <a:t>ატომის ბირთვის პირველი კვლევები ამაჩქარებლების გარეშე ტარდებოდა. </a:t>
            </a:r>
            <a:endParaRPr lang="en-US" sz="2800" dirty="0"/>
          </a:p>
        </p:txBody>
      </p:sp>
      <p:pic>
        <p:nvPicPr>
          <p:cNvPr id="1028" name="Picture 4" descr="Física atóm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817" y="1892372"/>
            <a:ext cx="4676775" cy="4733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El experimento CLAS explora la fuerza fuerte dentro de los núcleos atómicos  - La Ciencia de la Mula Franc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726" y="1892372"/>
            <a:ext cx="3752850" cy="39522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2334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61673" y="265078"/>
            <a:ext cx="48404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000" b="1" dirty="0" smtClean="0"/>
              <a:t> ამაჩქარებელი ტექნიკის ერის დასაწყისად 1930-იანი წლები ითვლება, როცა ნაწილაკების 1 მევ-ამდე აჩქარების ორი სქემა იქნა წარმოდგენილი. </a:t>
            </a:r>
            <a:endParaRPr lang="en-US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6102079" y="265077"/>
            <a:ext cx="5167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000" b="1" dirty="0" smtClean="0"/>
              <a:t>1932 წელს, ინგლისელმა ჯონ კოკროფტმა და ირლანდიელმა ერნესტ უოლთონმა, კემბრიჯში, მუდმივი დენის მისაღები 800 კილოვოლტიანი გენერატორი ააწყვეს.</a:t>
            </a:r>
            <a:endParaRPr lang="en-US" sz="20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673" y="1588516"/>
            <a:ext cx="10147855" cy="52694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Oval 9"/>
          <p:cNvSpPr/>
          <p:nvPr/>
        </p:nvSpPr>
        <p:spPr>
          <a:xfrm>
            <a:off x="8911526" y="2123268"/>
            <a:ext cx="1270861" cy="11313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8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5302" y="4390880"/>
            <a:ext cx="4358197" cy="787201"/>
          </a:xfrm>
        </p:spPr>
        <p:txBody>
          <a:bodyPr>
            <a:noAutofit/>
          </a:bodyPr>
          <a:lstStyle/>
          <a:p>
            <a:r>
              <a:rPr lang="ka-GE" sz="4000" b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ციკლოტრონები</a:t>
            </a:r>
            <a:endParaRPr lang="en-US" sz="4000" b="1" cap="none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9776" b="261"/>
          <a:stretch/>
        </p:blipFill>
        <p:spPr>
          <a:xfrm>
            <a:off x="1003646" y="-54591"/>
            <a:ext cx="8003876" cy="31253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74" y="3149844"/>
            <a:ext cx="6034228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5021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453" y="0"/>
            <a:ext cx="5397959" cy="46132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927" y="833223"/>
            <a:ext cx="6260342" cy="5403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893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23029" cy="4633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785248" y="4796135"/>
            <a:ext cx="465465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პირველი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ციკლოტრონის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ზომა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სანტიმეტრს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უტოლდებოდა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და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სულ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რაღაც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80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კილოელექტრონვოლტამდე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აჩქარებდა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პროტონებს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0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9905" y="54244"/>
            <a:ext cx="6473297" cy="457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angle 10"/>
          <p:cNvSpPr/>
          <p:nvPr/>
        </p:nvSpPr>
        <p:spPr>
          <a:xfrm>
            <a:off x="5628553" y="479613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a-GE" sz="2000" b="1" dirty="0" smtClean="0"/>
              <a:t>1936 წელს, უკვე 8 მევ. და 1946 წელს — 200 მევ. ციკლოტრონებიც გამოჩნდა. ასეთ ენერგიაზე პროტონების სიჩქარე სინათლისას უახლოვდება.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32119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658" y="1507614"/>
            <a:ext cx="5243889" cy="1478570"/>
          </a:xfrm>
        </p:spPr>
        <p:txBody>
          <a:bodyPr>
            <a:noAutofit/>
          </a:bodyPr>
          <a:lstStyle/>
          <a:p>
            <a:r>
              <a:rPr lang="en-GB" sz="2400" b="1" dirty="0"/>
              <a:t>1944 </a:t>
            </a:r>
            <a:r>
              <a:rPr lang="en-GB" sz="2400" b="1" dirty="0" err="1"/>
              <a:t>წელს</a:t>
            </a:r>
            <a:r>
              <a:rPr lang="en-GB" sz="2400" b="1" dirty="0"/>
              <a:t>, </a:t>
            </a:r>
            <a:r>
              <a:rPr lang="en-GB" sz="2400" b="1" dirty="0" err="1"/>
              <a:t>ერთმანეთისგან</a:t>
            </a:r>
            <a:r>
              <a:rPr lang="en-GB" sz="2400" b="1" dirty="0"/>
              <a:t> </a:t>
            </a:r>
            <a:r>
              <a:rPr lang="en-GB" sz="2400" b="1" dirty="0" err="1"/>
              <a:t>დამოუკიდებლად</a:t>
            </a:r>
            <a:r>
              <a:rPr lang="en-GB" sz="2400" b="1" dirty="0"/>
              <a:t>, </a:t>
            </a:r>
            <a:r>
              <a:rPr lang="en-GB" sz="2400" b="1" dirty="0" err="1"/>
              <a:t>საბჭოთა</a:t>
            </a:r>
            <a:r>
              <a:rPr lang="en-GB" sz="2400" b="1" dirty="0"/>
              <a:t> </a:t>
            </a:r>
            <a:r>
              <a:rPr lang="en-GB" sz="2400" b="1" dirty="0" err="1"/>
              <a:t>ფიზიკოსმა</a:t>
            </a:r>
            <a:r>
              <a:rPr lang="en-GB" sz="2400" b="1" dirty="0"/>
              <a:t> </a:t>
            </a:r>
            <a:r>
              <a:rPr lang="en-GB" sz="2400" b="1" dirty="0" err="1"/>
              <a:t>ვლადიმირ</a:t>
            </a:r>
            <a:r>
              <a:rPr lang="en-GB" sz="2400" b="1" dirty="0"/>
              <a:t> </a:t>
            </a:r>
            <a:r>
              <a:rPr lang="en-GB" sz="2400" b="1" dirty="0" err="1"/>
              <a:t>ვეკსელმა</a:t>
            </a:r>
            <a:r>
              <a:rPr lang="en-GB" sz="2400" b="1" dirty="0"/>
              <a:t> </a:t>
            </a: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err="1" smtClean="0"/>
              <a:t>და</a:t>
            </a:r>
            <a:r>
              <a:rPr lang="en-GB" sz="2400" b="1" dirty="0" smtClean="0"/>
              <a:t> </a:t>
            </a:r>
            <a:r>
              <a:rPr lang="en-GB" sz="2400" b="1" dirty="0" err="1"/>
              <a:t>ამერიკელმა</a:t>
            </a:r>
            <a:r>
              <a:rPr lang="en-GB" sz="2400" b="1" dirty="0"/>
              <a:t> </a:t>
            </a:r>
            <a:r>
              <a:rPr lang="en-GB" sz="2400" b="1" dirty="0" err="1"/>
              <a:t>ედვინ</a:t>
            </a:r>
            <a:r>
              <a:rPr lang="en-GB" sz="2400" b="1" dirty="0"/>
              <a:t> </a:t>
            </a:r>
            <a:r>
              <a:rPr lang="en-GB" sz="2400" b="1" dirty="0" err="1"/>
              <a:t>მაკმილანმა</a:t>
            </a:r>
            <a:r>
              <a:rPr lang="en-GB" sz="2400" b="1" dirty="0"/>
              <a:t>, </a:t>
            </a:r>
            <a:r>
              <a:rPr lang="en-GB" sz="2400" b="1" dirty="0" err="1"/>
              <a:t>ავტოფაზირების</a:t>
            </a:r>
            <a:r>
              <a:rPr lang="en-GB" sz="2400" b="1" dirty="0"/>
              <a:t> </a:t>
            </a:r>
            <a:r>
              <a:rPr lang="en-GB" sz="2400" b="1" dirty="0" err="1"/>
              <a:t>მეთოდი</a:t>
            </a:r>
            <a:r>
              <a:rPr lang="en-GB" sz="2400" b="1" dirty="0"/>
              <a:t> </a:t>
            </a:r>
            <a:r>
              <a:rPr lang="en-GB" sz="2400" b="1" dirty="0" err="1"/>
              <a:t>შეიმუშავეს</a:t>
            </a:r>
            <a:r>
              <a:rPr lang="en-GB" sz="2400" b="1" dirty="0"/>
              <a:t>. </a:t>
            </a:r>
            <a:endParaRPr lang="en-US" sz="2400" b="1" dirty="0"/>
          </a:p>
        </p:txBody>
      </p:sp>
      <p:pic>
        <p:nvPicPr>
          <p:cNvPr id="5124" name="Picture 4" descr="Edwin McMillan | Atomic Heritage Found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170773"/>
            <a:ext cx="3782291" cy="24427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Remembering founding fathers: the 115th anniversary of the birth of V. I.  Veksler | Joint Institute for Nuclear Resear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2376" y="89075"/>
            <a:ext cx="4352059" cy="18780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9832059" y="658766"/>
            <a:ext cx="2359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b="1" dirty="0" smtClean="0"/>
              <a:t>ვლადიმირ ვეკსელი 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6206289" y="3109796"/>
            <a:ext cx="2023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b="1" dirty="0" smtClean="0"/>
              <a:t>ედვინ მაკმილანი</a:t>
            </a:r>
            <a:endParaRPr lang="en-US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658" y="4005247"/>
            <a:ext cx="6021487" cy="256950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33032" y="5386907"/>
            <a:ext cx="34740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/>
              <a:t>სინქროფაზოტრონი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72360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381" y="154494"/>
            <a:ext cx="4641877" cy="514246"/>
          </a:xfrm>
        </p:spPr>
        <p:txBody>
          <a:bodyPr>
            <a:normAutofit fontScale="90000"/>
          </a:bodyPr>
          <a:lstStyle/>
          <a:p>
            <a:r>
              <a:rPr lang="en-GB" sz="40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კოლაიდერები</a:t>
            </a:r>
            <a:endParaRPr lang="en-US" sz="4000" b="1" cap="none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146" name="Picture 2" descr="First particle-antiparticle collider now historic site | symmetry magazine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66" y="-82456"/>
            <a:ext cx="5463654" cy="3073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775" y="2990850"/>
            <a:ext cx="5715000" cy="3619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8381" y="685904"/>
            <a:ext cx="5062609" cy="5083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7575753" y="5769695"/>
            <a:ext cx="28408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sz="2800" b="1" dirty="0"/>
              <a:t>როლფ ვიდეროე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36672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r>
              <a:rPr lang="ka-GE" b="1" dirty="0">
                <a:latin typeface="Montserrat"/>
              </a:rPr>
              <a:t>დიდი ადრონული კოლაიდერი</a:t>
            </a:r>
            <a:br>
              <a:rPr lang="ka-GE" b="1" dirty="0">
                <a:latin typeface="Montserrat"/>
              </a:rPr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Large Hadron Collider (LHC) (Meyrin/Versonnex, 2008) | Structur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1" y="1009650"/>
            <a:ext cx="9905999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99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5376" y="3828747"/>
            <a:ext cx="4500434" cy="83286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8313" y="251752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a-GE" sz="3200" b="1" i="0" dirty="0">
              <a:effectLst/>
              <a:latin typeface="Montserra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12" y="1741913"/>
            <a:ext cx="5331988" cy="487686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86400" y="4180344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a-GE" sz="2400" b="1" dirty="0" smtClean="0"/>
              <a:t>„ადრონული“ კოლაიდერს ჰქვია იმიტომ, რომ მისი დანიშნულებაა ადრონების, მძიმე ბირთვების, აჩქარება. ადრონების ძირითადი თვისებაა, რომ ისინი არ არიან ელემენტარული ნაწილაკები, ისინი შედგებიან კვარკებისაგან ,რომლებიც „შეწებებულია“ გლუონებით.</a:t>
            </a:r>
            <a:endParaRPr lang="en-US" sz="2400" b="1" dirty="0"/>
          </a:p>
        </p:txBody>
      </p:sp>
      <p:pic>
        <p:nvPicPr>
          <p:cNvPr id="7172" name="Picture 4" descr="lhc-accelera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789" y="94946"/>
            <a:ext cx="6307562" cy="408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877556" y="385326"/>
            <a:ext cx="2991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sz="2400" b="1" i="1" dirty="0" smtClean="0">
                <a:effectLst/>
                <a:latin typeface="Open Sans"/>
              </a:rPr>
              <a:t>ამაჩქარებლის სქემა.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1437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4561" y="99902"/>
            <a:ext cx="3465512" cy="1478570"/>
          </a:xfrm>
        </p:spPr>
        <p:txBody>
          <a:bodyPr>
            <a:noAutofit/>
          </a:bodyPr>
          <a:lstStyle/>
          <a:p>
            <a:r>
              <a:rPr lang="ka-GE" sz="2400" b="1" dirty="0"/>
              <a:t>მომავლის წრიული კოლაიდერი (FCC</a:t>
            </a:r>
            <a:r>
              <a:rPr lang="ka-GE" sz="2400" b="1" dirty="0" smtClean="0"/>
              <a:t>)</a:t>
            </a:r>
            <a:r>
              <a:rPr lang="en-US" sz="2400" b="1" dirty="0"/>
              <a:t/>
            </a:r>
            <a:br>
              <a:rPr lang="en-US" sz="2400" b="1" dirty="0"/>
            </a:br>
            <a:endParaRPr lang="en-US" sz="2400" b="1" dirty="0"/>
          </a:p>
        </p:txBody>
      </p:sp>
      <p:pic>
        <p:nvPicPr>
          <p:cNvPr id="9218" name="Picture 2" descr="დიდი ადრონული კოლაიდერისა (მარცხნივ) და მომავლის წრიული კოლაიდერის (მარჯვნივ) ზომების შედარება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1" y="1098644"/>
            <a:ext cx="4974326" cy="5561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4577" y="0"/>
            <a:ext cx="6917423" cy="666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67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7887" y="790486"/>
            <a:ext cx="4741863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err="1"/>
              <a:t>დადგენილია</a:t>
            </a:r>
            <a:r>
              <a:rPr lang="en-GB" sz="2400" b="1" dirty="0"/>
              <a:t>, </a:t>
            </a:r>
            <a:r>
              <a:rPr lang="en-GB" sz="2400" b="1" dirty="0" err="1"/>
              <a:t>რომ</a:t>
            </a:r>
            <a:r>
              <a:rPr lang="en-GB" sz="2400" b="1" dirty="0"/>
              <a:t> </a:t>
            </a:r>
            <a:r>
              <a:rPr lang="en-GB" sz="2400" b="1" dirty="0" err="1"/>
              <a:t>მსოფლიოში</a:t>
            </a:r>
            <a:r>
              <a:rPr lang="en-GB" sz="2400" b="1" dirty="0"/>
              <a:t> </a:t>
            </a:r>
            <a:r>
              <a:rPr lang="en-GB" sz="2400" b="1" dirty="0" err="1"/>
              <a:t>დაახლოებით</a:t>
            </a:r>
            <a:r>
              <a:rPr lang="en-GB" sz="2400" b="1" dirty="0"/>
              <a:t> 30,000 </a:t>
            </a:r>
            <a:r>
              <a:rPr lang="en-GB" sz="2400" b="1" dirty="0" err="1"/>
              <a:t>ამაჩქარებელია</a:t>
            </a:r>
            <a:r>
              <a:rPr lang="en-GB" sz="2400" b="1" dirty="0"/>
              <a:t>. </a:t>
            </a:r>
            <a:r>
              <a:rPr lang="en-GB" sz="2400" b="1" dirty="0" err="1"/>
              <a:t>მათგან</a:t>
            </a:r>
            <a:r>
              <a:rPr lang="en-GB" sz="2400" b="1" dirty="0"/>
              <a:t> </a:t>
            </a:r>
            <a:r>
              <a:rPr lang="en-GB" sz="2400" b="1" dirty="0" err="1"/>
              <a:t>მხოლოდ</a:t>
            </a:r>
            <a:r>
              <a:rPr lang="en-GB" sz="2400" b="1" dirty="0"/>
              <a:t> 1% </a:t>
            </a:r>
            <a:r>
              <a:rPr lang="en-GB" sz="2400" b="1" dirty="0" err="1"/>
              <a:t>არის</a:t>
            </a:r>
            <a:r>
              <a:rPr lang="en-GB" sz="2400" b="1" dirty="0"/>
              <a:t> </a:t>
            </a:r>
            <a:r>
              <a:rPr lang="en-GB" sz="2400" b="1" dirty="0" err="1"/>
              <a:t>კვლევითი</a:t>
            </a:r>
            <a:r>
              <a:rPr lang="en-GB" sz="2400" b="1" dirty="0"/>
              <a:t> </a:t>
            </a:r>
            <a:r>
              <a:rPr lang="en-GB" sz="2400" b="1" dirty="0" err="1"/>
              <a:t>აპარატები</a:t>
            </a:r>
            <a:r>
              <a:rPr lang="en-GB" sz="2400" b="1" dirty="0"/>
              <a:t>, </a:t>
            </a:r>
            <a:r>
              <a:rPr lang="en-GB" sz="2400" b="1" dirty="0" err="1"/>
              <a:t>რომელთა</a:t>
            </a:r>
            <a:r>
              <a:rPr lang="en-GB" sz="2400" b="1" dirty="0"/>
              <a:t> </a:t>
            </a:r>
            <a:r>
              <a:rPr lang="en-GB" sz="2400" b="1" dirty="0" err="1"/>
              <a:t>ენერგია</a:t>
            </a:r>
            <a:r>
              <a:rPr lang="en-GB" sz="2400" b="1" dirty="0"/>
              <a:t> </a:t>
            </a:r>
            <a:r>
              <a:rPr lang="en-GB" sz="2400" b="1" dirty="0" err="1"/>
              <a:t>აღემატება</a:t>
            </a:r>
            <a:r>
              <a:rPr lang="en-GB" sz="2400" b="1" dirty="0"/>
              <a:t> 1 GeV- ს , </a:t>
            </a:r>
            <a:r>
              <a:rPr lang="en-GB" sz="2400" b="1" dirty="0" err="1"/>
              <a:t>ხოლო</a:t>
            </a:r>
            <a:r>
              <a:rPr lang="en-GB" sz="2400" b="1" dirty="0"/>
              <a:t> </a:t>
            </a:r>
            <a:r>
              <a:rPr lang="en-GB" sz="2400" b="1" dirty="0" err="1"/>
              <a:t>დაახლოებით</a:t>
            </a:r>
            <a:r>
              <a:rPr lang="en-GB" sz="2400" b="1" dirty="0"/>
              <a:t> 44% </a:t>
            </a:r>
            <a:r>
              <a:rPr lang="en-GB" sz="2400" b="1" dirty="0" err="1"/>
              <a:t>არის</a:t>
            </a:r>
            <a:r>
              <a:rPr lang="en-GB" sz="2400" b="1" dirty="0"/>
              <a:t> </a:t>
            </a:r>
            <a:r>
              <a:rPr lang="en-GB" sz="2400" b="1" dirty="0" err="1"/>
              <a:t>რადიოთერაპიისთვის</a:t>
            </a:r>
            <a:r>
              <a:rPr lang="en-GB" sz="2400" b="1" dirty="0"/>
              <a:t>, 41% </a:t>
            </a:r>
            <a:r>
              <a:rPr lang="en-GB" sz="2400" b="1" dirty="0" err="1"/>
              <a:t>იონური</a:t>
            </a:r>
            <a:r>
              <a:rPr lang="en-GB" sz="2400" b="1" dirty="0"/>
              <a:t> </a:t>
            </a:r>
            <a:r>
              <a:rPr lang="en-GB" sz="2400" b="1" dirty="0" err="1"/>
              <a:t>იმპლანტაციისთვის</a:t>
            </a:r>
            <a:r>
              <a:rPr lang="en-GB" sz="2400" b="1" dirty="0"/>
              <a:t> , 9% </a:t>
            </a:r>
            <a:r>
              <a:rPr lang="en-GB" sz="2400" b="1" dirty="0" err="1"/>
              <a:t>სამრეწველო</a:t>
            </a:r>
            <a:r>
              <a:rPr lang="en-GB" sz="2400" b="1" dirty="0"/>
              <a:t> </a:t>
            </a:r>
            <a:r>
              <a:rPr lang="en-GB" sz="2400" b="1" dirty="0" err="1"/>
              <a:t>დამუშავებისა</a:t>
            </a:r>
            <a:r>
              <a:rPr lang="en-GB" sz="2400" b="1" dirty="0"/>
              <a:t> </a:t>
            </a:r>
            <a:r>
              <a:rPr lang="en-GB" sz="2400" b="1" dirty="0" err="1"/>
              <a:t>და</a:t>
            </a:r>
            <a:r>
              <a:rPr lang="en-GB" sz="2400" b="1" dirty="0"/>
              <a:t> </a:t>
            </a:r>
            <a:r>
              <a:rPr lang="en-GB" sz="2400" b="1" dirty="0" err="1"/>
              <a:t>კვლევისთვის</a:t>
            </a:r>
            <a:r>
              <a:rPr lang="en-GB" sz="2400" b="1" dirty="0"/>
              <a:t> </a:t>
            </a:r>
            <a:r>
              <a:rPr lang="en-GB" sz="2400" b="1" dirty="0" err="1"/>
              <a:t>და</a:t>
            </a:r>
            <a:r>
              <a:rPr lang="en-GB" sz="2400" b="1" dirty="0"/>
              <a:t> 4% </a:t>
            </a:r>
            <a:r>
              <a:rPr lang="en-GB" sz="2400" b="1" dirty="0" err="1"/>
              <a:t>ბიომედიკური</a:t>
            </a:r>
            <a:r>
              <a:rPr lang="en-GB" sz="2400" b="1" dirty="0"/>
              <a:t> </a:t>
            </a:r>
            <a:r>
              <a:rPr lang="en-GB" sz="2400" b="1" dirty="0" err="1"/>
              <a:t>და</a:t>
            </a:r>
            <a:r>
              <a:rPr lang="en-GB" sz="2400" b="1" dirty="0"/>
              <a:t> </a:t>
            </a:r>
            <a:r>
              <a:rPr lang="en-GB" sz="2400" b="1" dirty="0" err="1"/>
              <a:t>სხვა</a:t>
            </a:r>
            <a:r>
              <a:rPr lang="en-GB" sz="2400" b="1" dirty="0"/>
              <a:t> </a:t>
            </a:r>
            <a:r>
              <a:rPr lang="en-GB" sz="2400" b="1" dirty="0" err="1"/>
              <a:t>დაბალი</a:t>
            </a:r>
            <a:r>
              <a:rPr lang="en-GB" sz="2400" b="1" dirty="0"/>
              <a:t> </a:t>
            </a:r>
            <a:r>
              <a:rPr lang="en-GB" sz="2400" b="1" dirty="0" err="1"/>
              <a:t>ენერგიის</a:t>
            </a:r>
            <a:r>
              <a:rPr lang="en-GB" sz="2400" b="1" dirty="0"/>
              <a:t> </a:t>
            </a:r>
            <a:r>
              <a:rPr lang="en-GB" sz="2400" b="1" dirty="0" err="1"/>
              <a:t>კვლევისთვის</a:t>
            </a:r>
            <a:r>
              <a:rPr lang="en-GB" sz="2400" b="1" dirty="0"/>
              <a:t>. </a:t>
            </a:r>
            <a:endParaRPr lang="en-US" sz="2400" b="1" dirty="0"/>
          </a:p>
          <a:p>
            <a:endParaRPr lang="en-US" sz="20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50" y="790486"/>
            <a:ext cx="6400800" cy="291465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248400" y="404395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a-GE" sz="2000" b="1" dirty="0" smtClean="0"/>
              <a:t>ანიმაცია აჩვენებს ხაზოვანი ამაჩქარებლის მუშაობას, რომელიც</a:t>
            </a:r>
            <a:r>
              <a:rPr lang="en-GB" sz="2000" b="1" dirty="0" smtClean="0"/>
              <a:t> </a:t>
            </a:r>
            <a:r>
              <a:rPr lang="ka-GE" sz="2000" b="1" dirty="0" smtClean="0"/>
              <a:t> ფართოდ გამოიყენება როგორც ფიზიკის კვლევაში, ასევე კიბოს მკურნალობაში.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30468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4800" b="1" cap="none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მადლობა ყურადღებისთვის </a:t>
            </a:r>
            <a:endParaRPr lang="en-US" sz="4800" b="1" cap="none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1266" name="Picture 2" descr="Explainer: how does an experiment at the Large Hadron Collider work?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249488"/>
            <a:ext cx="9466261" cy="35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254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გამოყენებული </a:t>
            </a:r>
            <a:r>
              <a:rPr lang="ka-GE" dirty="0" smtClean="0"/>
              <a:t>ლიტერატურა: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https://hmn.wiki</a:t>
            </a:r>
            <a:r>
              <a:rPr lang="en-US" dirty="0" smtClean="0">
                <a:hlinkClick r:id="rId2"/>
              </a:rPr>
              <a:t>/</a:t>
            </a:r>
            <a:endParaRPr lang="ka-GE" dirty="0" smtClean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http://astronet.ge/%E1%83%90%E1%83%9B%E1%83%90%E1%83%A9%E1%83%A5%E1%83%90%E1%83%A0%E1%83%94%E1%83%91%E1%83%9A%E1%83%94%E1%83%91%E1%83%98%E1%83%A1-%E1%83%9B%E1%83%9D%E1%83%99%E1%83%9A%E1%83%94-%E1%83%98%E1%83%A1%E1%83%A2</a:t>
            </a:r>
            <a:r>
              <a:rPr lang="en-US" dirty="0" smtClean="0">
                <a:hlinkClick r:id="rId3"/>
              </a:rPr>
              <a:t>/</a:t>
            </a:r>
            <a:endParaRPr lang="ka-GE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http://astronet.ge/lhc</a:t>
            </a:r>
            <a:r>
              <a:rPr lang="en-US" dirty="0" smtClean="0">
                <a:hlinkClick r:id="rId4"/>
              </a:rPr>
              <a:t>/</a:t>
            </a:r>
            <a:endParaRPr lang="ka-GE" dirty="0" smtClean="0"/>
          </a:p>
          <a:p>
            <a:pPr marL="0" indent="0">
              <a:buNone/>
            </a:pPr>
            <a:r>
              <a:rPr lang="en-US" dirty="0"/>
              <a:t>https://cas.web.cern.ch/sites/default/files/lectures/zakopane-2006/tazzari-history.pdf</a:t>
            </a:r>
          </a:p>
        </p:txBody>
      </p:sp>
    </p:spTree>
    <p:extLst>
      <p:ext uri="{BB962C8B-B14F-4D97-AF65-F5344CB8AC3E}">
        <p14:creationId xmlns:p14="http://schemas.microsoft.com/office/powerpoint/2010/main" val="276584361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563</TotalTime>
  <Words>276</Words>
  <Application>Microsoft Office PowerPoint</Application>
  <PresentationFormat>Widescreen</PresentationFormat>
  <Paragraphs>33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Montserrat</vt:lpstr>
      <vt:lpstr>Open Sans</vt:lpstr>
      <vt:lpstr>Sylfaen</vt:lpstr>
      <vt:lpstr>Times New Roman</vt:lpstr>
      <vt:lpstr>Trebuchet MS</vt:lpstr>
      <vt:lpstr>Tw Cen MT</vt:lpstr>
      <vt:lpstr>Circuit</vt:lpstr>
      <vt:lpstr>ივანე ჯავახიშვილის სახელობის თბილისის სახელმწიფო უნივერსიტეტი</vt:lpstr>
      <vt:lpstr>ატომის ბირთვის პირველი კვლევები ამაჩქარებლების გარეშე ტარდებოდა. </vt:lpstr>
      <vt:lpstr>PowerPoint Presentation</vt:lpstr>
      <vt:lpstr>ციკლოტრონები</vt:lpstr>
      <vt:lpstr>PowerPoint Presentation</vt:lpstr>
      <vt:lpstr>PowerPoint Presentation</vt:lpstr>
      <vt:lpstr>1944 წელს, ერთმანეთისგან დამოუკიდებლად, საბჭოთა ფიზიკოსმა ვლადიმირ ვეკსელმა     და ამერიკელმა ედვინ მაკმილანმა, ავტოფაზირების მეთოდი შეიმუშავეს. </vt:lpstr>
      <vt:lpstr>კოლაიდერები</vt:lpstr>
      <vt:lpstr>დიდი ადრონული კოლაიდერი </vt:lpstr>
      <vt:lpstr>PowerPoint Presentation</vt:lpstr>
      <vt:lpstr>მომავლის წრიული კოლაიდერი (FCC) </vt:lpstr>
      <vt:lpstr>PowerPoint Presentation</vt:lpstr>
      <vt:lpstr>მადლობა ყურადღებისთვის </vt:lpstr>
      <vt:lpstr>გამოყენებული ლიტერატურა: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24</cp:revision>
  <dcterms:created xsi:type="dcterms:W3CDTF">2022-05-26T13:19:12Z</dcterms:created>
  <dcterms:modified xsi:type="dcterms:W3CDTF">2022-05-29T12:26:47Z</dcterms:modified>
</cp:coreProperties>
</file>