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notesMasterIdLst>
    <p:notesMasterId r:id="rId43"/>
  </p:notesMasterIdLst>
  <p:sldIdLst>
    <p:sldId id="257" r:id="rId2"/>
    <p:sldId id="258" r:id="rId3"/>
    <p:sldId id="315" r:id="rId4"/>
    <p:sldId id="318" r:id="rId5"/>
    <p:sldId id="265" r:id="rId6"/>
    <p:sldId id="263" r:id="rId7"/>
    <p:sldId id="312" r:id="rId8"/>
    <p:sldId id="266" r:id="rId9"/>
    <p:sldId id="293" r:id="rId10"/>
    <p:sldId id="296" r:id="rId11"/>
    <p:sldId id="284" r:id="rId12"/>
    <p:sldId id="287" r:id="rId13"/>
    <p:sldId id="285" r:id="rId14"/>
    <p:sldId id="288" r:id="rId15"/>
    <p:sldId id="286" r:id="rId16"/>
    <p:sldId id="289" r:id="rId17"/>
    <p:sldId id="313" r:id="rId18"/>
    <p:sldId id="314" r:id="rId19"/>
    <p:sldId id="290" r:id="rId20"/>
    <p:sldId id="306" r:id="rId21"/>
    <p:sldId id="307" r:id="rId22"/>
    <p:sldId id="291" r:id="rId23"/>
    <p:sldId id="308" r:id="rId24"/>
    <p:sldId id="316" r:id="rId25"/>
    <p:sldId id="317" r:id="rId26"/>
    <p:sldId id="309" r:id="rId27"/>
    <p:sldId id="295" r:id="rId28"/>
    <p:sldId id="269" r:id="rId29"/>
    <p:sldId id="298" r:id="rId30"/>
    <p:sldId id="311" r:id="rId31"/>
    <p:sldId id="272" r:id="rId32"/>
    <p:sldId id="319" r:id="rId33"/>
    <p:sldId id="282" r:id="rId34"/>
    <p:sldId id="274" r:id="rId35"/>
    <p:sldId id="273" r:id="rId36"/>
    <p:sldId id="277" r:id="rId37"/>
    <p:sldId id="279" r:id="rId38"/>
    <p:sldId id="302" r:id="rId39"/>
    <p:sldId id="303" r:id="rId40"/>
    <p:sldId id="304" r:id="rId41"/>
    <p:sldId id="305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00"/>
    <a:srgbClr val="3A55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6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64A1E-FF08-4516-B92F-0E048DFBD0AA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18781-2384-4A02-97FE-A1F86B3EC7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767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0B97E7-7FFE-40E7-9A80-4BCBA68E154E}" type="slidenum">
              <a:rPr lang="en-US" altLang="en-US"/>
              <a:pPr/>
              <a:t>11</a:t>
            </a:fld>
            <a:endParaRPr lang="en-US" altLang="en-US" dirty="0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7768400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142EE1-23B8-46B1-AC17-8382676D9101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8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0588555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F163444-4233-4D0F-B532-75C1CD4F7142}" type="slidenum">
              <a:rPr lang="en-US" altLang="en-US"/>
              <a:pPr/>
              <a:t>13</a:t>
            </a:fld>
            <a:endParaRPr lang="en-US" altLang="en-US" dirty="0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063017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9BD6D9-7B1C-4187-92BC-B9D326DA016A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1578674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8A0D4B-A1EF-4C4B-A8B1-54CFAEC5143C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538994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A26C35-C7EE-4A63-9035-85F55E22E315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8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349134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485CDC-4502-4028-BA1B-CD8D3C1A9E0D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787172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59CD36-587D-4DF6-84D9-C93C0E3E18F7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71623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78CD63D-6E10-471E-BAD3-239EE257A5DA}" type="slidenum">
              <a:rPr lang="en-US" altLang="en-US"/>
              <a:pPr eaLnBrk="1" hangingPunct="1"/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74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882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09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75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106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37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406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20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89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787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909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912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6B51BADA-8E86-49E9-B9F3-A0247A2D2D2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8698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13F0C-8E64-45CD-BC4F-1B5559F2DB1D}" type="datetimeFigureOut">
              <a:rPr lang="en-US" smtClean="0"/>
              <a:t>4/6/2017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50E03-8900-41F4-B650-22947C568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7337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0800" y="2632472"/>
            <a:ext cx="970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5400" dirty="0" smtClean="0">
                <a:ln w="0">
                  <a:solidFill>
                    <a:srgbClr val="006600"/>
                  </a:solidFill>
                </a:ln>
                <a:solidFill>
                  <a:srgbClr val="0066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გალაქტიკების კლასიფიკაცია</a:t>
            </a:r>
            <a:endParaRPr lang="en-US" sz="5400" dirty="0">
              <a:ln w="0">
                <a:solidFill>
                  <a:srgbClr val="006600"/>
                </a:solidFill>
              </a:ln>
              <a:solidFill>
                <a:srgbClr val="0066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72193" y="4871733"/>
            <a:ext cx="453336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a-GE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ka-GE" sz="2000" dirty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კოტორაშვილი ქეთევანი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4646" y="250463"/>
            <a:ext cx="79720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ივანე ჯავახიშვილის სახელობის თბილისი სახელმწიფო უნივერსიტეტის           </a:t>
            </a:r>
          </a:p>
          <a:p>
            <a:r>
              <a:rPr lang="ka-GE" dirty="0">
                <a:ln w="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 ზუსტ და საბუნებისმეტყველო მეცნიერებათა ფაკულტეტი.</a:t>
            </a:r>
            <a:endParaRPr lang="en-US" dirty="0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879" y="250463"/>
            <a:ext cx="1103425" cy="10660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8735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გალაქტიკები</a:t>
            </a:r>
            <a:endParaRPr lang="ka-GE" altLang="en-US" b="1" dirty="0" smtClean="0">
              <a:solidFill>
                <a:srgbClr val="006600"/>
              </a:solidFill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endParaRPr lang="ka-GE" altLang="en-US" sz="10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	</a:t>
            </a:r>
            <a:r>
              <a:rPr lang="ka-GE" altLang="en-US" dirty="0"/>
              <a:t>სავარაუდოა რომ სამყაროში გალაქტიკების სრული რაოდენობა აღემატება 500 მილიარდს.</a:t>
            </a:r>
          </a:p>
          <a:p>
            <a:pPr eaLnBrk="1" hangingPunct="1">
              <a:buFontTx/>
              <a:buNone/>
            </a:pPr>
            <a:endParaRPr lang="ka-GE" altLang="en-US" dirty="0"/>
          </a:p>
          <a:p>
            <a:pPr eaLnBrk="1" hangingPunct="1">
              <a:buFontTx/>
              <a:buNone/>
            </a:pPr>
            <a:r>
              <a:rPr lang="ka-GE" altLang="en-US" dirty="0"/>
              <a:t>	გალაქტიკების გროვა (კლასტერი) გრავიტაციულად დაკავშირებული სხვადასხვა ტიპის გალაქტიკებია რომლებიც მოძრაობენ ერთმანეთის მიზიდულობის ველში.</a:t>
            </a:r>
          </a:p>
          <a:p>
            <a:pPr eaLnBrk="1" hangingPunct="1">
              <a:buFontTx/>
              <a:buNone/>
            </a:pPr>
            <a:endParaRPr lang="ka-GE" altLang="en-US" dirty="0"/>
          </a:p>
          <a:p>
            <a:pPr eaLnBrk="1" hangingPunct="1">
              <a:buFontTx/>
              <a:buNone/>
            </a:pPr>
            <a:r>
              <a:rPr lang="ka-GE" altLang="en-US" dirty="0"/>
              <a:t>	ჩვენი გალაქტიკა ირმის ნახტომი არის 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გალაქტიკური ლოკალური გროვის წევრი</a:t>
            </a:r>
          </a:p>
        </p:txBody>
      </p:sp>
    </p:spTree>
    <p:extLst>
      <p:ext uri="{BB962C8B-B14F-4D97-AF65-F5344CB8AC3E}">
        <p14:creationId xmlns:p14="http://schemas.microsoft.com/office/powerpoint/2010/main" val="193862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208488"/>
            <a:ext cx="9220200" cy="6649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6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215900" y="533400"/>
            <a:ext cx="11823700" cy="6324600"/>
          </a:xfrm>
        </p:spPr>
        <p:txBody>
          <a:bodyPr>
            <a:noAutofit/>
          </a:bodyPr>
          <a:lstStyle/>
          <a:p>
            <a:pPr>
              <a:buNone/>
            </a:pPr>
            <a:endParaRPr lang="ka-GE" altLang="en-US" sz="2000" dirty="0">
              <a:latin typeface="Times New Roman" panose="02020603050405020304" pitchFamily="18" charset="0"/>
            </a:endParaRPr>
          </a:p>
          <a:p>
            <a:pPr>
              <a:buNone/>
            </a:pPr>
            <a:endParaRPr lang="ka-GE" altLang="en-US" sz="2000" b="1" dirty="0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ka-GE" altLang="en-US" sz="2400" b="1" dirty="0" smtClean="0">
                <a:solidFill>
                  <a:srgbClr val="006600"/>
                </a:solidFill>
                <a:latin typeface="Times New Roman" panose="02020603050405020304" pitchFamily="18" charset="0"/>
              </a:rPr>
              <a:t>სფერული </a:t>
            </a:r>
            <a:r>
              <a:rPr lang="ka-GE" altLang="en-US" sz="2400" b="1" dirty="0">
                <a:solidFill>
                  <a:srgbClr val="006600"/>
                </a:solidFill>
                <a:latin typeface="Times New Roman" panose="02020603050405020304" pitchFamily="18" charset="0"/>
              </a:rPr>
              <a:t>გროვები </a:t>
            </a:r>
            <a:r>
              <a:rPr lang="ka-GE" altLang="en-US" sz="2000" b="1" dirty="0">
                <a:latin typeface="Times New Roman" panose="02020603050405020304" pitchFamily="18" charset="0"/>
              </a:rPr>
              <a:t>-  </a:t>
            </a:r>
            <a:r>
              <a:rPr lang="ka-GE" altLang="en-US" sz="2000" dirty="0">
                <a:latin typeface="Times New Roman" panose="02020603050405020304" pitchFamily="18" charset="0"/>
              </a:rPr>
              <a:t>გალაქტიკის </a:t>
            </a:r>
          </a:p>
          <a:p>
            <a:pPr>
              <a:buNone/>
            </a:pPr>
            <a:r>
              <a:rPr lang="ka-GE" altLang="en-US" sz="2000" dirty="0">
                <a:latin typeface="Times New Roman" panose="02020603050405020304" pitchFamily="18" charset="0"/>
              </a:rPr>
              <a:t>დისკიდან ამოვარდნილი ობიექტებია.</a:t>
            </a:r>
            <a:endParaRPr lang="ka-GE" altLang="en-US" sz="2000" b="1" dirty="0">
              <a:latin typeface="Times New Roman" panose="02020603050405020304" pitchFamily="18" charset="0"/>
            </a:endParaRPr>
          </a:p>
          <a:p>
            <a:pPr>
              <a:buNone/>
            </a:pPr>
            <a:endParaRPr lang="ka-GE" altLang="en-US" sz="2000" dirty="0" smtClean="0">
              <a:latin typeface="Times New Roman" panose="02020603050405020304" pitchFamily="18" charset="0"/>
            </a:endParaRPr>
          </a:p>
          <a:p>
            <a:pPr>
              <a:buNone/>
            </a:pPr>
            <a:endParaRPr lang="en-US" altLang="en-US" sz="2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ka-GE" altLang="en-US" sz="2000" dirty="0" smtClean="0">
                <a:latin typeface="Times New Roman" panose="02020603050405020304" pitchFamily="18" charset="0"/>
              </a:rPr>
              <a:t>გალაქტიკის </a:t>
            </a:r>
            <a:r>
              <a:rPr lang="ka-GE" altLang="en-US" sz="2000" dirty="0">
                <a:latin typeface="Times New Roman" panose="02020603050405020304" pitchFamily="18" charset="0"/>
              </a:rPr>
              <a:t>ბრუნვის </a:t>
            </a:r>
            <a:r>
              <a:rPr lang="ka-GE" altLang="en-US" sz="2000" dirty="0" smtClean="0">
                <a:latin typeface="Times New Roman" panose="02020603050405020304" pitchFamily="18" charset="0"/>
              </a:rPr>
              <a:t>სიბრტყიდან </a:t>
            </a:r>
          </a:p>
          <a:p>
            <a:pPr>
              <a:buNone/>
            </a:pPr>
            <a:r>
              <a:rPr lang="ka-GE" altLang="en-US" sz="2000" dirty="0" smtClean="0">
                <a:latin typeface="Times New Roman" panose="02020603050405020304" pitchFamily="18" charset="0"/>
              </a:rPr>
              <a:t>ამოვარდნილი ობიექტები </a:t>
            </a:r>
            <a:r>
              <a:rPr lang="ka-GE" altLang="en-US" sz="2000" dirty="0">
                <a:latin typeface="Times New Roman" panose="02020603050405020304" pitchFamily="18" charset="0"/>
              </a:rPr>
              <a:t>ქმნიან </a:t>
            </a:r>
            <a:endParaRPr lang="ka-GE" altLang="en-US" sz="2000" dirty="0" smtClean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ka-GE" altLang="en-US" sz="2000" dirty="0" smtClean="0">
                <a:latin typeface="Times New Roman" panose="02020603050405020304" pitchFamily="18" charset="0"/>
              </a:rPr>
              <a:t>გალაქტიკის </a:t>
            </a:r>
            <a:r>
              <a:rPr lang="ka-GE" altLang="en-US" sz="2400" dirty="0" smtClean="0">
                <a:solidFill>
                  <a:srgbClr val="006600"/>
                </a:solidFill>
                <a:latin typeface="Times New Roman" panose="02020603050405020304" pitchFamily="18" charset="0"/>
              </a:rPr>
              <a:t>ჰალოს</a:t>
            </a:r>
            <a:r>
              <a:rPr lang="ka-GE" altLang="en-US" sz="2000" dirty="0" smtClean="0">
                <a:solidFill>
                  <a:srgbClr val="006600"/>
                </a:solidFill>
                <a:latin typeface="Times New Roman" panose="02020603050405020304" pitchFamily="18" charset="0"/>
              </a:rPr>
              <a:t>.</a:t>
            </a:r>
            <a:endParaRPr lang="ka-GE" altLang="en-US" sz="2000" dirty="0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ka-GE" altLang="en-US" sz="2000" dirty="0">
                <a:latin typeface="Times New Roman" panose="02020603050405020304" pitchFamily="18" charset="0"/>
              </a:rPr>
              <a:t>			</a:t>
            </a:r>
            <a:endParaRPr lang="ka-GE" altLang="en-US" sz="2000" dirty="0" smtClean="0">
              <a:latin typeface="Times New Roman" panose="02020603050405020304" pitchFamily="18" charset="0"/>
            </a:endParaRPr>
          </a:p>
          <a:p>
            <a:pPr>
              <a:buNone/>
            </a:pPr>
            <a:endParaRPr lang="ru-RU" altLang="en-US" sz="20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sz="20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sz="20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sz="2000" dirty="0">
                <a:latin typeface="Times New Roman" panose="02020603050405020304" pitchFamily="18" charset="0"/>
              </a:rPr>
              <a:t>			</a:t>
            </a:r>
          </a:p>
          <a:p>
            <a:pPr>
              <a:buNone/>
            </a:pPr>
            <a:endParaRPr lang="ka-GE" altLang="en-US" sz="20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sz="2000" dirty="0">
                <a:latin typeface="Times New Roman" panose="02020603050405020304" pitchFamily="18" charset="0"/>
              </a:rPr>
              <a:t>		</a:t>
            </a:r>
            <a:endParaRPr lang="ru-RU" altLang="en-US" sz="2000" dirty="0">
              <a:latin typeface="Times New Roman" panose="02020603050405020304" pitchFamily="18" charset="0"/>
            </a:endParaRPr>
          </a:p>
        </p:txBody>
      </p:sp>
      <p:pic>
        <p:nvPicPr>
          <p:cNvPr id="36868" name="Picture 4" descr="savage_ha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1447801"/>
            <a:ext cx="5105400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Line 5"/>
          <p:cNvSpPr>
            <a:spLocks noChangeShapeType="1"/>
          </p:cNvSpPr>
          <p:nvPr/>
        </p:nvSpPr>
        <p:spPr bwMode="auto">
          <a:xfrm>
            <a:off x="5257800" y="2895600"/>
            <a:ext cx="1905000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0" name="Line 7"/>
          <p:cNvSpPr>
            <a:spLocks noChangeShapeType="1"/>
          </p:cNvSpPr>
          <p:nvPr/>
        </p:nvSpPr>
        <p:spPr bwMode="auto">
          <a:xfrm flipV="1">
            <a:off x="5943600" y="2895600"/>
            <a:ext cx="4572000" cy="914400"/>
          </a:xfrm>
          <a:prstGeom prst="line">
            <a:avLst/>
          </a:prstGeom>
          <a:noFill/>
          <a:ln w="50800">
            <a:solidFill>
              <a:srgbClr val="00FF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871" name="Oval 8"/>
          <p:cNvSpPr>
            <a:spLocks noChangeArrowheads="1"/>
          </p:cNvSpPr>
          <p:nvPr/>
        </p:nvSpPr>
        <p:spPr bwMode="auto">
          <a:xfrm>
            <a:off x="7315200" y="2819400"/>
            <a:ext cx="152400" cy="15240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1839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გალაქტიკების კლასიფიკაცია</a:t>
            </a: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	</a:t>
            </a:r>
            <a:r>
              <a:rPr lang="ka-GE" altLang="en-US" dirty="0"/>
              <a:t>გალაქტიკების კლასიფიკაცია შესაძლებელია მათ ხილულ თვისებებზე დაყრდნობით: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– გალაქტიკის ფორმა;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– სპირალების არსებობა;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– ცენტრალური ნაწილის გეომეტრია;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გალაქტიკების ოპტიკური მორფოლოგია</a:t>
            </a:r>
          </a:p>
          <a:p>
            <a:pPr eaLnBrk="1" hangingPunct="1">
              <a:buFontTx/>
              <a:buNone/>
            </a:pPr>
            <a:endParaRPr lang="ka-GE" altLang="en-US" dirty="0"/>
          </a:p>
          <a:p>
            <a:pPr algn="ctr" eaLnBrk="1" hangingPunct="1">
              <a:buFontTx/>
              <a:buNone/>
            </a:pPr>
            <a:r>
              <a:rPr lang="ka-GE" altLang="en-US" dirty="0"/>
              <a:t>ჰაბლის მორფოლოგიური კლასიფიკაცია</a:t>
            </a:r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253552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65100"/>
            <a:ext cx="9144000" cy="66929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დაკვირვებები შორეულ გალაქტიკებზე</a:t>
            </a:r>
          </a:p>
          <a:p>
            <a:pPr eaLnBrk="1" hangingPunct="1">
              <a:buFontTx/>
              <a:buNone/>
            </a:pPr>
            <a:endParaRPr lang="en-US" altLang="en-US" dirty="0"/>
          </a:p>
          <a:p>
            <a:pPr eaLnBrk="1" hangingPunct="1">
              <a:buFontTx/>
              <a:buChar char="-"/>
            </a:pPr>
            <a:r>
              <a:rPr lang="en-US" altLang="en-US" dirty="0"/>
              <a:t>Hubble Deep Field (HDF)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ექსპოზიცია: 	10 დღე (1995)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გალაქტიკები: 	3 000</a:t>
            </a:r>
          </a:p>
          <a:p>
            <a:pPr eaLnBrk="1" hangingPunct="1">
              <a:buFontTx/>
              <a:buNone/>
            </a:pPr>
            <a:endParaRPr lang="en-US" altLang="en-US" dirty="0"/>
          </a:p>
          <a:p>
            <a:pPr eaLnBrk="1" hangingPunct="1">
              <a:buFontTx/>
              <a:buChar char="-"/>
            </a:pPr>
            <a:r>
              <a:rPr lang="en-US" altLang="en-US" dirty="0"/>
              <a:t>Hubble Ultra Deep Field (HUDF)</a:t>
            </a:r>
            <a:endParaRPr lang="ka-GE" altLang="en-US" dirty="0"/>
          </a:p>
          <a:p>
            <a:pPr eaLnBrk="1" hangingPunct="1">
              <a:buFontTx/>
              <a:buNone/>
            </a:pPr>
            <a:r>
              <a:rPr lang="ka-GE" altLang="en-US" dirty="0"/>
              <a:t>	ექსპოზიცია: 	11 დღე (4 სიხშირე, 2003)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გალაქტიკები:	10 000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ობიექტების</a:t>
            </a:r>
          </a:p>
          <a:p>
            <a:pPr eaLnBrk="1" hangingPunct="1">
              <a:buFontTx/>
              <a:buNone/>
            </a:pPr>
            <a:r>
              <a:rPr lang="ka-GE" altLang="en-US" dirty="0"/>
              <a:t>	ასაკი:		13 მილიარდი წელიწადი</a:t>
            </a:r>
            <a:endParaRPr lang="ru-RU" altLang="en-US" dirty="0"/>
          </a:p>
        </p:txBody>
      </p:sp>
    </p:spTree>
    <p:extLst>
      <p:ext uri="{BB962C8B-B14F-4D97-AF65-F5344CB8AC3E}">
        <p14:creationId xmlns:p14="http://schemas.microsoft.com/office/powerpoint/2010/main" val="165598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50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a-GE" alt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ჰაბლის გალაქტიკების კლასიფიკაცია</a:t>
            </a:r>
            <a:r>
              <a:rPr lang="ka-GE" alt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ელიფსური, სპირალური და არაწესიერი გალაქტიკები</a:t>
            </a:r>
            <a:endParaRPr lang="ru-RU" altLang="en-US" sz="2400" dirty="0">
              <a:latin typeface="Times New Roman" panose="02020603050405020304" pitchFamily="18" charset="0"/>
            </a:endParaRPr>
          </a:p>
        </p:txBody>
      </p:sp>
      <p:pic>
        <p:nvPicPr>
          <p:cNvPr id="19460" name="Picture 4" descr="HubbleTuningFork2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0" y="1066800"/>
            <a:ext cx="91440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11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809626"/>
            <a:ext cx="8305800" cy="301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71"/>
          <a:stretch>
            <a:fillRect/>
          </a:stretch>
        </p:blipFill>
        <p:spPr>
          <a:xfrm>
            <a:off x="1981200" y="3822701"/>
            <a:ext cx="8305800" cy="28495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34619" y="120134"/>
            <a:ext cx="4398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sz="28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სპირალური გალაქტიკები</a:t>
            </a:r>
            <a:endParaRPr lang="ka-GE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30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4" y="1027114"/>
            <a:ext cx="8535987" cy="480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8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200" b="1" noProof="1" smtClean="0">
                <a:solidFill>
                  <a:srgbClr val="006600"/>
                </a:solidFill>
              </a:rPr>
              <a:t>სპირალური გალაქტიკები</a:t>
            </a:r>
            <a:endParaRPr lang="ka-GE" sz="3200" b="1" noProof="1">
              <a:solidFill>
                <a:srgbClr val="006600"/>
              </a:solidFill>
            </a:endParaRP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FFFFFF"/>
                </a:solidFill>
              </a:rPr>
              <a:t>Sa </a:t>
            </a:r>
            <a:r>
              <a:rPr lang="ka-GE" altLang="en-US" dirty="0" smtClean="0">
                <a:solidFill>
                  <a:srgbClr val="FFFFFF"/>
                </a:solidFill>
              </a:rPr>
              <a:t> </a:t>
            </a:r>
            <a:r>
              <a:rPr lang="ka-GE" noProof="1" smtClean="0"/>
              <a:t>გალაქტიკები</a:t>
            </a:r>
          </a:p>
          <a:p>
            <a:pPr marL="0" indent="0">
              <a:buNone/>
            </a:pPr>
            <a:endParaRPr lang="en-US" altLang="en-US" dirty="0" smtClean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დიდი ზომის ცენტრი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წვრილი შტოები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შტოებში - გაზი და მტვერია დიდი რაოდენობით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29703" name="Picture 7" descr="m64_6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0" y="2347913"/>
            <a:ext cx="4038600" cy="302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635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altLang="en-US" sz="3200" dirty="0">
                <a:solidFill>
                  <a:srgbClr val="006600"/>
                </a:solidFill>
              </a:rPr>
              <a:t>ბარის ტიპის </a:t>
            </a:r>
            <a:r>
              <a:rPr lang="ka-GE" altLang="en-US" sz="3200" dirty="0" smtClean="0">
                <a:solidFill>
                  <a:srgbClr val="006600"/>
                </a:solidFill>
              </a:rPr>
              <a:t>გალაქტიკები  </a:t>
            </a:r>
            <a:r>
              <a:rPr lang="en-US" altLang="en-US" sz="3200" dirty="0" smtClean="0">
                <a:solidFill>
                  <a:srgbClr val="006600"/>
                </a:solidFill>
              </a:rPr>
              <a:t>			</a:t>
            </a:r>
            <a:r>
              <a:rPr lang="ka-GE" altLang="en-US" sz="3200" dirty="0" smtClean="0">
                <a:solidFill>
                  <a:srgbClr val="006600"/>
                </a:solidFill>
              </a:rPr>
              <a:t>(</a:t>
            </a:r>
            <a:r>
              <a:rPr lang="en-US" altLang="en-US" sz="3200" dirty="0" err="1" smtClean="0">
                <a:solidFill>
                  <a:srgbClr val="006600"/>
                </a:solidFill>
              </a:rPr>
              <a:t>SBa</a:t>
            </a:r>
            <a:r>
              <a:rPr lang="en-US" altLang="en-US" sz="3200" dirty="0">
                <a:solidFill>
                  <a:srgbClr val="006600"/>
                </a:solidFill>
              </a:rPr>
              <a:t>)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 altLang="en-US" dirty="0">
              <a:solidFill>
                <a:srgbClr val="FFFFFF"/>
              </a:solidFill>
            </a:endParaRPr>
          </a:p>
          <a:p>
            <a:r>
              <a:rPr lang="en-US" altLang="en-US" dirty="0">
                <a:solidFill>
                  <a:srgbClr val="FFFFFF"/>
                </a:solidFill>
              </a:rPr>
              <a:t>SB </a:t>
            </a:r>
            <a:r>
              <a:rPr lang="ka-GE" altLang="en-US" dirty="0">
                <a:solidFill>
                  <a:srgbClr val="FFFFFF"/>
                </a:solidFill>
              </a:rPr>
              <a:t>ტიპის გალაქტიკები იყოფა </a:t>
            </a:r>
            <a:r>
              <a:rPr lang="en-US" altLang="en-US" dirty="0" err="1">
                <a:solidFill>
                  <a:srgbClr val="FFFFFF"/>
                </a:solidFill>
              </a:rPr>
              <a:t>SBa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en-US" altLang="en-US" dirty="0" err="1">
                <a:solidFill>
                  <a:srgbClr val="FFFFFF"/>
                </a:solidFill>
              </a:rPr>
              <a:t>SBb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en-US" altLang="en-US" dirty="0" err="1">
                <a:solidFill>
                  <a:srgbClr val="FFFFFF"/>
                </a:solidFill>
              </a:rPr>
              <a:t>SBc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ka-GE" altLang="en-US" dirty="0">
                <a:solidFill>
                  <a:srgbClr val="FFFFFF"/>
                </a:solidFill>
              </a:rPr>
              <a:t>ისინი ერთნაირად ხასიათდებიან შტოების მიხედვით, განსხვავდებიან ცენტრის ფორმით.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4822" name="Picture 6" descr="M83 SB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0" y="1905001"/>
            <a:ext cx="4572000" cy="3997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660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200" b="1" noProof="1">
                <a:solidFill>
                  <a:srgbClr val="006600"/>
                </a:solidFill>
              </a:rPr>
              <a:t>სპირალური გალაქტიკები</a:t>
            </a:r>
            <a:endParaRPr lang="en-US" altLang="en-US" sz="3200" dirty="0">
              <a:solidFill>
                <a:srgbClr val="FFFFFF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rgbClr val="FFFFFF"/>
                </a:solidFill>
              </a:rPr>
              <a:t>Sb </a:t>
            </a:r>
            <a:r>
              <a:rPr lang="ka-GE" noProof="1" smtClean="0"/>
              <a:t>გალაქტიკები</a:t>
            </a:r>
          </a:p>
          <a:p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პატარა ზომის ცენტრი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ნაკლებად წვრილი შტოები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შტოები ნათელია ახალგაზრდა ვარსკვლავების გამო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1752" name="Picture 8" descr="M3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80175" y="1295400"/>
            <a:ext cx="4203700" cy="5562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745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altLang="en-US" sz="3200" dirty="0" smtClean="0">
                <a:solidFill>
                  <a:srgbClr val="006600"/>
                </a:solidFill>
              </a:rPr>
              <a:t>ბარის ტიპის გალაქტიკები</a:t>
            </a:r>
            <a:r>
              <a:rPr lang="en-US" altLang="en-US" sz="3200" dirty="0" smtClean="0">
                <a:solidFill>
                  <a:srgbClr val="006600"/>
                </a:solidFill>
              </a:rPr>
              <a:t>			</a:t>
            </a:r>
            <a:r>
              <a:rPr lang="ka-GE" altLang="en-US" sz="3200" dirty="0" smtClean="0">
                <a:solidFill>
                  <a:srgbClr val="006600"/>
                </a:solidFill>
              </a:rPr>
              <a:t> </a:t>
            </a:r>
            <a:r>
              <a:rPr lang="ka-GE" altLang="en-US" sz="3200" dirty="0">
                <a:solidFill>
                  <a:srgbClr val="006600"/>
                </a:solidFill>
              </a:rPr>
              <a:t>(</a:t>
            </a:r>
            <a:r>
              <a:rPr lang="en-US" altLang="en-US" sz="3200" dirty="0" err="1" smtClean="0">
                <a:solidFill>
                  <a:srgbClr val="006600"/>
                </a:solidFill>
              </a:rPr>
              <a:t>SBb</a:t>
            </a:r>
            <a:r>
              <a:rPr lang="en-US" altLang="en-US" sz="3200" dirty="0" smtClean="0">
                <a:solidFill>
                  <a:srgbClr val="006600"/>
                </a:solidFill>
              </a:rPr>
              <a:t>)</a:t>
            </a:r>
            <a:endParaRPr lang="en-US" altLang="en-US" sz="3200" dirty="0">
              <a:solidFill>
                <a:srgbClr val="006600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 altLang="en-US" dirty="0">
              <a:solidFill>
                <a:srgbClr val="FFFFFF"/>
              </a:solidFill>
            </a:endParaRPr>
          </a:p>
          <a:p>
            <a:r>
              <a:rPr lang="en-US" altLang="en-US" dirty="0">
                <a:solidFill>
                  <a:srgbClr val="FFFFFF"/>
                </a:solidFill>
              </a:rPr>
              <a:t>SB </a:t>
            </a:r>
            <a:r>
              <a:rPr lang="ka-GE" altLang="en-US" dirty="0" smtClean="0">
                <a:solidFill>
                  <a:srgbClr val="FFFFFF"/>
                </a:solidFill>
              </a:rPr>
              <a:t>ტიპის გალაქტიკები იყოფა </a:t>
            </a:r>
            <a:r>
              <a:rPr lang="en-US" altLang="en-US" dirty="0" err="1" smtClean="0">
                <a:solidFill>
                  <a:srgbClr val="FFFFFF"/>
                </a:solidFill>
              </a:rPr>
              <a:t>SBa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en-US" altLang="en-US" dirty="0" err="1">
                <a:solidFill>
                  <a:srgbClr val="FFFFFF"/>
                </a:solidFill>
              </a:rPr>
              <a:t>SBb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en-US" altLang="en-US" dirty="0" err="1">
                <a:solidFill>
                  <a:srgbClr val="FFFFFF"/>
                </a:solidFill>
              </a:rPr>
              <a:t>SBc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ka-GE" altLang="en-US" dirty="0" smtClean="0">
                <a:solidFill>
                  <a:srgbClr val="FFFFFF"/>
                </a:solidFill>
              </a:rPr>
              <a:t>ისინი ერთნაირად ხასიათდებიან შტოების მიხედვით, განსხვავდებიან ცენტრის ფორმით.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5846" name="Picture 6" descr="ngc7479 SBb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0" y="1790701"/>
            <a:ext cx="4038600" cy="4144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788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3200" b="1" noProof="1">
                <a:solidFill>
                  <a:srgbClr val="006600"/>
                </a:solidFill>
              </a:rPr>
              <a:t>სპირალური გალაქტიკები</a:t>
            </a:r>
            <a:endParaRPr lang="en-US" altLang="en-US" sz="3200" dirty="0">
              <a:solidFill>
                <a:srgbClr val="FFFFFF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altLang="en-US" dirty="0" err="1">
                <a:solidFill>
                  <a:srgbClr val="FFFFFF"/>
                </a:solidFill>
              </a:rPr>
              <a:t>Sc</a:t>
            </a:r>
            <a:r>
              <a:rPr lang="en-US" altLang="en-US" dirty="0" smtClean="0">
                <a:solidFill>
                  <a:srgbClr val="FFFFFF"/>
                </a:solidFill>
              </a:rPr>
              <a:t> </a:t>
            </a:r>
            <a:r>
              <a:rPr lang="ka-GE" noProof="1" smtClean="0"/>
              <a:t>გალაქტიკები</a:t>
            </a:r>
          </a:p>
          <a:p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პატარა ზომის ცენტრი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განიერი შტოები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ძალიან ნათელია შტოები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3798" name="Picture 6" descr="whirlpool_galaxy_M5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53126" y="1828801"/>
            <a:ext cx="4714875" cy="3789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05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altLang="en-US" sz="3200" dirty="0">
                <a:solidFill>
                  <a:srgbClr val="006600"/>
                </a:solidFill>
              </a:rPr>
              <a:t>ბარის ტიპის </a:t>
            </a:r>
            <a:r>
              <a:rPr lang="ka-GE" altLang="en-US" sz="3200" dirty="0" smtClean="0">
                <a:solidFill>
                  <a:srgbClr val="006600"/>
                </a:solidFill>
              </a:rPr>
              <a:t>გალაქტიკები</a:t>
            </a:r>
            <a:r>
              <a:rPr lang="en-US" altLang="en-US" sz="3200" dirty="0" smtClean="0">
                <a:solidFill>
                  <a:srgbClr val="006600"/>
                </a:solidFill>
              </a:rPr>
              <a:t>			</a:t>
            </a:r>
            <a:r>
              <a:rPr lang="ka-GE" altLang="en-US" sz="3200" dirty="0">
                <a:solidFill>
                  <a:srgbClr val="006600"/>
                </a:solidFill>
              </a:rPr>
              <a:t> (</a:t>
            </a:r>
            <a:r>
              <a:rPr lang="en-US" altLang="en-US" sz="3200" dirty="0" err="1" smtClean="0">
                <a:solidFill>
                  <a:srgbClr val="006600"/>
                </a:solidFill>
              </a:rPr>
              <a:t>SBc</a:t>
            </a:r>
            <a:r>
              <a:rPr lang="en-US" altLang="en-US" sz="3200" dirty="0" smtClean="0">
                <a:solidFill>
                  <a:srgbClr val="006600"/>
                </a:solidFill>
              </a:rPr>
              <a:t>)</a:t>
            </a:r>
            <a:endParaRPr lang="en-US" altLang="en-US" sz="3200" dirty="0">
              <a:solidFill>
                <a:srgbClr val="00660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 altLang="en-US" dirty="0">
              <a:solidFill>
                <a:srgbClr val="FFFFFF"/>
              </a:solidFill>
            </a:endParaRPr>
          </a:p>
          <a:p>
            <a:r>
              <a:rPr lang="en-US" altLang="en-US" dirty="0">
                <a:solidFill>
                  <a:srgbClr val="FFFFFF"/>
                </a:solidFill>
              </a:rPr>
              <a:t>SB </a:t>
            </a:r>
            <a:r>
              <a:rPr lang="ka-GE" altLang="en-US" dirty="0">
                <a:solidFill>
                  <a:srgbClr val="FFFFFF"/>
                </a:solidFill>
              </a:rPr>
              <a:t>ტიპის გალაქტიკები იყოფა </a:t>
            </a:r>
            <a:r>
              <a:rPr lang="en-US" altLang="en-US" dirty="0" err="1">
                <a:solidFill>
                  <a:srgbClr val="FFFFFF"/>
                </a:solidFill>
              </a:rPr>
              <a:t>SBa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en-US" altLang="en-US" dirty="0" err="1">
                <a:solidFill>
                  <a:srgbClr val="FFFFFF"/>
                </a:solidFill>
              </a:rPr>
              <a:t>SBb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en-US" altLang="en-US" dirty="0" err="1">
                <a:solidFill>
                  <a:srgbClr val="FFFFFF"/>
                </a:solidFill>
              </a:rPr>
              <a:t>SBc</a:t>
            </a:r>
            <a:r>
              <a:rPr lang="en-US" altLang="en-US" dirty="0">
                <a:solidFill>
                  <a:srgbClr val="FFFFFF"/>
                </a:solidFill>
              </a:rPr>
              <a:t>, </a:t>
            </a:r>
            <a:r>
              <a:rPr lang="ka-GE" altLang="en-US" dirty="0">
                <a:solidFill>
                  <a:srgbClr val="FFFFFF"/>
                </a:solidFill>
              </a:rPr>
              <a:t>ისინი ერთნაირად ხასიათდებიან შტოების მიხედვით, განსხვავდებიან ცენტრის ფორმით.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6870" name="Picture 6" descr="barred_spiral_galaxy_NGC_136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72201" y="1447800"/>
            <a:ext cx="4346575" cy="4800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318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3" y="2104002"/>
            <a:ext cx="8535987" cy="286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379" name="Rectangle 3"/>
          <p:cNvSpPr>
            <a:spLocks noGrp="1" noChangeArrowheads="1"/>
          </p:cNvSpPr>
          <p:nvPr>
            <p:ph type="title"/>
          </p:nvPr>
        </p:nvSpPr>
        <p:spPr>
          <a:xfrm>
            <a:off x="1523207" y="5202238"/>
            <a:ext cx="9144000" cy="1143000"/>
          </a:xfrm>
        </p:spPr>
        <p:txBody>
          <a:bodyPr/>
          <a:lstStyle/>
          <a:p>
            <a:r>
              <a:rPr lang="en-US" altLang="en-US" sz="2800" dirty="0"/>
              <a:t>Elliptical galaxies are nearly devoid of interstellar gas and dust, and so star formation is severely inhibited</a:t>
            </a:r>
          </a:p>
        </p:txBody>
      </p:sp>
      <p:sp>
        <p:nvSpPr>
          <p:cNvPr id="2" name="Rectangle 1"/>
          <p:cNvSpPr/>
          <p:nvPr/>
        </p:nvSpPr>
        <p:spPr>
          <a:xfrm>
            <a:off x="3683328" y="602734"/>
            <a:ext cx="48237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ელიფსური გალაქტიკები</a:t>
            </a:r>
            <a:endParaRPr lang="ka-GE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54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4" y="998539"/>
            <a:ext cx="8535987" cy="4859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72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alt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არაწესიერი გალაქტიკები</a:t>
            </a:r>
            <a:endParaRPr lang="en-US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endParaRPr lang="en-US" altLang="en-US" dirty="0">
              <a:solidFill>
                <a:srgbClr val="FFFFFF"/>
              </a:solidFill>
            </a:endParaRPr>
          </a:p>
          <a:p>
            <a:r>
              <a:rPr lang="en-US" altLang="en-US" dirty="0" err="1">
                <a:solidFill>
                  <a:srgbClr val="FFFFFF"/>
                </a:solidFill>
              </a:rPr>
              <a:t>Irr</a:t>
            </a:r>
            <a:r>
              <a:rPr lang="en-US" altLang="en-US" dirty="0">
                <a:solidFill>
                  <a:srgbClr val="FFFFFF"/>
                </a:solidFill>
              </a:rPr>
              <a:t> </a:t>
            </a:r>
            <a:r>
              <a:rPr lang="ka-GE" altLang="en-US" dirty="0" smtClean="0">
                <a:solidFill>
                  <a:srgbClr val="FFFFFF"/>
                </a:solidFill>
              </a:rPr>
              <a:t>გალაქტიკები</a:t>
            </a:r>
            <a:r>
              <a:rPr lang="en-US" altLang="en-US" dirty="0" smtClean="0">
                <a:solidFill>
                  <a:srgbClr val="FFFFFF"/>
                </a:solidFill>
              </a:rPr>
              <a:t> 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არანაირი სტრუქტურა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ბევრი ახალგაზრდა</a:t>
            </a:r>
          </a:p>
          <a:p>
            <a:pPr marL="457200" lvl="1" indent="0">
              <a:buNone/>
            </a:pPr>
            <a:r>
              <a:rPr lang="ka-GE" altLang="en-US" dirty="0" smtClean="0">
                <a:solidFill>
                  <a:srgbClr val="FFFFFF"/>
                </a:solidFill>
              </a:rPr>
              <a:t>   ვარსკვლავი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არაერთგვაროვანი ნათება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7894" name="Picture 6" descr="SM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86400" y="2028826"/>
            <a:ext cx="5181600" cy="3514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42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90900" y="575795"/>
            <a:ext cx="601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მაგელანის დიდი </a:t>
            </a:r>
            <a:r>
              <a:rPr lang="ka-GE" sz="2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ნისლეული</a:t>
            </a:r>
            <a:endParaRPr lang="en-US" sz="28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436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79738" y="609600"/>
            <a:ext cx="543252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800" dirty="0">
                <a:ln>
                  <a:solidFill>
                    <a:schemeClr val="tx1"/>
                  </a:solidFill>
                </a:ln>
              </a:rPr>
              <a:t>მაგელანის მცირე ნისლეული</a:t>
            </a:r>
            <a:endParaRPr lang="en-US" sz="2800" dirty="0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75058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ჯუჯა გალაქტიკები</a:t>
            </a:r>
            <a:endParaRPr lang="en-US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ka-GE" altLang="en-US" dirty="0" smtClean="0">
                <a:solidFill>
                  <a:srgbClr val="FFFFFF"/>
                </a:solidFill>
              </a:rPr>
              <a:t>ჯუჯა გალაქტიკები</a:t>
            </a:r>
          </a:p>
          <a:p>
            <a:endParaRPr lang="en-US" altLang="en-US" dirty="0" smtClean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5000 სინათლის წელზე პატარა</a:t>
            </a:r>
            <a:endParaRPr lang="en-US" altLang="en-US" dirty="0">
              <a:solidFill>
                <a:srgbClr val="FFFFFF"/>
              </a:solidFill>
            </a:endParaRPr>
          </a:p>
          <a:p>
            <a:pPr lvl="1"/>
            <a:r>
              <a:rPr lang="ka-GE" altLang="en-US" dirty="0" smtClean="0">
                <a:solidFill>
                  <a:srgbClr val="FFFFFF"/>
                </a:solidFill>
              </a:rPr>
              <a:t>ჯუჯა გალაქტიკა - არაწესიერი, ელიფსური</a:t>
            </a:r>
            <a:endParaRPr lang="en-US" altLang="en-US" dirty="0">
              <a:solidFill>
                <a:srgbClr val="FFFFFF"/>
              </a:solidFill>
            </a:endParaRPr>
          </a:p>
        </p:txBody>
      </p:sp>
      <p:pic>
        <p:nvPicPr>
          <p:cNvPr id="39946" name="Picture 10" descr="Cetus dwf (VLT)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" t="3603"/>
          <a:stretch>
            <a:fillRect/>
          </a:stretch>
        </p:blipFill>
        <p:spPr>
          <a:xfrm>
            <a:off x="6248401" y="1981201"/>
            <a:ext cx="3908425" cy="39084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24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08400" y="241946"/>
            <a:ext cx="49657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ლინზისებრი გალაქტიკა</a:t>
            </a:r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( </a:t>
            </a:r>
            <a:r>
              <a:rPr lang="en-US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</a:rPr>
              <a:t>S0</a:t>
            </a:r>
            <a:r>
              <a:rPr lang="ka-GE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)</a:t>
            </a:r>
            <a:endParaRPr lang="ka-GE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ka-GE" sz="2400" b="1" dirty="0"/>
              <a:t>	</a:t>
            </a:r>
            <a:r>
              <a:rPr lang="en-US" sz="2400" b="1" dirty="0" smtClean="0"/>
              <a:t>	NGC5866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27366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400" y="98425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</a:t>
            </a:r>
            <a:r>
              <a:rPr lang="en-US" b="1" noProof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Vaucouleurs’s </a:t>
            </a:r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classification 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of galaxies</a:t>
            </a:r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463187"/>
              </p:ext>
            </p:extLst>
          </p:nvPr>
        </p:nvGraphicFramePr>
        <p:xfrm>
          <a:off x="152401" y="1179084"/>
          <a:ext cx="3898898" cy="520700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8508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2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15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3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161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classes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families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varieties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stages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type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560"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 err="1">
                          <a:effectLst/>
                        </a:rPr>
                        <a:t>ellipticals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E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560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elliptical (0–7)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E0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560">
                <a:tc>
                  <a:txBody>
                    <a:bodyPr/>
                    <a:lstStyle/>
                    <a:p>
                      <a:pPr fontAlgn="ctr"/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intermediate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E0-1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560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late elliptical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E+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560"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lenticulars</a:t>
                      </a:r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ordinary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SA0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barred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SB0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mixed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SAB0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inner ring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S(r)0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S-shaped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S(s)0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mixed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S(</a:t>
                      </a:r>
                      <a:r>
                        <a:rPr lang="en-US" sz="1200" dirty="0" err="1">
                          <a:effectLst/>
                        </a:rPr>
                        <a:t>rs</a:t>
                      </a:r>
                      <a:r>
                        <a:rPr lang="en-US" sz="1200" dirty="0">
                          <a:effectLst/>
                        </a:rPr>
                        <a:t>)0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early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S0−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45560">
                <a:tc>
                  <a:txBody>
                    <a:bodyPr/>
                    <a:lstStyle/>
                    <a:p>
                      <a:pPr fontAlgn="ctr"/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intermediate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S0°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5253">
                <a:tc>
                  <a:txBody>
                    <a:bodyPr/>
                    <a:lstStyle/>
                    <a:p>
                      <a:pPr fontAlgn="ctr"/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200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>
                          <a:effectLst/>
                        </a:rPr>
                        <a:t>late</a:t>
                      </a: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200" dirty="0">
                          <a:effectLst/>
                        </a:rPr>
                        <a:t>S0+</a:t>
                      </a: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887103"/>
              </p:ext>
            </p:extLst>
          </p:nvPr>
        </p:nvGraphicFramePr>
        <p:xfrm>
          <a:off x="4254500" y="1173059"/>
          <a:ext cx="3733801" cy="5198581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72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3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62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62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885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classes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>
                          <a:effectLst/>
                        </a:rPr>
                        <a:t>families</a:t>
                      </a:r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varieties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stages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type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3483"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spirals</a:t>
                      </a:r>
                      <a:endParaRPr lang="en-US" sz="1300" b="1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ordinary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SA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barred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SB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mixed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SAB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0579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inner ring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S(r)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S-shaped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S(s)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mixed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S(rs)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0/a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S0/a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a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Sa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ab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Sab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b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Sb</a:t>
                      </a: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bc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Sbc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c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Sc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cd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Scd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>
                          <a:effectLst/>
                        </a:rPr>
                        <a:t>d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Sd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dm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Sdm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976">
                <a:tc>
                  <a:txBody>
                    <a:bodyPr/>
                    <a:lstStyle/>
                    <a:p>
                      <a:pPr fontAlgn="ctr"/>
                      <a:endParaRPr lang="en-US" sz="1300" b="1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300">
                        <a:effectLst/>
                      </a:endParaRP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>
                          <a:effectLst/>
                        </a:rPr>
                        <a:t>m</a:t>
                      </a:r>
                    </a:p>
                  </a:txBody>
                  <a:tcPr marL="56074" marR="56074" marT="35046" marB="35046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300" dirty="0" err="1">
                          <a:effectLst/>
                        </a:rPr>
                        <a:t>Sm</a:t>
                      </a:r>
                      <a:endParaRPr lang="en-US" sz="1300" dirty="0">
                        <a:effectLst/>
                      </a:endParaRPr>
                    </a:p>
                  </a:txBody>
                  <a:tcPr marL="56074" marR="56074" marT="35046" marB="35046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624677"/>
              </p:ext>
            </p:extLst>
          </p:nvPr>
        </p:nvGraphicFramePr>
        <p:xfrm>
          <a:off x="8127999" y="1179084"/>
          <a:ext cx="3746500" cy="5158216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8636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5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92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48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37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447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classes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>
                          <a:effectLst/>
                        </a:rPr>
                        <a:t>families</a:t>
                      </a:r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>
                          <a:effectLst/>
                        </a:rPr>
                        <a:t>varieties</a:t>
                      </a:r>
                      <a:endParaRPr lang="en-US" sz="1200" b="1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stages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dirty="0">
                          <a:effectLst/>
                        </a:rPr>
                        <a:t>type</a:t>
                      </a:r>
                      <a:endParaRPr lang="en-US" sz="1200" b="1" dirty="0">
                        <a:effectLst/>
                      </a:endParaRPr>
                    </a:p>
                  </a:txBody>
                  <a:tcPr marL="49929" marR="49929" marT="31206" marB="3120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irregulars</a:t>
                      </a:r>
                      <a:endParaRPr lang="en-US" sz="1100" b="1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ordinary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IA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endParaRPr lang="en-US" sz="1100" b="1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barred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IB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mixed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IAB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S-shaped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I(s)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9297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Magellanic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Im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4345">
                <a:tc>
                  <a:txBody>
                    <a:bodyPr/>
                    <a:lstStyle/>
                    <a:p>
                      <a:pPr fontAlgn="ctr"/>
                      <a:endParaRPr lang="en-US" sz="1100" b="1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non-Magellanic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I0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peculiars</a:t>
                      </a:r>
                      <a:endParaRPr lang="en-US" sz="1100" b="1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P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00556"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peculiarities (all types)</a:t>
                      </a:r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peculiarity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P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uncertain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: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doubtful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?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967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spindle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sp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1510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outer ring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>
                          <a:effectLst/>
                        </a:rPr>
                        <a:t>(R)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22300">
                <a:tc>
                  <a:txBody>
                    <a:bodyPr/>
                    <a:lstStyle/>
                    <a:p>
                      <a:pPr fontAlgn="ctr"/>
                      <a:endParaRPr lang="en-US" sz="1100" b="1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endParaRPr lang="en-US" sz="1100" dirty="0">
                        <a:effectLst/>
                      </a:endParaRP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pseudo outer ring</a:t>
                      </a:r>
                    </a:p>
                  </a:txBody>
                  <a:tcPr marL="48645" marR="48645" marT="30403" marB="30403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100" dirty="0">
                          <a:effectLst/>
                        </a:rPr>
                        <a:t>(R´)</a:t>
                      </a:r>
                    </a:p>
                  </a:txBody>
                  <a:tcPr marL="48645" marR="48645" marT="30403" marB="30403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50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14300" y="200017"/>
          <a:ext cx="5232400" cy="3457583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61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176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Spectral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Explanation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Prominent A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 noProof="1" smtClean="0">
                          <a:solidFill>
                            <a:srgbClr val="002060"/>
                          </a:solidFill>
                          <a:effectLst/>
                        </a:rPr>
                        <a:t>af</a:t>
                      </a:r>
                      <a:endParaRPr lang="en-US" noProof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Prominent A-F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Prominent F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 noProof="1" smtClean="0">
                          <a:solidFill>
                            <a:srgbClr val="002060"/>
                          </a:solidFill>
                          <a:effectLst/>
                        </a:rPr>
                        <a:t>fg</a:t>
                      </a:r>
                      <a:endParaRPr lang="en-US" noProof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Prominent F-G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Prominent G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gk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Prominent G-K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68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Prominent K stars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5562600" y="1938020"/>
          <a:ext cx="6438900" cy="384048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21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624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Galactic Shape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Explanation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Barred spiral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0619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Rotational symmetry without pronounced spiral or elliptical structure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Elliptical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 noProof="1" smtClean="0">
                          <a:solidFill>
                            <a:srgbClr val="002060"/>
                          </a:solidFill>
                          <a:effectLst/>
                        </a:rPr>
                        <a:t>Ep</a:t>
                      </a:r>
                      <a:endParaRPr lang="en-US" noProof="1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Elliptical with dust absorption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Irregular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Low surface brightness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Small bright nucleus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24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Spiral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127000" y="3823649"/>
          <a:ext cx="5219700" cy="2932751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609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9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6713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Inclination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Explanation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Galaxy is "face-on"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7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6713"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002060"/>
                          </a:solidFill>
                          <a:effectLst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002060"/>
                          </a:solidFill>
                          <a:effectLst/>
                        </a:rPr>
                        <a:t>Galaxy is "edge-on"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096000" y="714062"/>
            <a:ext cx="3467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იერკის სისტემა</a:t>
            </a:r>
          </a:p>
        </p:txBody>
      </p:sp>
    </p:spTree>
    <p:extLst>
      <p:ext uri="{BB962C8B-B14F-4D97-AF65-F5344CB8AC3E}">
        <p14:creationId xmlns:p14="http://schemas.microsoft.com/office/powerpoint/2010/main" val="140008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Andromed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78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241300"/>
            <a:ext cx="9144000" cy="66167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sz="3200" b="1" dirty="0">
                <a:solidFill>
                  <a:srgbClr val="006600"/>
                </a:solidFill>
                <a:latin typeface="Sylfaen" panose="010A0502050306030303" pitchFamily="18" charset="0"/>
              </a:rPr>
              <a:t>ანდრომედა (</a:t>
            </a:r>
            <a:r>
              <a:rPr lang="en-US" altLang="en-US" sz="3200" b="1" dirty="0">
                <a:solidFill>
                  <a:srgbClr val="006600"/>
                </a:solidFill>
                <a:latin typeface="Sylfaen" panose="010A0502050306030303" pitchFamily="18" charset="0"/>
              </a:rPr>
              <a:t>M</a:t>
            </a:r>
            <a:r>
              <a:rPr lang="ka-GE" altLang="en-US" sz="3200" b="1" dirty="0">
                <a:solidFill>
                  <a:srgbClr val="006600"/>
                </a:solidFill>
                <a:latin typeface="Sylfaen" panose="010A0502050306030303" pitchFamily="18" charset="0"/>
              </a:rPr>
              <a:t>31</a:t>
            </a:r>
            <a:r>
              <a:rPr lang="ka-GE" altLang="en-US" sz="3200" b="1" dirty="0" smtClean="0">
                <a:solidFill>
                  <a:srgbClr val="006600"/>
                </a:solidFill>
                <a:latin typeface="Sylfaen" panose="010A0502050306030303" pitchFamily="18" charset="0"/>
              </a:rPr>
              <a:t>)</a:t>
            </a:r>
            <a:r>
              <a:rPr lang="en-US" altLang="en-US" sz="3200" b="1" dirty="0" smtClean="0">
                <a:solidFill>
                  <a:srgbClr val="006600"/>
                </a:solidFill>
                <a:latin typeface="Sylfaen" panose="010A0502050306030303" pitchFamily="18" charset="0"/>
              </a:rPr>
              <a:t>  </a:t>
            </a:r>
          </a:p>
          <a:p>
            <a:pPr algn="ctr" eaLnBrk="1" hangingPunct="1">
              <a:buFontTx/>
              <a:buNone/>
            </a:pPr>
            <a:r>
              <a:rPr lang="en-US" altLang="en-US" sz="3200" b="1" dirty="0" smtClean="0">
                <a:solidFill>
                  <a:srgbClr val="0000FF"/>
                </a:solidFill>
                <a:latin typeface="Sylfaen" panose="010A0502050306030303" pitchFamily="18" charset="0"/>
              </a:rPr>
              <a:t>(kS5)</a:t>
            </a:r>
            <a:endParaRPr lang="ka-GE" altLang="en-US" sz="3200" b="1" dirty="0" smtClean="0">
              <a:solidFill>
                <a:srgbClr val="0000FF"/>
              </a:solidFill>
              <a:latin typeface="Sylfaen" panose="010A0502050306030303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sz="3200" b="1" dirty="0" smtClean="0">
                <a:latin typeface="Sylfaen" panose="010A0502050306030303" pitchFamily="18" charset="0"/>
              </a:rPr>
              <a:t>(Sa)</a:t>
            </a:r>
            <a:endParaRPr lang="ka-GE" altLang="en-US" sz="3200" dirty="0"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582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14" y="1471614"/>
            <a:ext cx="8535987" cy="424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4931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52400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ka-GE" alt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გალაქტიკების ურთიერთქმედება</a:t>
            </a:r>
          </a:p>
        </p:txBody>
      </p:sp>
    </p:spTree>
    <p:extLst>
      <p:ext uri="{BB962C8B-B14F-4D97-AF65-F5344CB8AC3E}">
        <p14:creationId xmlns:p14="http://schemas.microsoft.com/office/powerpoint/2010/main" val="4077952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215900"/>
            <a:ext cx="9144000" cy="66421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გალაქტიკების ურთიერთქმედება</a:t>
            </a: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გალაქტიკების დაჯახება: “თაგვების გალაქტიკა” (</a:t>
            </a:r>
            <a:r>
              <a:rPr lang="ka-GE" altLang="en-US" dirty="0"/>
              <a:t>NGC4676</a:t>
            </a:r>
            <a:r>
              <a:rPr lang="ka-GE" altLang="en-US" dirty="0">
                <a:latin typeface="Times New Roman" panose="02020603050405020304" pitchFamily="18" charset="0"/>
              </a:rPr>
              <a:t>)</a:t>
            </a:r>
          </a:p>
          <a:p>
            <a:pPr eaLnBrk="1" hangingPunct="1">
              <a:buFontTx/>
              <a:buNone/>
            </a:pPr>
            <a:endParaRPr lang="ru-RU" altLang="en-US" i="1" dirty="0">
              <a:solidFill>
                <a:srgbClr val="0000FF"/>
              </a:solidFill>
              <a:latin typeface="Sylfaen" panose="010A0502050306030303" pitchFamily="18" charset="0"/>
            </a:endParaRPr>
          </a:p>
        </p:txBody>
      </p:sp>
      <p:pic>
        <p:nvPicPr>
          <p:cNvPr id="30724" name="Picture 4" descr="NGC46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514601"/>
            <a:ext cx="9144000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790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63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</p:spTree>
    <p:extLst>
      <p:ext uri="{BB962C8B-B14F-4D97-AF65-F5344CB8AC3E}">
        <p14:creationId xmlns:p14="http://schemas.microsoft.com/office/powerpoint/2010/main" val="31078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ჩვენი გალაქტიკა</a:t>
            </a:r>
          </a:p>
          <a:p>
            <a:pPr eaLnBrk="1" hangingPunct="1">
              <a:buFontTx/>
              <a:buNone/>
            </a:pPr>
            <a:endParaRPr lang="ka-GE" altLang="en-US" sz="1000" dirty="0"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ჰერშელი (1785)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მახლობელ ვარსკვლავების დაკვირვებებზე დაფუძვნებული ჩვენი გალაქტიკის პირველი (მცდარი) მოდელი: მზე გალაქტიკის ცენტრში </a:t>
            </a:r>
            <a:endParaRPr lang="ru-RU" altLang="en-US" i="1" dirty="0">
              <a:latin typeface="Sylfaen" panose="010A0502050306030303" pitchFamily="18" charset="0"/>
            </a:endParaRPr>
          </a:p>
        </p:txBody>
      </p:sp>
      <p:pic>
        <p:nvPicPr>
          <p:cNvPr id="9220" name="Picture 5" descr="Herschel-Galax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10000"/>
            <a:ext cx="8991600" cy="269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444500" y="533400"/>
            <a:ext cx="10223500" cy="63246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ka-GE" altLang="en-US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ჩვენი </a:t>
            </a:r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გალაქტიკა</a:t>
            </a:r>
            <a:endParaRPr lang="ka-GE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endParaRPr lang="en-US" altLang="en-US" sz="2400" dirty="0" smtClean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ჩვენი გალაქტიკა (ირმის ნახტომი)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წარმოიშვა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სამყაროს </a:t>
            </a:r>
            <a:r>
              <a:rPr lang="ka-GE" altLang="en-US" sz="2400" dirty="0">
                <a:latin typeface="Times New Roman" panose="02020603050405020304" pitchFamily="18" charset="0"/>
              </a:rPr>
              <a:t>გაჩენიდან მცირე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დროში</a:t>
            </a:r>
            <a:r>
              <a:rPr lang="ka-GE" altLang="en-US" sz="2400" dirty="0">
                <a:latin typeface="Times New Roman" panose="02020603050405020304" pitchFamily="18" charset="0"/>
              </a:rPr>
              <a:t>:</a:t>
            </a:r>
          </a:p>
          <a:p>
            <a:pPr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	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		</a:t>
            </a:r>
            <a:r>
              <a:rPr lang="en-US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- </a:t>
            </a:r>
            <a:r>
              <a:rPr lang="ka-GE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0.3–0.</a:t>
            </a:r>
            <a:r>
              <a:rPr lang="en-US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6</a:t>
            </a:r>
            <a:r>
              <a:rPr lang="ka-GE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 მილიარდი </a:t>
            </a:r>
            <a:r>
              <a:rPr lang="ka-GE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წელიწადი</a:t>
            </a:r>
            <a:endParaRPr lang="en-US" altLang="en-US" sz="2400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ka-GE" altLang="en-US" sz="2400" dirty="0" smtClean="0">
                <a:latin typeface="Times New Roman" panose="02020603050405020304" pitchFamily="18" charset="0"/>
              </a:rPr>
              <a:t>ვარსკვლავების </a:t>
            </a:r>
            <a:r>
              <a:rPr lang="ka-GE" altLang="en-US" sz="2400" dirty="0">
                <a:latin typeface="Times New Roman" panose="02020603050405020304" pitchFamily="18" charset="0"/>
              </a:rPr>
              <a:t>სიმკვრივე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ბირთვში:</a:t>
            </a:r>
            <a:endParaRPr lang="en-US" altLang="en-US" sz="2400" dirty="0" smtClean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  <a:r>
              <a:rPr lang="en-US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		- </a:t>
            </a:r>
            <a:r>
              <a:rPr lang="ka-GE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200 </a:t>
            </a:r>
            <a:r>
              <a:rPr lang="ka-GE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მილიონი ვარსკვლავი / 1 (ს.წ.)</a:t>
            </a:r>
            <a:r>
              <a:rPr lang="ka-GE" altLang="en-US" sz="24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endParaRPr lang="ka-GE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sz="2400" dirty="0" smtClean="0">
                <a:latin typeface="Times New Roman" panose="02020603050405020304" pitchFamily="18" charset="0"/>
              </a:rPr>
              <a:t>სფერული </a:t>
            </a:r>
            <a:r>
              <a:rPr lang="ka-GE" altLang="en-US" sz="2400" dirty="0">
                <a:latin typeface="Times New Roman" panose="02020603050405020304" pitchFamily="18" charset="0"/>
              </a:rPr>
              <a:t>გროვების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რიცხვი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ჩვენ </a:t>
            </a:r>
            <a:r>
              <a:rPr lang="ka-GE" altLang="en-US" sz="2400" dirty="0">
                <a:latin typeface="Times New Roman" panose="02020603050405020304" pitchFamily="18" charset="0"/>
              </a:rPr>
              <a:t>გალაქტიკაში:</a:t>
            </a:r>
          </a:p>
          <a:p>
            <a:pPr eaLnBrk="1" hangingPunct="1"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	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		</a:t>
            </a:r>
            <a:r>
              <a:rPr lang="ka-GE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~ </a:t>
            </a:r>
            <a:r>
              <a:rPr lang="ka-GE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150–180 გროვა</a:t>
            </a:r>
          </a:p>
          <a:p>
            <a:pPr eaLnBrk="1" hangingPunct="1">
              <a:buFontTx/>
              <a:buNone/>
            </a:pPr>
            <a:r>
              <a:rPr lang="ka-GE" altLang="en-US" sz="2400" dirty="0" smtClean="0">
                <a:latin typeface="Times New Roman" panose="02020603050405020304" pitchFamily="18" charset="0"/>
              </a:rPr>
              <a:t>ვარსკვლავების სიმკვრივე </a:t>
            </a:r>
            <a:r>
              <a:rPr lang="ka-GE" altLang="en-US" sz="2400" dirty="0">
                <a:latin typeface="Times New Roman" panose="02020603050405020304" pitchFamily="18" charset="0"/>
              </a:rPr>
              <a:t>სფერულ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გროვაში</a:t>
            </a:r>
            <a:endParaRPr lang="ka-GE" altLang="en-US" sz="24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	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		</a:t>
            </a:r>
            <a:r>
              <a:rPr lang="en-US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- </a:t>
            </a:r>
            <a:r>
              <a:rPr lang="ka-GE" altLang="en-US" sz="2400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100–1000 </a:t>
            </a:r>
            <a:r>
              <a:rPr lang="ka-GE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(ვარსკვ./პარსეკ</a:t>
            </a:r>
            <a:r>
              <a:rPr lang="ka-GE" altLang="en-US" sz="2400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ka-GE" altLang="en-US" sz="2400" dirty="0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  <a:endParaRPr lang="ru-RU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7892" name="Picture 4" descr="571px-A_Swarm_of_Ancient_Stars_-_GPN-2000-0009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800" y="2921000"/>
            <a:ext cx="28321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4491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b="1" dirty="0">
                <a:solidFill>
                  <a:srgbClr val="006600"/>
                </a:solidFill>
                <a:latin typeface="Sylfaen" panose="010A0502050306030303" pitchFamily="18" charset="0"/>
              </a:rPr>
              <a:t>სფერული გროვები</a:t>
            </a:r>
          </a:p>
          <a:p>
            <a:pPr eaLnBrk="1" hangingPunct="1">
              <a:buFontTx/>
              <a:buNone/>
            </a:pPr>
            <a:endParaRPr lang="ka-GE" altLang="en-US" sz="2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dirty="0">
                <a:latin typeface="Times New Roman" panose="02020603050405020304" pitchFamily="18" charset="0"/>
              </a:rPr>
              <a:t>	</a:t>
            </a:r>
            <a:r>
              <a:rPr lang="en-US" altLang="en-US" dirty="0" smtClean="0">
                <a:latin typeface="Times New Roman" panose="02020603050405020304" pitchFamily="18" charset="0"/>
              </a:rPr>
              <a:t>	</a:t>
            </a:r>
            <a:r>
              <a:rPr lang="ka-GE" altLang="en-US" dirty="0" smtClean="0">
                <a:latin typeface="Times New Roman" panose="02020603050405020304" pitchFamily="18" charset="0"/>
              </a:rPr>
              <a:t>ჩვენი </a:t>
            </a:r>
            <a:r>
              <a:rPr lang="ka-GE" altLang="en-US" dirty="0">
                <a:latin typeface="Times New Roman" panose="02020603050405020304" pitchFamily="18" charset="0"/>
              </a:rPr>
              <a:t>გალაქტიკის</a:t>
            </a:r>
            <a:r>
              <a:rPr lang="en-US" altLang="en-US" dirty="0">
                <a:latin typeface="Times New Roman" panose="02020603050405020304" pitchFamily="18" charset="0"/>
              </a:rPr>
              <a:t> </a:t>
            </a:r>
            <a:r>
              <a:rPr lang="ka-GE" altLang="en-US" dirty="0">
                <a:latin typeface="Times New Roman" panose="02020603050405020304" pitchFamily="18" charset="0"/>
              </a:rPr>
              <a:t>ჰალოს სფერული გროვები</a:t>
            </a: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</a:rPr>
              <a:t>	</a:t>
            </a:r>
          </a:p>
          <a:p>
            <a:pPr eaLnBrk="1" hangingPunct="1">
              <a:buFontTx/>
              <a:buNone/>
            </a:pPr>
            <a:endParaRPr lang="ru-RU" altLang="en-US" dirty="0">
              <a:latin typeface="Times New Roman" panose="02020603050405020304" pitchFamily="18" charset="0"/>
            </a:endParaRPr>
          </a:p>
        </p:txBody>
      </p:sp>
      <p:pic>
        <p:nvPicPr>
          <p:cNvPr id="38916" name="Picture 5" descr="M14_Globular_Cluster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1" y="2364342"/>
            <a:ext cx="3489324" cy="3557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6" descr="M53_Globular_Cluster co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591" y="2366629"/>
            <a:ext cx="3660817" cy="354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7" descr="M9_Globular_Cluster cop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775" y="2364342"/>
            <a:ext cx="3489324" cy="355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922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ka-GE" altLang="en-US" sz="3200" b="1" dirty="0" smtClean="0">
                <a:solidFill>
                  <a:srgbClr val="006600"/>
                </a:solidFill>
                <a:latin typeface="Sylfaen" panose="010A0502050306030303" pitchFamily="18" charset="0"/>
              </a:rPr>
              <a:t>ჩვენი გალაქტიკა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ka-GE" altLang="en-US" dirty="0" smtClean="0">
                <a:latin typeface="Times New Roman" panose="02020603050405020304" pitchFamily="18" charset="0"/>
              </a:rPr>
              <a:t>	</a:t>
            </a:r>
            <a:endParaRPr lang="ru-RU" altLang="en-US" i="1" dirty="0" smtClean="0">
              <a:solidFill>
                <a:srgbClr val="0000FF"/>
              </a:solidFill>
              <a:latin typeface="Sylfaen" panose="010A0502050306030303" pitchFamily="18" charset="0"/>
            </a:endParaRPr>
          </a:p>
        </p:txBody>
      </p:sp>
      <p:pic>
        <p:nvPicPr>
          <p:cNvPr id="12292" name="Picture 4" descr="Physical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71601"/>
            <a:ext cx="9144000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283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90500" y="241300"/>
            <a:ext cx="11874500" cy="6616700"/>
          </a:xfrm>
        </p:spPr>
        <p:txBody>
          <a:bodyPr>
            <a:normAutofit fontScale="70000" lnSpcReduction="20000"/>
          </a:bodyPr>
          <a:lstStyle/>
          <a:p>
            <a:pPr algn="ctr" eaLnBrk="1" hangingPunct="1">
              <a:buFontTx/>
              <a:buNone/>
            </a:pPr>
            <a:r>
              <a:rPr lang="ka-GE" altLang="en-US" sz="4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ჩვენი გალაქტიკის სტრუქტურა</a:t>
            </a:r>
          </a:p>
          <a:p>
            <a:pPr eaLnBrk="1" hangingPunct="1">
              <a:buFontTx/>
              <a:buNone/>
            </a:pPr>
            <a:endParaRPr lang="ka-GE" altLang="en-US" sz="20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	</a:t>
            </a:r>
            <a:r>
              <a:rPr lang="ka-GE" altLang="en-US" sz="33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გალაქტიკის </a:t>
            </a:r>
            <a:r>
              <a:rPr lang="ka-GE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ცენტრი</a:t>
            </a:r>
            <a:r>
              <a:rPr lang="en-US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ka-GE" altLang="en-US" sz="3300" dirty="0">
                <a:latin typeface="Times New Roman" panose="02020603050405020304" pitchFamily="18" charset="0"/>
              </a:rPr>
              <a:t>	</a:t>
            </a:r>
            <a:r>
              <a:rPr lang="en-US" altLang="en-US" sz="3300" dirty="0" smtClean="0">
                <a:latin typeface="Times New Roman" panose="02020603050405020304" pitchFamily="18" charset="0"/>
              </a:rPr>
              <a:t>- </a:t>
            </a:r>
            <a:r>
              <a:rPr lang="ka-GE" altLang="en-US" sz="3300" dirty="0" smtClean="0">
                <a:latin typeface="Times New Roman" panose="02020603050405020304" pitchFamily="18" charset="0"/>
              </a:rPr>
              <a:t>ოვალური </a:t>
            </a:r>
            <a:r>
              <a:rPr lang="ka-GE" altLang="en-US" sz="3300" dirty="0">
                <a:latin typeface="Times New Roman" panose="02020603050405020304" pitchFamily="18" charset="0"/>
              </a:rPr>
              <a:t>ფორმის მასიური ცენტრალური ნაწილი</a:t>
            </a:r>
          </a:p>
          <a:p>
            <a:pPr eaLnBrk="1" hangingPunct="1">
              <a:buFontTx/>
              <a:buNone/>
            </a:pPr>
            <a:endParaRPr lang="ka-GE" altLang="en-US" sz="33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sz="3300" dirty="0">
                <a:latin typeface="Times New Roman" panose="02020603050405020304" pitchFamily="18" charset="0"/>
              </a:rPr>
              <a:t>	</a:t>
            </a:r>
            <a:r>
              <a:rPr lang="ka-GE" altLang="en-US" sz="33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გალაქტიკის </a:t>
            </a:r>
            <a:r>
              <a:rPr lang="ka-GE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დისკი</a:t>
            </a:r>
            <a:r>
              <a:rPr lang="en-US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  <a:r>
              <a:rPr lang="ka-GE" altLang="en-US" sz="3300" dirty="0">
                <a:latin typeface="Times New Roman" panose="02020603050405020304" pitchFamily="18" charset="0"/>
              </a:rPr>
              <a:t>	– ბრუნავა ცეტრის გარშემო;</a:t>
            </a:r>
          </a:p>
          <a:p>
            <a:pPr eaLnBrk="1" hangingPunct="1">
              <a:buFontTx/>
              <a:buNone/>
            </a:pPr>
            <a:r>
              <a:rPr lang="ka-GE" altLang="en-US" sz="3300" dirty="0">
                <a:latin typeface="Times New Roman" panose="02020603050405020304" pitchFamily="18" charset="0"/>
              </a:rPr>
              <a:t>		</a:t>
            </a:r>
            <a:r>
              <a:rPr lang="en-US" altLang="en-US" sz="3300" dirty="0" smtClean="0">
                <a:latin typeface="Times New Roman" panose="02020603050405020304" pitchFamily="18" charset="0"/>
              </a:rPr>
              <a:t>			</a:t>
            </a:r>
            <a:r>
              <a:rPr lang="ka-GE" altLang="en-US" sz="3300" dirty="0" smtClean="0">
                <a:latin typeface="Times New Roman" panose="02020603050405020304" pitchFamily="18" charset="0"/>
              </a:rPr>
              <a:t>– </a:t>
            </a:r>
            <a:r>
              <a:rPr lang="ka-GE" altLang="en-US" sz="3300" dirty="0">
                <a:latin typeface="Times New Roman" panose="02020603050405020304" pitchFamily="18" charset="0"/>
              </a:rPr>
              <a:t>სპირალური მკლავები</a:t>
            </a:r>
            <a:r>
              <a:rPr lang="ka-GE" altLang="en-US" sz="3300" dirty="0" smtClean="0">
                <a:latin typeface="Times New Roman" panose="02020603050405020304" pitchFamily="18" charset="0"/>
              </a:rPr>
              <a:t>;</a:t>
            </a:r>
            <a:endParaRPr lang="en-US" altLang="en-US" sz="3300" dirty="0" smtClean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3300" b="1" dirty="0" smtClean="0">
                <a:latin typeface="Times New Roman" panose="02020603050405020304" pitchFamily="18" charset="0"/>
              </a:rPr>
              <a:t>	</a:t>
            </a:r>
            <a:r>
              <a:rPr lang="ka-GE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პარამეტრები</a:t>
            </a:r>
            <a:r>
              <a:rPr lang="ka-GE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endParaRPr lang="en-US" altLang="en-US" b="1" dirty="0" smtClean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endParaRPr lang="ka-GE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lvl="1">
              <a:buNone/>
            </a:pPr>
            <a:r>
              <a:rPr lang="ka-GE" altLang="en-US" sz="3100" dirty="0">
                <a:latin typeface="Times New Roman" panose="02020603050405020304" pitchFamily="18" charset="0"/>
              </a:rPr>
              <a:t>	</a:t>
            </a: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დიამეტრი:		</a:t>
            </a:r>
            <a:r>
              <a:rPr lang="en-US" altLang="en-US" sz="3100" dirty="0" smtClean="0">
                <a:latin typeface="Times New Roman" panose="02020603050405020304" pitchFamily="18" charset="0"/>
              </a:rPr>
              <a:t>-</a:t>
            </a:r>
            <a:r>
              <a:rPr lang="en-US" altLang="en-US" sz="3100" dirty="0" smtClean="0">
                <a:solidFill>
                  <a:srgbClr val="006600"/>
                </a:solidFill>
                <a:latin typeface="Times New Roman" panose="02020603050405020304" pitchFamily="18" charset="0"/>
              </a:rPr>
              <a:t> </a:t>
            </a:r>
            <a:r>
              <a:rPr lang="ka-GE" altLang="en-US" sz="3100" b="1" dirty="0" smtClean="0">
                <a:latin typeface="Times New Roman" panose="02020603050405020304" pitchFamily="18" charset="0"/>
              </a:rPr>
              <a:t>100 </a:t>
            </a:r>
            <a:r>
              <a:rPr lang="ka-GE" altLang="en-US" sz="3100" b="1" dirty="0">
                <a:latin typeface="Times New Roman" panose="02020603050405020304" pitchFamily="18" charset="0"/>
              </a:rPr>
              <a:t>000 ს.წ</a:t>
            </a:r>
            <a:r>
              <a:rPr lang="ka-GE" altLang="en-US" sz="3100" dirty="0">
                <a:latin typeface="Times New Roman" panose="02020603050405020304" pitchFamily="18" charset="0"/>
              </a:rPr>
              <a:t>. (~30 კილო პარსეკი)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სისქე:			</a:t>
            </a:r>
            <a:r>
              <a:rPr lang="en-US" altLang="en-US" sz="3100" dirty="0" smtClean="0">
                <a:latin typeface="Times New Roman" panose="02020603050405020304" pitchFamily="18" charset="0"/>
              </a:rPr>
              <a:t>-</a:t>
            </a:r>
            <a:r>
              <a:rPr lang="en-US" altLang="en-US" sz="3100" b="1" dirty="0" smtClean="0">
                <a:latin typeface="Times New Roman" panose="02020603050405020304" pitchFamily="18" charset="0"/>
              </a:rPr>
              <a:t> 1</a:t>
            </a:r>
            <a:r>
              <a:rPr lang="ka-GE" altLang="en-US" sz="3100" b="1" dirty="0" smtClean="0">
                <a:latin typeface="Times New Roman" panose="02020603050405020304" pitchFamily="18" charset="0"/>
              </a:rPr>
              <a:t> </a:t>
            </a:r>
            <a:r>
              <a:rPr lang="ka-GE" altLang="en-US" sz="3100" b="1" dirty="0">
                <a:latin typeface="Times New Roman" panose="02020603050405020304" pitchFamily="18" charset="0"/>
              </a:rPr>
              <a:t>000 ს.წ.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ვარსკვლავების 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რაოდენობა:		</a:t>
            </a:r>
            <a:r>
              <a:rPr lang="en-US" altLang="en-US" sz="3100" dirty="0">
                <a:latin typeface="Times New Roman" panose="02020603050405020304" pitchFamily="18" charset="0"/>
              </a:rPr>
              <a:t> - </a:t>
            </a:r>
            <a:r>
              <a:rPr lang="ka-GE" altLang="en-US" sz="3100" b="1" dirty="0" smtClean="0">
                <a:latin typeface="Times New Roman" panose="02020603050405020304" pitchFamily="18" charset="0"/>
              </a:rPr>
              <a:t>100–400 </a:t>
            </a:r>
            <a:r>
              <a:rPr lang="ka-GE" altLang="en-US" sz="3100" b="1" dirty="0">
                <a:latin typeface="Times New Roman" panose="02020603050405020304" pitchFamily="18" charset="0"/>
              </a:rPr>
              <a:t>მილიარდი</a:t>
            </a:r>
            <a:r>
              <a:rPr lang="ka-GE" altLang="en-US" sz="3100" dirty="0">
                <a:latin typeface="Times New Roman" panose="02020603050405020304" pitchFamily="18" charset="0"/>
              </a:rPr>
              <a:t> (1–4 10</a:t>
            </a:r>
            <a:r>
              <a:rPr lang="ka-GE" altLang="en-US" sz="3100" baseline="30000" dirty="0">
                <a:latin typeface="Times New Roman" panose="02020603050405020304" pitchFamily="18" charset="0"/>
              </a:rPr>
              <a:t>11</a:t>
            </a:r>
            <a:r>
              <a:rPr lang="ka-GE" altLang="en-US" sz="3100" dirty="0">
                <a:latin typeface="Times New Roman" panose="02020603050405020304" pitchFamily="18" charset="0"/>
              </a:rPr>
              <a:t>)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მასა:			</a:t>
            </a:r>
            <a:r>
              <a:rPr lang="en-US" altLang="en-US" sz="3100" dirty="0">
                <a:latin typeface="Times New Roman" panose="02020603050405020304" pitchFamily="18" charset="0"/>
              </a:rPr>
              <a:t> - </a:t>
            </a:r>
            <a:r>
              <a:rPr lang="ka-GE" altLang="en-US" sz="3100" b="1" dirty="0" smtClean="0">
                <a:latin typeface="Times New Roman" panose="02020603050405020304" pitchFamily="18" charset="0"/>
              </a:rPr>
              <a:t>5.8 </a:t>
            </a:r>
            <a:r>
              <a:rPr lang="ka-GE" altLang="en-US" sz="3100" b="1" dirty="0">
                <a:latin typeface="Times New Roman" panose="02020603050405020304" pitchFamily="18" charset="0"/>
              </a:rPr>
              <a:t>10</a:t>
            </a:r>
            <a:r>
              <a:rPr lang="ka-GE" altLang="en-US" sz="3100" b="1" baseline="30000" dirty="0">
                <a:latin typeface="Times New Roman" panose="02020603050405020304" pitchFamily="18" charset="0"/>
              </a:rPr>
              <a:t>11</a:t>
            </a:r>
            <a:r>
              <a:rPr lang="ka-GE" altLang="en-US" sz="3100" b="1" dirty="0">
                <a:latin typeface="Times New Roman" panose="02020603050405020304" pitchFamily="18" charset="0"/>
              </a:rPr>
              <a:t> </a:t>
            </a:r>
            <a:r>
              <a:rPr lang="en-US" altLang="en-US" sz="3100" b="1" dirty="0">
                <a:latin typeface="Times New Roman" panose="02020603050405020304" pitchFamily="18" charset="0"/>
              </a:rPr>
              <a:t>M</a:t>
            </a:r>
            <a:r>
              <a:rPr lang="ka-GE" altLang="en-US" sz="3100" b="1" baseline="-25000" dirty="0">
                <a:latin typeface="Times New Roman" panose="02020603050405020304" pitchFamily="18" charset="0"/>
              </a:rPr>
              <a:t>მზე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ყველაზე 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ხანდაზმული</a:t>
            </a:r>
          </a:p>
          <a:p>
            <a:pPr lvl="1">
              <a:buNone/>
            </a:pPr>
            <a:r>
              <a:rPr lang="ka-GE" altLang="en-US" sz="3100" dirty="0">
                <a:solidFill>
                  <a:srgbClr val="006600"/>
                </a:solidFill>
                <a:latin typeface="Times New Roman" panose="02020603050405020304" pitchFamily="18" charset="0"/>
              </a:rPr>
              <a:t>	ვარსკვლავი:		</a:t>
            </a:r>
            <a:r>
              <a:rPr lang="en-US" altLang="en-US" sz="3100" dirty="0">
                <a:latin typeface="Times New Roman" panose="02020603050405020304" pitchFamily="18" charset="0"/>
              </a:rPr>
              <a:t> - </a:t>
            </a:r>
            <a:r>
              <a:rPr lang="ka-GE" altLang="en-US" sz="3100" b="1" dirty="0" smtClean="0">
                <a:latin typeface="Times New Roman" panose="02020603050405020304" pitchFamily="18" charset="0"/>
              </a:rPr>
              <a:t>13.2 </a:t>
            </a:r>
            <a:r>
              <a:rPr lang="ka-GE" altLang="en-US" sz="3100" b="1" dirty="0">
                <a:latin typeface="Times New Roman" panose="02020603050405020304" pitchFamily="18" charset="0"/>
              </a:rPr>
              <a:t>მილიარდი წელი</a:t>
            </a:r>
          </a:p>
          <a:p>
            <a:pPr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	</a:t>
            </a:r>
            <a:endParaRPr lang="ru-RU" altLang="en-US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70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203200"/>
            <a:ext cx="9144000" cy="6654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sz="3600" b="1" dirty="0">
                <a:solidFill>
                  <a:srgbClr val="006600"/>
                </a:solidFill>
                <a:latin typeface="Sylfaen" panose="010A0502050306030303" pitchFamily="18" charset="0"/>
              </a:rPr>
              <a:t>კოორდინატთა სისტემა</a:t>
            </a:r>
          </a:p>
          <a:p>
            <a:pPr eaLnBrk="1" hangingPunct="1">
              <a:buFontTx/>
              <a:buNone/>
            </a:pPr>
            <a:endParaRPr lang="ka-GE" altLang="en-US" sz="16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</a:rPr>
              <a:t>გ</a:t>
            </a:r>
            <a:r>
              <a:rPr lang="ka-GE" altLang="en-US" dirty="0">
                <a:latin typeface="Times New Roman" panose="02020603050405020304" pitchFamily="18" charset="0"/>
              </a:rPr>
              <a:t>ალაქტიკური კოორდინატთა 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სისტემა: </a:t>
            </a:r>
            <a:r>
              <a:rPr lang="ka-GE" altLang="en-US" sz="2400" dirty="0">
                <a:latin typeface="Times New Roman" panose="02020603050405020304" pitchFamily="18" charset="0"/>
              </a:rPr>
              <a:t>სფერულ კოორდინათა</a:t>
            </a:r>
          </a:p>
          <a:p>
            <a:pPr eaLnBrk="1" hangingPunct="1"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სისტემა, 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რომლი</a:t>
            </a:r>
            <a:r>
              <a:rPr lang="ka-GE" altLang="en-US" sz="2400" dirty="0">
                <a:latin typeface="Times New Roman" panose="02020603050405020304" pitchFamily="18" charset="0"/>
              </a:rPr>
              <a:t>ს</a:t>
            </a:r>
            <a:r>
              <a:rPr lang="ka-GE" altLang="en-US" sz="2400" dirty="0" smtClean="0">
                <a:latin typeface="Times New Roman" panose="02020603050405020304" pitchFamily="18" charset="0"/>
              </a:rPr>
              <a:t> </a:t>
            </a:r>
            <a:r>
              <a:rPr lang="ka-GE" altLang="en-US" sz="2400" dirty="0">
                <a:latin typeface="Times New Roman" panose="02020603050405020304" pitchFamily="18" charset="0"/>
              </a:rPr>
              <a:t>ცენტრშია </a:t>
            </a:r>
          </a:p>
          <a:p>
            <a:pPr eaLnBrk="1" hangingPunct="1"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მზე, ხოლო საყრდენი სიბრტყე</a:t>
            </a:r>
          </a:p>
          <a:p>
            <a:pPr eaLnBrk="1" hangingPunct="1"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ემთხვევა გალაქტიკის სიბრტყეს.</a:t>
            </a:r>
          </a:p>
          <a:p>
            <a:pPr eaLnBrk="1" hangingPunct="1">
              <a:buFontTx/>
              <a:buNone/>
            </a:pPr>
            <a:endParaRPr lang="ka-GE" altLang="en-US" sz="24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sz="2400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ru-RU" altLang="en-US" dirty="0">
              <a:latin typeface="Times New Roman" panose="02020603050405020304" pitchFamily="18" charset="0"/>
            </a:endParaRPr>
          </a:p>
        </p:txBody>
      </p:sp>
      <p:pic>
        <p:nvPicPr>
          <p:cNvPr id="26628" name="Picture 2" descr="C:\Users\tinatin\Desktop\page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1106488"/>
            <a:ext cx="3906838" cy="354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4" descr="C:\Users\tinatin\Desktop\latitude_diagra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9" y="3962400"/>
            <a:ext cx="4833937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24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495300" y="228600"/>
            <a:ext cx="11137900" cy="6629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ka-GE" altLang="en-US" sz="3200" b="1" dirty="0" smtClean="0">
                <a:solidFill>
                  <a:srgbClr val="006600"/>
                </a:solidFill>
                <a:latin typeface="Sylfaen" panose="010A0502050306030303" pitchFamily="18" charset="0"/>
              </a:rPr>
              <a:t>გალაქტიკური დისკი: კინემატიკა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endParaRPr lang="ka-GE" altLang="en-US" sz="2000" dirty="0"/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ka-GE" altLang="en-US" sz="2400" dirty="0" smtClean="0"/>
              <a:t>გალაქტიკის </a:t>
            </a:r>
            <a:r>
              <a:rPr lang="ka-GE" altLang="en-US" sz="2400" dirty="0"/>
              <a:t>დისკში მყოფი ვარსკვლავები ბრუნავენ ბირთვის ირგვლივ სხვადასხვა კუთხური სიჩქარით: დიფერენციალური ბრუნვა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ka-GE" altLang="en-US" sz="2400" b="1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ka-GE" altLang="en-US" sz="2400" dirty="0">
                <a:latin typeface="Times New Roman" panose="02020603050405020304" pitchFamily="18" charset="0"/>
              </a:rPr>
              <a:t>	რაც უფრო ახლოა ვარსკვლავი გალაქტიკის ცენტრთან, მით უფრო ნაკლებია ბრუნვის პერიოდი;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ru-RU" altLang="en-US" dirty="0">
              <a:latin typeface="Times New Roman" panose="02020603050405020304" pitchFamily="18" charset="0"/>
            </a:endParaRPr>
          </a:p>
        </p:txBody>
      </p:sp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4048126"/>
            <a:ext cx="9110662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63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გალაქტიკების ბრუნვა</a:t>
            </a:r>
          </a:p>
          <a:p>
            <a:pPr eaLnBrk="1" hangingPunct="1"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ru-RU" altLang="en-US" i="1" dirty="0">
              <a:solidFill>
                <a:srgbClr val="0000FF"/>
              </a:solidFill>
              <a:latin typeface="Sylfaen" panose="010A0502050306030303" pitchFamily="18" charset="0"/>
            </a:endParaRPr>
          </a:p>
        </p:txBody>
      </p:sp>
      <p:pic>
        <p:nvPicPr>
          <p:cNvPr id="41988" name="Picture 4" descr="Galaxy Rot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104900"/>
            <a:ext cx="7499350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317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გალაქტიკების ბრუნვა</a:t>
            </a:r>
          </a:p>
          <a:p>
            <a:pPr eaLnBrk="1" hangingPunct="1">
              <a:buFontTx/>
              <a:buNone/>
            </a:pPr>
            <a:endParaRPr lang="ka-GE" altLang="en-US" dirty="0" smtClean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მასის დეფიციტი: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გრავიტაციული მიზიდულობის ძალის სიმცირე ხილული ორბიტალური სიჩქარეების ასახსნელად.</a:t>
            </a:r>
          </a:p>
          <a:p>
            <a:pPr eaLnBrk="1" hangingPunct="1">
              <a:buFontTx/>
              <a:buNone/>
            </a:pPr>
            <a:endParaRPr lang="ka-GE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ნიუტონის გრავიტაცია:</a:t>
            </a:r>
            <a:endParaRPr lang="en-US" altLang="en-US" dirty="0"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</a:rPr>
              <a:t>				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F = G M </a:t>
            </a:r>
            <a:r>
              <a:rPr lang="en-US" altLang="en-US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m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/r</a:t>
            </a:r>
            <a:r>
              <a:rPr lang="en-US" altLang="en-US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2 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&lt;&lt; F</a:t>
            </a:r>
            <a:r>
              <a:rPr lang="ka-GE" altLang="en-US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ხილული</a:t>
            </a:r>
            <a:endParaRPr lang="en-US" altLang="en-US" b="1" baseline="-250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Times New Roman" panose="02020603050405020304" pitchFamily="18" charset="0"/>
              </a:rPr>
              <a:t>ფარული მასა:	</a:t>
            </a:r>
            <a:r>
              <a:rPr lang="en-US" altLang="en-US" dirty="0">
                <a:latin typeface="Times New Roman" panose="02020603050405020304" pitchFamily="18" charset="0"/>
              </a:rPr>
              <a:t>M</a:t>
            </a:r>
            <a:r>
              <a:rPr lang="ka-GE" altLang="en-US" dirty="0">
                <a:latin typeface="Times New Roman" panose="02020603050405020304" pitchFamily="18" charset="0"/>
              </a:rPr>
              <a:t>ფ</a:t>
            </a:r>
          </a:p>
          <a:p>
            <a:pPr eaLnBrk="1" hangingPunct="1">
              <a:buFontTx/>
              <a:buNone/>
            </a:pPr>
            <a:r>
              <a:rPr lang="ka-GE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				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F </a:t>
            </a:r>
            <a:r>
              <a:rPr lang="ka-GE" altLang="en-US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ხილული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= G </a:t>
            </a:r>
            <a:r>
              <a:rPr lang="ka-GE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(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</a:t>
            </a:r>
            <a:r>
              <a:rPr lang="ka-GE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+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M</a:t>
            </a:r>
            <a:r>
              <a:rPr lang="ka-GE" altLang="en-US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ფ</a:t>
            </a:r>
            <a:r>
              <a:rPr lang="ka-GE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</a:t>
            </a:r>
            <a:r>
              <a:rPr lang="en-US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m /r</a:t>
            </a:r>
            <a:r>
              <a:rPr lang="en-US" altLang="en-US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endParaRPr lang="ka-GE" altLang="en-US" b="1" baseline="300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buFontTx/>
              <a:buNone/>
            </a:pPr>
            <a:endParaRPr lang="ka-GE" altLang="en-US" b="1" baseline="300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algn="ctr" eaLnBrk="1" hangingPunct="1">
              <a:buFontTx/>
              <a:buNone/>
            </a:pPr>
            <a:r>
              <a:rPr lang="en-US" altLang="en-US" b="1" dirty="0">
                <a:latin typeface="Times New Roman" panose="02020603050405020304" pitchFamily="18" charset="0"/>
              </a:rPr>
              <a:t>M</a:t>
            </a:r>
            <a:r>
              <a:rPr lang="ka-GE" altLang="en-US" b="1" baseline="-25000" dirty="0">
                <a:latin typeface="Times New Roman" panose="02020603050405020304" pitchFamily="18" charset="0"/>
              </a:rPr>
              <a:t>ფ</a:t>
            </a:r>
            <a:r>
              <a:rPr lang="en-US" altLang="en-US" b="1" baseline="-25000" dirty="0">
                <a:latin typeface="Times New Roman" panose="02020603050405020304" pitchFamily="18" charset="0"/>
              </a:rPr>
              <a:t> </a:t>
            </a:r>
            <a:r>
              <a:rPr lang="ka-GE" altLang="en-US" b="1" dirty="0">
                <a:latin typeface="Times New Roman" panose="02020603050405020304" pitchFamily="18" charset="0"/>
              </a:rPr>
              <a:t>&gt;&gt; </a:t>
            </a:r>
            <a:r>
              <a:rPr lang="en-US" altLang="en-US" b="1" dirty="0">
                <a:latin typeface="Times New Roman" panose="02020603050405020304" pitchFamily="18" charset="0"/>
              </a:rPr>
              <a:t>M</a:t>
            </a:r>
            <a:endParaRPr lang="ka-GE" altLang="en-US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98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533400"/>
            <a:ext cx="9144000" cy="6324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ფარული მასა (</a:t>
            </a:r>
            <a:r>
              <a:rPr lang="en-US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Dark Matter</a:t>
            </a:r>
            <a:r>
              <a:rPr lang="ka-GE" alt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ylfaen" panose="010A0502050306030303" pitchFamily="18" charset="0"/>
              </a:rPr>
              <a:t>)</a:t>
            </a:r>
          </a:p>
          <a:p>
            <a:pPr eaLnBrk="1" hangingPunct="1">
              <a:buFontTx/>
              <a:buNone/>
            </a:pPr>
            <a:endParaRPr lang="ka-GE" altLang="en-US" i="1" dirty="0" smtClean="0">
              <a:solidFill>
                <a:srgbClr val="0000FF"/>
              </a:solidFill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endParaRPr lang="en-US" altLang="en-US" i="1" dirty="0">
              <a:solidFill>
                <a:srgbClr val="0000FF"/>
              </a:solidFill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საჭირო დამატებითი 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გრავიტირებადი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ფარული მასის 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განაწილება 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გალაქტიკაში:</a:t>
            </a:r>
          </a:p>
          <a:p>
            <a:pPr eaLnBrk="1" hangingPunct="1">
              <a:buFontTx/>
              <a:buNone/>
            </a:pPr>
            <a:r>
              <a:rPr lang="ka-GE" altLang="en-US" dirty="0">
                <a:latin typeface="Sylfaen" panose="010A0502050306030303" pitchFamily="18" charset="0"/>
              </a:rPr>
              <a:t>	</a:t>
            </a:r>
            <a:r>
              <a:rPr lang="ka-GE" altLang="en-US" i="1" dirty="0">
                <a:latin typeface="Sylfaen" panose="010A0502050306030303" pitchFamily="18" charset="0"/>
              </a:rPr>
              <a:t>(ჰიპოთეტური)</a:t>
            </a:r>
          </a:p>
          <a:p>
            <a:pPr eaLnBrk="1" hangingPunct="1">
              <a:buFontTx/>
              <a:buNone/>
            </a:pPr>
            <a:endParaRPr lang="ka-GE" altLang="en-US" dirty="0"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endParaRPr lang="ka-GE" altLang="en-US" dirty="0">
              <a:latin typeface="Sylfaen" panose="010A0502050306030303" pitchFamily="18" charset="0"/>
            </a:endParaRPr>
          </a:p>
          <a:p>
            <a:pPr eaLnBrk="1" hangingPunct="1">
              <a:buFontTx/>
              <a:buNone/>
            </a:pPr>
            <a:endParaRPr lang="ru-RU" altLang="en-US" dirty="0">
              <a:latin typeface="Sylfaen" panose="010A0502050306030303" pitchFamily="18" charset="0"/>
            </a:endParaRPr>
          </a:p>
        </p:txBody>
      </p:sp>
      <p:pic>
        <p:nvPicPr>
          <p:cNvPr id="44036" name="Picture 5" descr="Dark Mat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752600"/>
            <a:ext cx="49530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06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5849" y="1485900"/>
            <a:ext cx="7480300" cy="1296988"/>
          </a:xfrm>
        </p:spPr>
        <p:txBody>
          <a:bodyPr>
            <a:normAutofit/>
          </a:bodyPr>
          <a:lstStyle/>
          <a:p>
            <a:pPr algn="ctr"/>
            <a:r>
              <a:rPr lang="ka-GE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მადლობ</a:t>
            </a:r>
            <a:r>
              <a:rPr lang="ka-GE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ა</a:t>
            </a:r>
            <a:r>
              <a:rPr lang="ka-GE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ყურადღებისთვის </a:t>
            </a:r>
            <a:endParaRPr lang="en-US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728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569</Words>
  <Application>Microsoft Office PowerPoint</Application>
  <PresentationFormat>Widescreen</PresentationFormat>
  <Paragraphs>377</Paragraphs>
  <Slides>41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Sylfaen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სპირალური გალაქტიკები</vt:lpstr>
      <vt:lpstr>ბარის ტიპის გალაქტიკები     (SBa)</vt:lpstr>
      <vt:lpstr>სპირალური გალაქტიკები</vt:lpstr>
      <vt:lpstr>ბარის ტიპის გალაქტიკები    (SBb)</vt:lpstr>
      <vt:lpstr>სპირალური გალაქტიკები</vt:lpstr>
      <vt:lpstr>ბარის ტიპის გალაქტიკები    (SBc)</vt:lpstr>
      <vt:lpstr>Elliptical galaxies are nearly devoid of interstellar gas and dust, and so star formation is severely inhibited</vt:lpstr>
      <vt:lpstr>PowerPoint Presentation</vt:lpstr>
      <vt:lpstr>არაწესიერი გალაქტიკები</vt:lpstr>
      <vt:lpstr>PowerPoint Presentation</vt:lpstr>
      <vt:lpstr>PowerPoint Presentation</vt:lpstr>
      <vt:lpstr>ჯუჯა გალაქტიკები</vt:lpstr>
      <vt:lpstr>PowerPoint Presentation</vt:lpstr>
      <vt:lpstr>de Vaucouleurs’s classification of galaxies</vt:lpstr>
      <vt:lpstr>PowerPoint Presentation</vt:lpstr>
      <vt:lpstr>PowerPoint Presentation</vt:lpstr>
      <vt:lpstr>გალაქტიკების ურთიერთქმედება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მადლობა ყურადღებისთვის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Keti Kotorashvili</dc:creator>
  <cp:lastModifiedBy>Keti Kotorashvili</cp:lastModifiedBy>
  <cp:revision>57</cp:revision>
  <dcterms:created xsi:type="dcterms:W3CDTF">2016-06-01T15:40:30Z</dcterms:created>
  <dcterms:modified xsi:type="dcterms:W3CDTF">2017-04-06T20:59:39Z</dcterms:modified>
</cp:coreProperties>
</file>