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3" d="100"/>
          <a:sy n="53" d="100"/>
        </p:scale>
        <p:origin x="-570"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5/19/2021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5/19/2021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5334000" cy="2286000"/>
          </a:xfrm>
        </p:spPr>
        <p:txBody>
          <a:bodyPr/>
          <a:lstStyle/>
          <a:p>
            <a:r>
              <a:rPr lang="ka-GE" dirty="0" smtClean="0"/>
              <a:t>ლაზერები</a:t>
            </a:r>
            <a:endParaRPr lang="en-US" dirty="0"/>
          </a:p>
        </p:txBody>
      </p:sp>
      <p:sp>
        <p:nvSpPr>
          <p:cNvPr id="3" name="Subtitle 2"/>
          <p:cNvSpPr>
            <a:spLocks noGrp="1"/>
          </p:cNvSpPr>
          <p:nvPr>
            <p:ph type="subTitle" idx="1"/>
          </p:nvPr>
        </p:nvSpPr>
        <p:spPr/>
        <p:txBody>
          <a:bodyPr/>
          <a:lstStyle/>
          <a:p>
            <a:r>
              <a:rPr lang="ka-GE" dirty="0" smtClean="0"/>
              <a:t>სალომე ძმანაშვილი</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81000"/>
            <a:ext cx="8077200" cy="2308324"/>
          </a:xfrm>
          <a:prstGeom prst="rect">
            <a:avLst/>
          </a:prstGeom>
        </p:spPr>
        <p:txBody>
          <a:bodyPr wrap="square">
            <a:spAutoFit/>
          </a:bodyPr>
          <a:lstStyle/>
          <a:p>
            <a:r>
              <a:rPr lang="ka-GE" sz="2400" dirty="0" smtClean="0"/>
              <a:t>ლაზერები კოჰერენტული გამოსხივების თანამედროვე ხელსაწყოა.  </a:t>
            </a:r>
            <a:r>
              <a:rPr lang="ka-GE" sz="2400" dirty="0" smtClean="0"/>
              <a:t>დღეისთვის შექმნილია ლაზერების დიდი რაოდენობა - აირის, </a:t>
            </a:r>
            <a:r>
              <a:rPr lang="ka-GE" sz="2400" dirty="0" smtClean="0"/>
              <a:t>მყარსხეულოვანი, ნახევარგამტარული</a:t>
            </a:r>
            <a:r>
              <a:rPr lang="ka-GE" sz="2400" dirty="0" smtClean="0"/>
              <a:t>,   რომლებსაც სხვადსხვა მახასიათებლები აქვთ და სხვადასხვა ოპტიკურ დიაპაზონში ასხივებენ.</a:t>
            </a:r>
            <a:r>
              <a:rPr lang="ka-GE" sz="2000" dirty="0" smtClean="0"/>
              <a:t> </a:t>
            </a:r>
            <a:endParaRPr lang="en-US" sz="2000" dirty="0"/>
          </a:p>
        </p:txBody>
      </p:sp>
      <p:sp>
        <p:nvSpPr>
          <p:cNvPr id="5" name="Rectangle 4"/>
          <p:cNvSpPr/>
          <p:nvPr/>
        </p:nvSpPr>
        <p:spPr>
          <a:xfrm>
            <a:off x="1066800" y="2895600"/>
            <a:ext cx="7543800" cy="1200329"/>
          </a:xfrm>
          <a:prstGeom prst="rect">
            <a:avLst/>
          </a:prstGeom>
        </p:spPr>
        <p:txBody>
          <a:bodyPr wrap="square">
            <a:spAutoFit/>
          </a:bodyPr>
          <a:lstStyle/>
          <a:p>
            <a:r>
              <a:rPr lang="ka-GE" sz="2400" dirty="0" smtClean="0"/>
              <a:t>ლაზერების გამოსხივების სიმძლავრე შეიძლება იცვლებოდეს მილივატის ნაწილიდან 10</a:t>
            </a:r>
            <a:r>
              <a:rPr lang="ka-GE" sz="2400" baseline="30000" dirty="0" smtClean="0"/>
              <a:t>12</a:t>
            </a:r>
            <a:r>
              <a:rPr lang="ka-GE" sz="2400" dirty="0" smtClean="0"/>
              <a:t>–10</a:t>
            </a:r>
            <a:r>
              <a:rPr lang="ka-GE" sz="2400" baseline="30000" dirty="0" smtClean="0"/>
              <a:t>13</a:t>
            </a:r>
            <a:r>
              <a:rPr lang="ka-GE" sz="2400" dirty="0" smtClean="0"/>
              <a:t> ვტ-მდე (იმპულსურ რეჟიმში). </a:t>
            </a:r>
            <a:endParaRPr 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1"/>
            <a:ext cx="8077200" cy="6370975"/>
          </a:xfrm>
          <a:prstGeom prst="rect">
            <a:avLst/>
          </a:prstGeom>
        </p:spPr>
        <p:txBody>
          <a:bodyPr wrap="square">
            <a:spAutoFit/>
          </a:bodyPr>
          <a:lstStyle/>
          <a:p>
            <a:r>
              <a:rPr lang="ka-GE" sz="2400" dirty="0" smtClean="0"/>
              <a:t>ლაზერის მუშაობის პრინციპის გასაგებად </a:t>
            </a:r>
            <a:r>
              <a:rPr lang="ka-GE" sz="2400" dirty="0" smtClean="0"/>
              <a:t>ყურადღება მივაქციოთ ატომების </a:t>
            </a:r>
            <a:r>
              <a:rPr lang="ka-GE" sz="2400" dirty="0" smtClean="0"/>
              <a:t>მიერ სინათლის ქვანტების შთანთქმისა და გამოსხივების </a:t>
            </a:r>
            <a:r>
              <a:rPr lang="ka-GE" sz="2400" dirty="0" smtClean="0"/>
              <a:t>პროცესებს. </a:t>
            </a:r>
            <a:r>
              <a:rPr lang="ka-GE" sz="2400" dirty="0" smtClean="0"/>
              <a:t>ატომები შეიძლება იმყოფებოდნენ განსხვაბებულ </a:t>
            </a:r>
            <a:r>
              <a:rPr lang="ka-GE" sz="2400" dirty="0" smtClean="0"/>
              <a:t>მდგომარეობებში განსხვავებული ენერგიებით. </a:t>
            </a:r>
            <a:r>
              <a:rPr lang="ka-GE" sz="2400" dirty="0" smtClean="0"/>
              <a:t>ბორის თეორიაში ამ მდგომარეობებს </a:t>
            </a:r>
            <a:r>
              <a:rPr lang="ka-GE" sz="2400" dirty="0" smtClean="0">
                <a:solidFill>
                  <a:srgbClr val="C00000"/>
                </a:solidFill>
              </a:rPr>
              <a:t>სტაბილურს</a:t>
            </a:r>
            <a:r>
              <a:rPr lang="ka-GE" sz="2400" dirty="0" smtClean="0"/>
              <a:t> უწოდებენ. </a:t>
            </a:r>
            <a:r>
              <a:rPr lang="ka-GE" sz="2400" dirty="0" smtClean="0">
                <a:solidFill>
                  <a:srgbClr val="C00000"/>
                </a:solidFill>
              </a:rPr>
              <a:t>სტაბილური </a:t>
            </a:r>
            <a:r>
              <a:rPr lang="ka-GE" sz="2400" dirty="0" smtClean="0">
                <a:solidFill>
                  <a:srgbClr val="C00000"/>
                </a:solidFill>
              </a:rPr>
              <a:t>მდგომარეობა</a:t>
            </a:r>
            <a:r>
              <a:rPr lang="ka-GE" sz="2400" dirty="0" smtClean="0"/>
              <a:t>, რომელშიც ატომი გარე შემაშფოთებლის არ არსებობის შემთხვევაში შეიძლება უსასრულოდ დიდხანს </a:t>
            </a:r>
            <a:r>
              <a:rPr lang="ka-GE" sz="2400" dirty="0" smtClean="0"/>
              <a:t>იმყოფებოდეს. </a:t>
            </a:r>
            <a:r>
              <a:rPr lang="ka-GE" sz="2400" dirty="0" smtClean="0"/>
              <a:t>ამ მდგომარეობას </a:t>
            </a:r>
            <a:r>
              <a:rPr lang="ka-GE" sz="2400" dirty="0" smtClean="0">
                <a:solidFill>
                  <a:srgbClr val="C00000"/>
                </a:solidFill>
              </a:rPr>
              <a:t>ძირითადს</a:t>
            </a:r>
            <a:r>
              <a:rPr lang="ka-GE" sz="2400" dirty="0" smtClean="0"/>
              <a:t> უწოდებენ. ყველა სხვა მდგომარეობა </a:t>
            </a:r>
            <a:r>
              <a:rPr lang="ka-GE" sz="2400" dirty="0" smtClean="0"/>
              <a:t>არასტაბილურია.ატომის </a:t>
            </a:r>
            <a:r>
              <a:rPr lang="ka-GE" sz="2400" dirty="0" smtClean="0"/>
              <a:t>ერთი მდგომარეობიდან მეორეში თვითნებული გადასვლისას ამოფრქვეულ გამოსხივებას </a:t>
            </a:r>
            <a:r>
              <a:rPr lang="ka-GE" sz="2400" b="1" dirty="0" smtClean="0">
                <a:solidFill>
                  <a:srgbClr val="C00000"/>
                </a:solidFill>
              </a:rPr>
              <a:t>სპონტანურს</a:t>
            </a:r>
            <a:r>
              <a:rPr lang="ka-GE" sz="2400" dirty="0" smtClean="0"/>
              <a:t> უწოდებენ. ზოგიერთ ენერგეტიკულ დონეზე ატომი შეიძლება იმყოფებოდეს 10</a:t>
            </a:r>
            <a:r>
              <a:rPr lang="ka-GE" sz="2400" baseline="30000" dirty="0" smtClean="0"/>
              <a:t>–3</a:t>
            </a:r>
            <a:r>
              <a:rPr lang="ka-GE" sz="2400" dirty="0" smtClean="0"/>
              <a:t> წამის რიგის დროზე გაცილებით დიდი ხნის განმავლობაში. ასეთ დონეებს</a:t>
            </a:r>
            <a:r>
              <a:rPr lang="ka-GE" sz="2400" dirty="0" smtClean="0">
                <a:solidFill>
                  <a:srgbClr val="C00000"/>
                </a:solidFill>
              </a:rPr>
              <a:t> </a:t>
            </a:r>
            <a:r>
              <a:rPr lang="ka-GE" sz="2400" b="1" dirty="0" smtClean="0">
                <a:solidFill>
                  <a:srgbClr val="C00000"/>
                </a:solidFill>
              </a:rPr>
              <a:t>მეტასტაბილურს</a:t>
            </a:r>
            <a:r>
              <a:rPr lang="ka-GE" sz="2400" b="1" dirty="0" smtClean="0"/>
              <a:t> </a:t>
            </a:r>
            <a:r>
              <a:rPr lang="ka-GE" sz="2400" dirty="0" smtClean="0"/>
              <a:t>უწოდებენ.</a:t>
            </a:r>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609600"/>
            <a:ext cx="9144000" cy="4832092"/>
          </a:xfrm>
          <a:prstGeom prst="rect">
            <a:avLst/>
          </a:prstGeom>
        </p:spPr>
        <p:txBody>
          <a:bodyPr wrap="square">
            <a:spAutoFit/>
          </a:bodyPr>
          <a:lstStyle/>
          <a:p>
            <a:r>
              <a:rPr lang="ka-GE" sz="2200" dirty="0" smtClean="0"/>
              <a:t>აინშტაინმა იწინასწარმეტყველა,რომ ატომში ელექტრონის მაღალი ენერგეტიკული დონიდან დაბალზე გადასვლა შეიძლება ხდებოდეს იმ გარე ელექტრომაგნიტური ველის გავლენით,რომლის სიხშირეც გადასვლის საკუთარი სიხშირის ტოლია.ამ დროს წარმოქმნილ გამოსხივებას </a:t>
            </a:r>
            <a:r>
              <a:rPr lang="ka-GE" sz="2200" dirty="0" smtClean="0">
                <a:solidFill>
                  <a:srgbClr val="C00000"/>
                </a:solidFill>
              </a:rPr>
              <a:t>იძულებით,ინდუცირებულს უწოდებენ</a:t>
            </a:r>
            <a:r>
              <a:rPr lang="ka-GE" sz="2200" dirty="0" smtClean="0"/>
              <a:t>.ის ძალიან განსხვავდება სპონტანური გამოსხივებისგან. აღგზნებული ატომის ფოტონთან ურთიერთქმედების შედეგად ატომი იგივე სიხშირის კიდევ ერთ ფოტონს ასხივებს, რომელიც იგივე მიმართულებით ვრცელდება. ტალღური თეორიის ენაზე ეს ნიშნავს, რომ ატომი ელექტრომაგნიტურ ტალღას ასხივებს, რომლის სიხშირე, ფაზა, პოლარიზაცია და გავრცელების მიმართულება ხშირად ზუსტად  საწყისი ტალღისას ემთხვევა. </a:t>
            </a:r>
          </a:p>
          <a:p>
            <a:r>
              <a:rPr lang="ka-GE" sz="2200" dirty="0" smtClean="0"/>
              <a:t> </a:t>
            </a:r>
            <a:r>
              <a:rPr lang="ka-GE" sz="2200" dirty="0" smtClean="0"/>
              <a:t> გამოსხივების ინდუცირებ აწარმოადგენს ლაზერების მუშაობის ფიზიკური საფუძველს.</a:t>
            </a:r>
            <a:endParaRPr lang="en-US"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429000"/>
            <a:ext cx="7924800" cy="2585323"/>
          </a:xfrm>
          <a:prstGeom prst="rect">
            <a:avLst/>
          </a:prstGeom>
        </p:spPr>
        <p:txBody>
          <a:bodyPr wrap="square">
            <a:spAutoFit/>
          </a:bodyPr>
          <a:lstStyle/>
          <a:p>
            <a:r>
              <a:rPr lang="ka-GE" dirty="0" smtClean="0"/>
              <a:t>აინშტაინმა უჩვენა, რომ ფოტონის აღუგზნები ატომის მიერ შთანთქმის (</a:t>
            </a:r>
            <a:r>
              <a:rPr lang="en-US" dirty="0" smtClean="0"/>
              <a:t>a) </a:t>
            </a:r>
            <a:r>
              <a:rPr lang="ka-GE" dirty="0" smtClean="0"/>
              <a:t>პროცესს და აგზნებული ატომის მიერ ქვანტის ინდუცირებული ამოფრქვევის (</a:t>
            </a:r>
            <a:r>
              <a:rPr lang="en-US" dirty="0" smtClean="0"/>
              <a:t>c) </a:t>
            </a:r>
            <a:r>
              <a:rPr lang="ka-GE" dirty="0" smtClean="0"/>
              <a:t>პროცესს ერთნაირი ალბათობა აქვს. რადგან </a:t>
            </a:r>
            <a:r>
              <a:rPr lang="en-US" i="1" dirty="0" err="1" smtClean="0"/>
              <a:t>n</a:t>
            </a:r>
            <a:r>
              <a:rPr lang="en-US" baseline="-25000" dirty="0" err="1" smtClean="0"/>
              <a:t>2</a:t>
            </a:r>
            <a:r>
              <a:rPr lang="en-US" dirty="0" smtClean="0"/>
              <a:t> &lt; </a:t>
            </a:r>
            <a:r>
              <a:rPr lang="en-US" i="1" dirty="0" err="1" smtClean="0"/>
              <a:t>n</a:t>
            </a:r>
            <a:r>
              <a:rPr lang="en-US" baseline="-25000" dirty="0" err="1" smtClean="0"/>
              <a:t>1</a:t>
            </a:r>
            <a:r>
              <a:rPr lang="en-US" dirty="0" smtClean="0"/>
              <a:t>  </a:t>
            </a:r>
            <a:r>
              <a:rPr lang="ka-GE" dirty="0" smtClean="0"/>
              <a:t>ფოტონის შთანთქმა მოხდება უფრო ხშირად, ვიდრე ამოფრქვევის ინდუცირება. ამის შედეგად ნივთიერების ფენაში გავლის შემდეგ გამოსხივება თანდათან შესუსტდება. </a:t>
            </a:r>
            <a:r>
              <a:rPr lang="ka-GE" dirty="0" smtClean="0"/>
              <a:t>სპონტანური </a:t>
            </a:r>
            <a:r>
              <a:rPr lang="ka-GE" dirty="0" smtClean="0"/>
              <a:t>გადასვლების შედეგად წარმოქმნილი გამოსხივება კოჰერენტული არ არის, ნებისმიერი მიმართულებით ვრცელდება და ფენაში გავლილ ტალღაში წვლილი არ შეაქვს.</a:t>
            </a:r>
            <a:endParaRPr lang="en-US" dirty="0"/>
          </a:p>
        </p:txBody>
      </p:sp>
      <p:pic>
        <p:nvPicPr>
          <p:cNvPr id="17410" name="Picture 2" descr="http://physics.aidio.net/images/meqanika/lazerebi/6-4-1.gif"/>
          <p:cNvPicPr>
            <a:picLocks noChangeAspect="1" noChangeArrowheads="1"/>
          </p:cNvPicPr>
          <p:nvPr/>
        </p:nvPicPr>
        <p:blipFill>
          <a:blip r:embed="rId2"/>
          <a:srcRect/>
          <a:stretch>
            <a:fillRect/>
          </a:stretch>
        </p:blipFill>
        <p:spPr bwMode="auto">
          <a:xfrm>
            <a:off x="0" y="0"/>
            <a:ext cx="6324600" cy="3200400"/>
          </a:xfrm>
          <a:prstGeom prst="rect">
            <a:avLst/>
          </a:prstGeom>
          <a:noFill/>
        </p:spPr>
      </p:pic>
      <p:sp>
        <p:nvSpPr>
          <p:cNvPr id="7" name="Rectangle 6"/>
          <p:cNvSpPr/>
          <p:nvPr/>
        </p:nvSpPr>
        <p:spPr>
          <a:xfrm>
            <a:off x="6858000" y="381000"/>
            <a:ext cx="1905000" cy="1754326"/>
          </a:xfrm>
          <a:prstGeom prst="rect">
            <a:avLst/>
          </a:prstGeom>
        </p:spPr>
        <p:txBody>
          <a:bodyPr wrap="square">
            <a:spAutoFit/>
          </a:bodyPr>
          <a:lstStyle/>
          <a:p>
            <a:r>
              <a:rPr lang="en-US" dirty="0" smtClean="0"/>
              <a:t>(a) </a:t>
            </a:r>
            <a:r>
              <a:rPr lang="ka-GE" dirty="0" smtClean="0"/>
              <a:t>შთანთქმა, (</a:t>
            </a:r>
            <a:r>
              <a:rPr lang="en-US" dirty="0" smtClean="0"/>
              <a:t>b) </a:t>
            </a:r>
            <a:r>
              <a:rPr lang="ka-GE" dirty="0" smtClean="0"/>
              <a:t>სპონტანური ამოფრქვევა და (</a:t>
            </a:r>
            <a:r>
              <a:rPr lang="en-US" dirty="0" smtClean="0"/>
              <a:t>c) </a:t>
            </a:r>
            <a:r>
              <a:rPr lang="ka-GE" dirty="0" smtClean="0"/>
              <a:t>ქვანთის ინდუცირებული ამოფრქვევა.</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physics.aidio.net/images/meqanika/lazerebi/6-4-2.gif"/>
          <p:cNvPicPr>
            <a:picLocks noChangeAspect="1" noChangeArrowheads="1"/>
          </p:cNvPicPr>
          <p:nvPr/>
        </p:nvPicPr>
        <p:blipFill>
          <a:blip r:embed="rId2"/>
          <a:srcRect/>
          <a:stretch>
            <a:fillRect/>
          </a:stretch>
        </p:blipFill>
        <p:spPr bwMode="auto">
          <a:xfrm>
            <a:off x="0" y="0"/>
            <a:ext cx="5015516" cy="6529388"/>
          </a:xfrm>
          <a:prstGeom prst="rect">
            <a:avLst/>
          </a:prstGeom>
          <a:noFill/>
        </p:spPr>
      </p:pic>
      <p:sp>
        <p:nvSpPr>
          <p:cNvPr id="5" name="Rectangle 4"/>
          <p:cNvSpPr/>
          <p:nvPr/>
        </p:nvSpPr>
        <p:spPr>
          <a:xfrm>
            <a:off x="4572000" y="2333685"/>
            <a:ext cx="4572000" cy="4524315"/>
          </a:xfrm>
          <a:prstGeom prst="rect">
            <a:avLst/>
          </a:prstGeom>
        </p:spPr>
        <p:txBody>
          <a:bodyPr>
            <a:spAutoFit/>
          </a:bodyPr>
          <a:lstStyle/>
          <a:p>
            <a:r>
              <a:rPr lang="ka-GE" dirty="0" smtClean="0"/>
              <a:t>გარემოს, რომელშიც დონეების ინვერსიული დასახლება იქმნება, </a:t>
            </a:r>
            <a:r>
              <a:rPr lang="ka-GE" b="1" dirty="0" smtClean="0">
                <a:solidFill>
                  <a:srgbClr val="C00000"/>
                </a:solidFill>
              </a:rPr>
              <a:t>აქტიურს</a:t>
            </a:r>
            <a:r>
              <a:rPr lang="ka-GE" b="1" dirty="0" smtClean="0"/>
              <a:t> </a:t>
            </a:r>
            <a:r>
              <a:rPr lang="ka-GE" dirty="0" smtClean="0"/>
              <a:t>უწოდებენ. იგი შეიძლება გამოყენებულ იქნეს სინათლის სიგნალის გამაძლიერებლად. იმისათვის რომ შეიქმნას სინათლის გენერაცია </a:t>
            </a:r>
            <a:r>
              <a:rPr lang="ka-GE" b="1" dirty="0" smtClean="0">
                <a:solidFill>
                  <a:srgbClr val="C00000"/>
                </a:solidFill>
              </a:rPr>
              <a:t>უკუკავშირის</a:t>
            </a:r>
            <a:r>
              <a:rPr lang="ka-GE" dirty="0" smtClean="0"/>
              <a:t> გამოყენებაა აუცილებელი. ამისათვის აქტიური გარემო ორ მაღალხარისხოვან სარკეს შორის უნდა მოთავსდეს, რომლების სინათლეს მკაცრად უკან არეკლავს ისე, რომ მან მარავალჯერადად გაიაროს აქტიურ გარემოში, რაც გამოიწვევს კოჰერენტული ფოტონების ინდუცირებული ემისიის ზვავისებურ პროცესს.</a:t>
            </a:r>
            <a:endParaRPr lang="en-US" dirty="0"/>
          </a:p>
        </p:txBody>
      </p:sp>
      <p:sp>
        <p:nvSpPr>
          <p:cNvPr id="6" name="Rectangle 5"/>
          <p:cNvSpPr/>
          <p:nvPr/>
        </p:nvSpPr>
        <p:spPr>
          <a:xfrm>
            <a:off x="4800600" y="533400"/>
            <a:ext cx="4343400" cy="1569660"/>
          </a:xfrm>
          <a:prstGeom prst="rect">
            <a:avLst/>
          </a:prstGeom>
        </p:spPr>
        <p:txBody>
          <a:bodyPr wrap="square">
            <a:spAutoFit/>
          </a:bodyPr>
          <a:lstStyle/>
          <a:p>
            <a:r>
              <a:rPr lang="ka-GE" sz="1600" dirty="0" smtClean="0"/>
              <a:t>ნივთირერების ფენაში გავლილი ტალღა რომ გაძლიერდეს, ხელოვნურად უნდა შეიქმნას პირობა, რომლის დროსაც </a:t>
            </a:r>
            <a:r>
              <a:rPr lang="en-US" sz="1600" i="1" dirty="0" err="1" smtClean="0"/>
              <a:t>n</a:t>
            </a:r>
            <a:r>
              <a:rPr lang="en-US" sz="1600" baseline="-25000" dirty="0" err="1" smtClean="0"/>
              <a:t>2</a:t>
            </a:r>
            <a:r>
              <a:rPr lang="en-US" sz="1600" dirty="0" smtClean="0"/>
              <a:t> &gt; </a:t>
            </a:r>
            <a:r>
              <a:rPr lang="en-US" sz="1600" i="1" dirty="0" err="1" smtClean="0"/>
              <a:t>n</a:t>
            </a:r>
            <a:r>
              <a:rPr lang="en-US" sz="1600" baseline="-25000" dirty="0" err="1" smtClean="0"/>
              <a:t>1</a:t>
            </a:r>
            <a:r>
              <a:rPr lang="en-US" sz="1600" dirty="0" smtClean="0"/>
              <a:t>, </a:t>
            </a:r>
            <a:r>
              <a:rPr lang="ka-GE" sz="1600" dirty="0" smtClean="0"/>
              <a:t>ე.ი. შეიქმნას </a:t>
            </a:r>
            <a:r>
              <a:rPr lang="ka-GE" sz="1600" b="1" dirty="0" smtClean="0"/>
              <a:t>დონის ინვერსიული დასახლება</a:t>
            </a:r>
            <a:r>
              <a:rPr lang="ka-GE" sz="1600" dirty="0" smtClean="0"/>
              <a:t>. ასეთი გარემო თერმოდინამიკურად გაუწონასწორებელია</a:t>
            </a:r>
            <a:endParaRPr lang="en-US" sz="1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304800"/>
            <a:ext cx="7620000" cy="1477328"/>
          </a:xfrm>
          <a:prstGeom prst="rect">
            <a:avLst/>
          </a:prstGeom>
        </p:spPr>
        <p:txBody>
          <a:bodyPr wrap="square">
            <a:spAutoFit/>
          </a:bodyPr>
          <a:lstStyle/>
          <a:p>
            <a:r>
              <a:rPr lang="ka-GE" dirty="0" smtClean="0"/>
              <a:t>დღეისთვის ყველაზე გავრცელებულია აირის ლაზერი,რომელიც ჰელიუმისა და ნეონის ნარევზე მუშაობს.</a:t>
            </a:r>
            <a:r>
              <a:rPr lang="en-US" dirty="0" smtClean="0"/>
              <a:t>He–Ne </a:t>
            </a:r>
            <a:r>
              <a:rPr lang="ka-GE" dirty="0" smtClean="0"/>
              <a:t>ლაზერის სპექტრული ხაზის სიგანე დაახლოებით </a:t>
            </a:r>
            <a:r>
              <a:rPr lang="el-GR" dirty="0" smtClean="0"/>
              <a:t>Δν ≈ 5·10</a:t>
            </a:r>
            <a:r>
              <a:rPr lang="el-GR" baseline="30000" dirty="0" smtClean="0"/>
              <a:t>–4</a:t>
            </a:r>
            <a:r>
              <a:rPr lang="el-GR" dirty="0" smtClean="0"/>
              <a:t> </a:t>
            </a:r>
            <a:r>
              <a:rPr lang="ka-GE" dirty="0" smtClean="0"/>
              <a:t>ჰც-ს </a:t>
            </a:r>
            <a:r>
              <a:rPr lang="ka-GE" dirty="0" smtClean="0"/>
              <a:t>შეადგენს. </a:t>
            </a:r>
            <a:r>
              <a:rPr lang="ka-GE" dirty="0" smtClean="0"/>
              <a:t>ასეთი გამოსხივების კოჰერენტულობის დრო </a:t>
            </a:r>
            <a:r>
              <a:rPr lang="el-GR" dirty="0" smtClean="0"/>
              <a:t>τ ≈ 1 / Δν ≈ 2·10</a:t>
            </a:r>
            <a:r>
              <a:rPr lang="el-GR" baseline="30000" dirty="0" smtClean="0"/>
              <a:t>3</a:t>
            </a:r>
            <a:r>
              <a:rPr lang="el-GR" dirty="0" smtClean="0"/>
              <a:t> </a:t>
            </a:r>
            <a:r>
              <a:rPr lang="ka-GE" dirty="0" smtClean="0"/>
              <a:t>წმ-ს რიგისაა, ხოლო კოჰერენტულობის სიგრძე </a:t>
            </a:r>
            <a:r>
              <a:rPr lang="en-US" i="1" dirty="0" smtClean="0"/>
              <a:t>c</a:t>
            </a:r>
            <a:r>
              <a:rPr lang="el-GR" dirty="0" smtClean="0"/>
              <a:t>τ ≈ 6·10</a:t>
            </a:r>
            <a:r>
              <a:rPr lang="el-GR" baseline="30000" dirty="0" smtClean="0"/>
              <a:t>11</a:t>
            </a:r>
            <a:r>
              <a:rPr lang="el-GR" dirty="0" smtClean="0"/>
              <a:t> </a:t>
            </a:r>
            <a:r>
              <a:rPr lang="ka-GE" dirty="0" smtClean="0"/>
              <a:t>მ.</a:t>
            </a:r>
            <a:endParaRPr lang="en-US" dirty="0"/>
          </a:p>
        </p:txBody>
      </p:sp>
      <p:pic>
        <p:nvPicPr>
          <p:cNvPr id="19458" name="Picture 2" descr="http://physics.aidio.net/images/meqanika/lazerebi/6-4-4.gif"/>
          <p:cNvPicPr>
            <a:picLocks noChangeAspect="1" noChangeArrowheads="1"/>
          </p:cNvPicPr>
          <p:nvPr/>
        </p:nvPicPr>
        <p:blipFill>
          <a:blip r:embed="rId2"/>
          <a:srcRect/>
          <a:stretch>
            <a:fillRect/>
          </a:stretch>
        </p:blipFill>
        <p:spPr bwMode="auto">
          <a:xfrm>
            <a:off x="0" y="1828800"/>
            <a:ext cx="6629400" cy="5029200"/>
          </a:xfrm>
          <a:prstGeom prst="rect">
            <a:avLst/>
          </a:prstGeom>
          <a:noFill/>
        </p:spPr>
      </p:pic>
      <p:sp>
        <p:nvSpPr>
          <p:cNvPr id="8" name="Rectangle 7"/>
          <p:cNvSpPr/>
          <p:nvPr/>
        </p:nvSpPr>
        <p:spPr>
          <a:xfrm>
            <a:off x="6705600" y="2133600"/>
            <a:ext cx="1600200" cy="2976265"/>
          </a:xfrm>
          <a:prstGeom prst="rect">
            <a:avLst/>
          </a:prstGeom>
        </p:spPr>
        <p:txBody>
          <a:bodyPr wrap="square">
            <a:spAutoFit/>
          </a:bodyPr>
          <a:lstStyle/>
          <a:p>
            <a:r>
              <a:rPr lang="en-US" dirty="0" smtClean="0"/>
              <a:t> He–Ne </a:t>
            </a:r>
            <a:r>
              <a:rPr lang="ka-GE" dirty="0" smtClean="0"/>
              <a:t>ლაზერის გამარტივებული სქემა და ლაზერული გადასვლის ინვერსიული დასახლების მექანიზმია მოცემული.</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physics.aidio.net/images/meqanika/lazerebi/6-4-5.gif"/>
          <p:cNvPicPr>
            <a:picLocks noChangeAspect="1" noChangeArrowheads="1"/>
          </p:cNvPicPr>
          <p:nvPr/>
        </p:nvPicPr>
        <p:blipFill>
          <a:blip r:embed="rId2"/>
          <a:srcRect/>
          <a:stretch>
            <a:fillRect/>
          </a:stretch>
        </p:blipFill>
        <p:spPr bwMode="auto">
          <a:xfrm>
            <a:off x="0" y="304800"/>
            <a:ext cx="8686800" cy="2286001"/>
          </a:xfrm>
          <a:prstGeom prst="rect">
            <a:avLst/>
          </a:prstGeom>
          <a:noFill/>
        </p:spPr>
      </p:pic>
      <p:sp>
        <p:nvSpPr>
          <p:cNvPr id="5" name="Rectangle 4"/>
          <p:cNvSpPr/>
          <p:nvPr/>
        </p:nvSpPr>
        <p:spPr>
          <a:xfrm>
            <a:off x="0" y="2413338"/>
            <a:ext cx="8001000" cy="1200329"/>
          </a:xfrm>
          <a:prstGeom prst="rect">
            <a:avLst/>
          </a:prstGeom>
        </p:spPr>
        <p:txBody>
          <a:bodyPr wrap="square">
            <a:spAutoFit/>
          </a:bodyPr>
          <a:lstStyle/>
          <a:p>
            <a:r>
              <a:rPr lang="ka-GE" dirty="0" smtClean="0"/>
              <a:t>ჰელიუმ-ნეონიანი ლაზერის სქემა: 1 - ჰელიუმისა და ნეონის ნარევიანი მინის კიუვეტა, რომელშიც მაღალი ძაბვის განმუხტვა ხდება; 2 - კათოდი; 3 - ანოდი; 4 - ყრუ სფერული სარკე 0,1 % -ზე ნაკლების გატარებით; 5 - სფერული </a:t>
            </a:r>
            <a:r>
              <a:rPr lang="ka-GE" dirty="0" smtClean="0"/>
              <a:t>სარკე,1-2% იანი გატარებით.</a:t>
            </a:r>
            <a:endParaRPr lang="en-US" dirty="0"/>
          </a:p>
        </p:txBody>
      </p:sp>
      <p:sp>
        <p:nvSpPr>
          <p:cNvPr id="6" name="Rectangle 5"/>
          <p:cNvSpPr/>
          <p:nvPr/>
        </p:nvSpPr>
        <p:spPr>
          <a:xfrm>
            <a:off x="457200" y="3733800"/>
            <a:ext cx="8305800" cy="2862322"/>
          </a:xfrm>
          <a:prstGeom prst="rect">
            <a:avLst/>
          </a:prstGeom>
        </p:spPr>
        <p:txBody>
          <a:bodyPr wrap="square">
            <a:spAutoFit/>
          </a:bodyPr>
          <a:lstStyle/>
          <a:p>
            <a:r>
              <a:rPr lang="ka-GE" dirty="0" smtClean="0"/>
              <a:t>თანამედროვე ჰელიუმ-ნეონიანი ლაზერები მონობლოკიანი მზადდება. ამისათვის მინისებური ნივთიერება, სიტალი გამოიყენება, რომელსაც პრაქტიკულად გაფართოების ნულოვანი ტემპერატურული კოეფიციენტი აქვს. სიტალის მართხკუთხა პარალელოპიპედის ნაჭერში გახვრეტილია არხი რომლის ბოლოებზეც ოპტიკურ კონტაქტზე ემაგრება ლაზერული სარკეები. არხი ივსება ჰელიუმისა და ნეონის ნარევით. კათოდი და ანოდი შეყვანილია დამატებითი გვერდითი არხებიდან. ასეთი ერთბლოკიანი კონსტრუქცია უზრუნვეყოფს მაღალ მექანიკურ და სითბურ სტაბილურობას.</a:t>
            </a:r>
          </a:p>
          <a:p>
            <a:r>
              <a:rPr lang="ka-GE" dirty="0" smtClean="0"/>
              <a:t/>
            </a:r>
            <a:br>
              <a:rPr lang="ka-GE" dirty="0" smtClean="0"/>
            </a:b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48</TotalTime>
  <Words>325</Words>
  <Application>Microsoft Office PowerPoint</Application>
  <PresentationFormat>On-screen Show (4:3)</PresentationFormat>
  <Paragraphs>16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Concourse</vt:lpstr>
      <vt:lpstr>ლაზერები</vt:lpstr>
      <vt:lpstr>Slide 2</vt:lpstr>
      <vt:lpstr>Slide 3</vt:lpstr>
      <vt:lpstr>Slide 4</vt:lpstr>
      <vt:lpstr>Slide 5</vt:lpstr>
      <vt:lpstr>Slide 6</vt:lpstr>
      <vt:lpstr>Slide 7</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ლაზერები</dc:title>
  <dc:creator>User</dc:creator>
  <cp:lastModifiedBy>User</cp:lastModifiedBy>
  <cp:revision>7</cp:revision>
  <dcterms:created xsi:type="dcterms:W3CDTF">2006-08-16T00:00:00Z</dcterms:created>
  <dcterms:modified xsi:type="dcterms:W3CDTF">2021-05-19T12:48:34Z</dcterms:modified>
</cp:coreProperties>
</file>