
<file path=[Content_Types].xml><?xml version="1.0" encoding="utf-8"?>
<Types xmlns="http://schemas.openxmlformats.org/package/2006/content-types">
  <Default Extension="gif" ContentType="image/gif"/>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744" r:id="rId2"/>
  </p:sldMasterIdLst>
  <p:sldIdLst>
    <p:sldId id="258" r:id="rId3"/>
    <p:sldId id="259" r:id="rId4"/>
    <p:sldId id="261" r:id="rId5"/>
    <p:sldId id="263" r:id="rId6"/>
    <p:sldId id="264" r:id="rId7"/>
    <p:sldId id="269" r:id="rId8"/>
    <p:sldId id="270" r:id="rId9"/>
    <p:sldId id="265" r:id="rId10"/>
    <p:sldId id="271"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3896" autoAdjust="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471622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181289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294718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27C34DB-DE02-4437-B189-2BD91BB48BEF}" type="datetimeFigureOut">
              <a:rPr lang="en-US" smtClean="0"/>
              <a:t>6/14/2019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532674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27C34DB-DE02-4437-B189-2BD91BB48BEF}" type="datetimeFigureOut">
              <a:rPr lang="en-US" smtClean="0"/>
              <a:t>6/14/2019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3037164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27C34DB-DE02-4437-B189-2BD91BB48BEF}" type="datetimeFigureOut">
              <a:rPr lang="en-US" smtClean="0"/>
              <a:t>6/14/2019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384911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7C34DB-DE02-4437-B189-2BD91BB48BEF}" type="datetimeFigureOut">
              <a:rPr lang="en-US" smtClean="0"/>
              <a:t>6/14/2019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504804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7C34DB-DE02-4437-B189-2BD91BB48BEF}" type="datetimeFigureOut">
              <a:rPr lang="en-US" smtClean="0"/>
              <a:t>6/14/2019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1522012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7C34DB-DE02-4437-B189-2BD91BB48BEF}" type="datetimeFigureOut">
              <a:rPr lang="en-US" smtClean="0"/>
              <a:t>6/14/2019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4214596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88335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44256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901235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9579684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42822160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7C34DB-DE02-4437-B189-2BD91BB48BEF}" type="datetimeFigureOut">
              <a:rPr lang="en-US" smtClean="0"/>
              <a:t>6/14/2019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1304080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7C34DB-DE02-4437-B189-2BD91BB48BEF}" type="datetimeFigureOut">
              <a:rPr lang="en-US" smtClean="0"/>
              <a:t>6/14/2019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0279920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7C34DB-DE02-4437-B189-2BD91BB48BEF}" type="datetimeFigureOut">
              <a:rPr lang="en-US" smtClean="0"/>
              <a:t>6/14/2019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25461889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7C34DB-DE02-4437-B189-2BD91BB48BEF}" type="datetimeFigureOut">
              <a:rPr lang="en-US" smtClean="0"/>
              <a:t>6/14/2019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12826930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7C34DB-DE02-4437-B189-2BD91BB48BEF}" type="datetimeFigureOut">
              <a:rPr lang="en-US" smtClean="0"/>
              <a:t>6/14/2019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13680564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27C34DB-DE02-4437-B189-2BD91BB48BEF}" type="datetimeFigureOut">
              <a:rPr lang="en-US" smtClean="0"/>
              <a:t>6/14/2019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18410666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9958824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7C34DB-DE02-4437-B189-2BD91BB48BEF}" type="datetimeFigureOut">
              <a:rPr lang="en-US" smtClean="0"/>
              <a:t>6/14/2019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449DAE-B875-41AC-8B9C-CDDFCD46A201}" type="slidenum">
              <a:rPr lang="en-US" smtClean="0"/>
              <a:t>‹#›</a:t>
            </a:fld>
            <a:endParaRPr lang="en-US"/>
          </a:p>
        </p:txBody>
      </p:sp>
    </p:spTree>
    <p:extLst>
      <p:ext uri="{BB962C8B-B14F-4D97-AF65-F5344CB8AC3E}">
        <p14:creationId xmlns:p14="http://schemas.microsoft.com/office/powerpoint/2010/main" val="3484650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7C34DB-DE02-4437-B189-2BD91BB48BEF}" type="datetimeFigureOut">
              <a:rPr lang="en-US" smtClean="0"/>
              <a:t>6/14/2019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449DAE-B875-41AC-8B9C-CDDFCD46A201}" type="slidenum">
              <a:rPr lang="en-US" smtClean="0"/>
              <a:t>‹#›</a:t>
            </a:fld>
            <a:endParaRPr lang="en-US"/>
          </a:p>
        </p:txBody>
      </p:sp>
    </p:spTree>
    <p:extLst>
      <p:ext uri="{BB962C8B-B14F-4D97-AF65-F5344CB8AC3E}">
        <p14:creationId xmlns:p14="http://schemas.microsoft.com/office/powerpoint/2010/main" val="395535039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7C34DB-DE02-4437-B189-2BD91BB48BEF}" type="datetimeFigureOut">
              <a:rPr lang="en-US" smtClean="0"/>
              <a:t>6/14/2019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449DAE-B875-41AC-8B9C-CDDFCD46A201}" type="slidenum">
              <a:rPr lang="en-US" smtClean="0"/>
              <a:t>‹#›</a:t>
            </a:fld>
            <a:endParaRPr lang="en-US"/>
          </a:p>
        </p:txBody>
      </p:sp>
    </p:spTree>
    <p:extLst>
      <p:ext uri="{BB962C8B-B14F-4D97-AF65-F5344CB8AC3E}">
        <p14:creationId xmlns:p14="http://schemas.microsoft.com/office/powerpoint/2010/main" val="2554986931"/>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jpg"/><Relationship Id="rId1" Type="http://schemas.openxmlformats.org/officeDocument/2006/relationships/slideLayout" Target="../slideLayouts/slideLayout18.xml"/><Relationship Id="rId5" Type="http://schemas.openxmlformats.org/officeDocument/2006/relationships/image" Target="../media/image6.jpg"/><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7042245"/>
          </a:xfrm>
          <a:prstGeom prst="rect">
            <a:avLst/>
          </a:prstGeom>
        </p:spPr>
      </p:pic>
      <p:sp>
        <p:nvSpPr>
          <p:cNvPr id="4" name="TextBox 3"/>
          <p:cNvSpPr txBox="1"/>
          <p:nvPr/>
        </p:nvSpPr>
        <p:spPr>
          <a:xfrm>
            <a:off x="1569493" y="386152"/>
            <a:ext cx="8816453" cy="830997"/>
          </a:xfrm>
          <a:prstGeom prst="rect">
            <a:avLst/>
          </a:prstGeom>
          <a:noFill/>
        </p:spPr>
        <p:txBody>
          <a:bodyPr wrap="square" rtlCol="0">
            <a:spAutoFit/>
          </a:bodyPr>
          <a:lstStyle/>
          <a:p>
            <a:pPr algn="ctr"/>
            <a:r>
              <a:rPr lang="ka-GE" sz="4800" dirty="0">
                <a:solidFill>
                  <a:schemeClr val="bg1"/>
                </a:solidFill>
              </a:rPr>
              <a:t>ზეახალი ვარსკვლავები</a:t>
            </a:r>
            <a:r>
              <a:rPr lang="ka-GE" sz="4800" dirty="0">
                <a:solidFill>
                  <a:schemeClr val="bg1">
                    <a:lumMod val="95000"/>
                  </a:schemeClr>
                </a:solidFill>
              </a:rPr>
              <a:t>!</a:t>
            </a:r>
            <a:endParaRPr lang="en-US" sz="4800" dirty="0">
              <a:solidFill>
                <a:schemeClr val="bg1">
                  <a:lumMod val="95000"/>
                </a:schemeClr>
              </a:solidFill>
            </a:endParaRPr>
          </a:p>
        </p:txBody>
      </p:sp>
    </p:spTree>
    <p:extLst>
      <p:ext uri="{BB962C8B-B14F-4D97-AF65-F5344CB8AC3E}">
        <p14:creationId xmlns:p14="http://schemas.microsoft.com/office/powerpoint/2010/main" val="534083529"/>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923128" cy="6605516"/>
          </a:xfrm>
          <a:prstGeom prst="ellipse">
            <a:avLst/>
          </a:prstGeom>
          <a:ln>
            <a:noFill/>
          </a:ln>
          <a:effectLst>
            <a:softEdge rad="112500"/>
          </a:effectLst>
        </p:spPr>
      </p:pic>
      <p:sp>
        <p:nvSpPr>
          <p:cNvPr id="3" name="TextBox 2"/>
          <p:cNvSpPr txBox="1"/>
          <p:nvPr/>
        </p:nvSpPr>
        <p:spPr>
          <a:xfrm>
            <a:off x="6036859" y="887104"/>
            <a:ext cx="6086902" cy="3970318"/>
          </a:xfrm>
          <a:prstGeom prst="rect">
            <a:avLst/>
          </a:prstGeom>
          <a:noFill/>
        </p:spPr>
        <p:txBody>
          <a:bodyPr wrap="square" rtlCol="0">
            <a:spAutoFit/>
          </a:bodyPr>
          <a:lstStyle/>
          <a:p>
            <a:r>
              <a:rPr lang="ka-GE" sz="2800" i="1" dirty="0">
                <a:solidFill>
                  <a:schemeClr val="accent1">
                    <a:lumMod val="50000"/>
                  </a:schemeClr>
                </a:solidFill>
              </a:rPr>
              <a:t> </a:t>
            </a:r>
          </a:p>
          <a:p>
            <a:endParaRPr lang="ka-GE" sz="2800" i="1" dirty="0">
              <a:solidFill>
                <a:schemeClr val="accent1">
                  <a:lumMod val="50000"/>
                </a:schemeClr>
              </a:solidFill>
            </a:endParaRPr>
          </a:p>
          <a:p>
            <a:r>
              <a:rPr lang="ka-GE" sz="2800" i="1" dirty="0"/>
              <a:t>ვარსკვლავი ძირითადად წყალბადისა და ჰელიუმისაგან შედგება. მის მკვრივ და ცხელ ცენტრში წყალბადის ატომები ერთმანეთს ეჯახებიან და წარმოიშობა ჰელიუმი. ამ პროცესს თერმობირთვული რეაქცია ჰქვია</a:t>
            </a:r>
            <a:r>
              <a:rPr lang="ka-GE" dirty="0"/>
              <a:t>. </a:t>
            </a:r>
            <a:endParaRPr lang="en-US" dirty="0"/>
          </a:p>
        </p:txBody>
      </p:sp>
    </p:spTree>
    <p:extLst>
      <p:ext uri="{BB962C8B-B14F-4D97-AF65-F5344CB8AC3E}">
        <p14:creationId xmlns:p14="http://schemas.microsoft.com/office/powerpoint/2010/main" val="281764501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თერმობირთვული რეაქციები">
            <a:hlinkClick r:id="" action="ppaction://media"/>
          </p:cNvPr>
          <p:cNvPicPr>
            <a:picLocks noChangeAspect="1"/>
          </p:cNvPicPr>
          <p:nvPr>
            <a:videoFile r:link="rId1"/>
            <p:extLst>
              <p:ext uri="{DAA4B4D4-6D71-4841-9C94-3DE7FCFB9230}">
                <p14:media xmlns:p14="http://schemas.microsoft.com/office/powerpoint/2010/main" r:embed="rId2">
                  <p14:trim st="35851" end="106190.3333"/>
                </p14:media>
              </p:ext>
            </p:extLst>
          </p:nvPr>
        </p:nvPicPr>
        <p:blipFill>
          <a:blip r:embed="rId4"/>
          <a:stretch>
            <a:fillRect/>
          </a:stretch>
        </p:blipFill>
        <p:spPr>
          <a:xfrm>
            <a:off x="0" y="2060620"/>
            <a:ext cx="11668835" cy="4975281"/>
          </a:xfrm>
          <a:prstGeom prst="rect">
            <a:avLst/>
          </a:prstGeom>
        </p:spPr>
      </p:pic>
      <p:sp>
        <p:nvSpPr>
          <p:cNvPr id="3" name="TextBox 2"/>
          <p:cNvSpPr txBox="1"/>
          <p:nvPr/>
        </p:nvSpPr>
        <p:spPr>
          <a:xfrm>
            <a:off x="244699" y="270456"/>
            <a:ext cx="10869769" cy="923330"/>
          </a:xfrm>
          <a:prstGeom prst="rect">
            <a:avLst/>
          </a:prstGeom>
          <a:noFill/>
        </p:spPr>
        <p:txBody>
          <a:bodyPr wrap="square" rtlCol="0">
            <a:spAutoFit/>
          </a:bodyPr>
          <a:lstStyle/>
          <a:p>
            <a:r>
              <a:rPr lang="ka-GE"/>
              <a:t>როდესაც წყალბადი მთლიანად ამოიწურება, იწყება ჰელიუმის გარდაქმნა ნახშირბადად. ჰელიუმის მარაგის დამთავრების შემდეგ, ნახშირბადის რიგი დგება, შემდგომ ჟანგბადის და ასე შემდეგ. სულ უფრო და უფრო მძიმე ელემენტები ცვლიან ერთმანეთს მანამ, სანამ ჯერი რკინამდე არ მივა</a:t>
            </a:r>
            <a:endParaRPr lang="en-US" dirty="0"/>
          </a:p>
        </p:txBody>
      </p:sp>
    </p:spTree>
    <p:extLst>
      <p:ext uri="{BB962C8B-B14F-4D97-AF65-F5344CB8AC3E}">
        <p14:creationId xmlns:p14="http://schemas.microsoft.com/office/powerpoint/2010/main" val="25760910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თერმობირთვული რეაქციები">
            <a:hlinkClick r:id="" action="ppaction://media"/>
          </p:cNvPr>
          <p:cNvPicPr>
            <a:picLocks noChangeAspect="1"/>
          </p:cNvPicPr>
          <p:nvPr>
            <a:videoFile r:link="rId1"/>
            <p:extLst>
              <p:ext uri="{DAA4B4D4-6D71-4841-9C94-3DE7FCFB9230}">
                <p14:media xmlns:p14="http://schemas.microsoft.com/office/powerpoint/2010/main" r:embed="rId2">
                  <p14:trim st="124503" end="10021.3333"/>
                </p14:media>
              </p:ext>
            </p:extLst>
          </p:nvPr>
        </p:nvPicPr>
        <p:blipFill>
          <a:blip r:embed="rId4"/>
          <a:stretch>
            <a:fillRect/>
          </a:stretch>
        </p:blipFill>
        <p:spPr>
          <a:xfrm>
            <a:off x="0" y="1674254"/>
            <a:ext cx="12192000" cy="4712898"/>
          </a:xfrm>
          <a:prstGeom prst="rect">
            <a:avLst/>
          </a:prstGeom>
        </p:spPr>
      </p:pic>
      <p:sp>
        <p:nvSpPr>
          <p:cNvPr id="3" name="TextBox 2"/>
          <p:cNvSpPr txBox="1"/>
          <p:nvPr/>
        </p:nvSpPr>
        <p:spPr>
          <a:xfrm>
            <a:off x="167425" y="128789"/>
            <a:ext cx="11526592" cy="923330"/>
          </a:xfrm>
          <a:prstGeom prst="rect">
            <a:avLst/>
          </a:prstGeom>
          <a:noFill/>
        </p:spPr>
        <p:txBody>
          <a:bodyPr wrap="square" rtlCol="0">
            <a:spAutoFit/>
          </a:bodyPr>
          <a:lstStyle/>
          <a:p>
            <a:r>
              <a:rPr lang="ka-GE" dirty="0"/>
              <a:t>როდესაც ვარსკვლავის გული მთლიანად გავარვარებულ რკინის ბირთვად იქცევა, ის უკვე ვეღარ გამოყოფს მიზიდულობის შემაკავებელ ენერგიას, ბირთვი კატასტროფული სისწრაფით იკუმშება, ხოლო გარსი კოლოსალური ძალით გარეთ გამოიტყორცნება.</a:t>
            </a:r>
            <a:endParaRPr lang="en-US" dirty="0"/>
          </a:p>
        </p:txBody>
      </p:sp>
    </p:spTree>
    <p:extLst>
      <p:ext uri="{BB962C8B-B14F-4D97-AF65-F5344CB8AC3E}">
        <p14:creationId xmlns:p14="http://schemas.microsoft.com/office/powerpoint/2010/main" val="277866481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376304" y="1522974"/>
            <a:ext cx="4039738" cy="2092881"/>
          </a:xfrm>
          <a:prstGeom prst="rect">
            <a:avLst/>
          </a:prstGeom>
          <a:noFill/>
        </p:spPr>
        <p:txBody>
          <a:bodyPr wrap="square" rtlCol="0">
            <a:spAutoFit/>
          </a:bodyPr>
          <a:lstStyle/>
          <a:p>
            <a:r>
              <a:rPr lang="ka-GE" sz="1600" dirty="0"/>
              <a:t>ზეახლის აფეთქება იმდენად მძლავრია, რომ თავისი სიკაშკაშით ზოგჯერ ტრილიონობით მზისგან შემდგარ გალაქტიკას ჩრდილავს. ამ დროს ენერგიის ისეთი რაოდენობა გამოიყოფა, რასაც მზე მთელი თავისი სიცოცხლის მანძილზე – დაახლოებით 10 მილიარდი წლის განმავლობაში დახარჯავდა</a:t>
            </a:r>
            <a:r>
              <a:rPr lang="ka-GE" dirty="0"/>
              <a:t>.</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176" y="3619500"/>
            <a:ext cx="4318000" cy="3238500"/>
          </a:xfrm>
          <a:prstGeom prst="ellipse">
            <a:avLst/>
          </a:prstGeom>
          <a:ln>
            <a:noFill/>
          </a:ln>
          <a:effectLst>
            <a:softEdge rad="112500"/>
          </a:effec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7755" y="3516542"/>
            <a:ext cx="7804245" cy="3341458"/>
          </a:xfrm>
          <a:prstGeom prst="ellipse">
            <a:avLst/>
          </a:prstGeom>
          <a:ln>
            <a:noFill/>
          </a:ln>
          <a:effectLst>
            <a:softEdge rad="112500"/>
          </a:effec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3048000" cy="1895475"/>
          </a:xfrm>
          <a:prstGeom prst="ellipse">
            <a:avLst/>
          </a:prstGeom>
          <a:ln>
            <a:noFill/>
          </a:ln>
          <a:effectLst>
            <a:softEdge rad="112500"/>
          </a:effec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25385" y="15706"/>
            <a:ext cx="3566616" cy="3014535"/>
          </a:xfrm>
          <a:prstGeom prst="ellipse">
            <a:avLst/>
          </a:prstGeom>
          <a:ln>
            <a:noFill/>
          </a:ln>
          <a:effectLst>
            <a:softEdge rad="112500"/>
          </a:effectLst>
        </p:spPr>
      </p:pic>
    </p:spTree>
    <p:extLst>
      <p:ext uri="{BB962C8B-B14F-4D97-AF65-F5344CB8AC3E}">
        <p14:creationId xmlns:p14="http://schemas.microsoft.com/office/powerpoint/2010/main" val="220529967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485BB8B-AAC5-4A3B-9F0A-50B0121A6FB1}"/>
              </a:ext>
            </a:extLst>
          </p:cNvPr>
          <p:cNvSpPr txBox="1"/>
          <p:nvPr/>
        </p:nvSpPr>
        <p:spPr>
          <a:xfrm>
            <a:off x="251791" y="384313"/>
            <a:ext cx="6732105" cy="6186309"/>
          </a:xfrm>
          <a:prstGeom prst="rect">
            <a:avLst/>
          </a:prstGeom>
          <a:noFill/>
        </p:spPr>
        <p:txBody>
          <a:bodyPr wrap="square" rtlCol="0">
            <a:spAutoFit/>
          </a:bodyPr>
          <a:lstStyle/>
          <a:p>
            <a:r>
              <a:rPr lang="en-US" dirty="0"/>
              <a:t>I </a:t>
            </a:r>
            <a:r>
              <a:rPr lang="ka-GE" dirty="0"/>
              <a:t>ტიპის ზეახლის აფეთქების მექანიზმი(</a:t>
            </a:r>
            <a:r>
              <a:rPr lang="en-US" dirty="0"/>
              <a:t>SN </a:t>
            </a:r>
            <a:r>
              <a:rPr lang="en-US" dirty="0" err="1"/>
              <a:t>Ia</a:t>
            </a:r>
            <a:r>
              <a:rPr lang="en-US" dirty="0"/>
              <a:t>). </a:t>
            </a:r>
            <a:r>
              <a:rPr lang="ka-GE" dirty="0"/>
              <a:t>ეს არის ე.წ. თერმობირთვული ზეახალი, რომლის აფეთქების საფუძველია თერმობირთვული სინთეზი მკვრივ, ნახშირბადისა და ჟანგბადისგან შემდგარ ვარსკვლავურ ბირთვში. ასეთი ვარსკვლავი ორმაგ სისტემაშია გაერთიანებული, სადაც ერთ-ერთი ნორმალური ვარსკვლავია, მეორე კი თეთრი ჯუჯა(მომავალი ზეახალი. მისი მასა თითქმის მზის მასის ტოლია, თუმცა ძალიან პატარაა ზომით, ანუ ძალიანაა შეკუმშული). თეთრ ჯუჯაზე, კომპანიონი ვარსკვლავიდან მატერია გადაედინება, გროვდება და გარკვეული დროის მერე ტემპერატურა(3×10</a:t>
            </a:r>
            <a:r>
              <a:rPr lang="ka-GE" baseline="30000" dirty="0"/>
              <a:t>8</a:t>
            </a:r>
            <a:r>
              <a:rPr lang="ka-GE" dirty="0"/>
              <a:t> </a:t>
            </a:r>
            <a:r>
              <a:rPr lang="en-US" dirty="0"/>
              <a:t>K) </a:t>
            </a:r>
            <a:r>
              <a:rPr lang="ka-GE" dirty="0"/>
              <a:t>და წნევა აღწევს სიდიდეს, რომელიც ნახშირბად-ჟანგბადის ნაზავის თერმობირთვული წვის დაწყებისთვის არის საჭირო. სხვაობა სიმკვრივეში ცენტრალურ და გარე ფენებს შორის კონვექციური პროცესების გაძლიერებას იწვევს(ნივთიერებების ერთმანეთში არევა დუღილის მაგვარ  მოძრაობაში). თერმობირთვული წვა, ცენტრიდან გარე ფენებისკენ ვრცელდება, პროცესი კიდევ უფრო ძლიერდება, გამოყოფილი ენერგია კი ვარსკვლავის გარსის შემადგენელ მატერიას კოსმოსში გამოტყორცნის, ხდება </a:t>
            </a:r>
            <a:r>
              <a:rPr lang="en-US" dirty="0" err="1"/>
              <a:t>Ia</a:t>
            </a:r>
            <a:r>
              <a:rPr lang="en-US" dirty="0"/>
              <a:t> </a:t>
            </a:r>
            <a:r>
              <a:rPr lang="ka-GE" dirty="0"/>
              <a:t>ტიპის ზეახლის აფეთქება, ჯუჯას ადგილზე კი ნეიტრონული ვარსკვლავის ან შავი ხვრელის წარმოქმნა არ ხდება.</a:t>
            </a:r>
          </a:p>
        </p:txBody>
      </p:sp>
      <p:pic>
        <p:nvPicPr>
          <p:cNvPr id="7" name="Picture 6">
            <a:extLst>
              <a:ext uri="{FF2B5EF4-FFF2-40B4-BE49-F238E27FC236}">
                <a16:creationId xmlns:a16="http://schemas.microsoft.com/office/drawing/2014/main" id="{976C20EE-B279-43DA-9A9F-833FE1A52D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3983" y="384313"/>
            <a:ext cx="4796226" cy="2067339"/>
          </a:xfrm>
          <a:prstGeom prst="rect">
            <a:avLst/>
          </a:prstGeom>
        </p:spPr>
      </p:pic>
      <p:pic>
        <p:nvPicPr>
          <p:cNvPr id="9" name="Picture 8">
            <a:extLst>
              <a:ext uri="{FF2B5EF4-FFF2-40B4-BE49-F238E27FC236}">
                <a16:creationId xmlns:a16="http://schemas.microsoft.com/office/drawing/2014/main" id="{D882E331-B2EF-435D-B90D-D45BAAF26C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1217" y="3932789"/>
            <a:ext cx="3935896" cy="2540898"/>
          </a:xfrm>
          <a:prstGeom prst="rect">
            <a:avLst/>
          </a:prstGeom>
        </p:spPr>
      </p:pic>
      <p:sp>
        <p:nvSpPr>
          <p:cNvPr id="10" name="TextBox 9">
            <a:extLst>
              <a:ext uri="{FF2B5EF4-FFF2-40B4-BE49-F238E27FC236}">
                <a16:creationId xmlns:a16="http://schemas.microsoft.com/office/drawing/2014/main" id="{A2ECA990-BDB7-4C8E-8FD6-D8DE9F66A97E}"/>
              </a:ext>
            </a:extLst>
          </p:cNvPr>
          <p:cNvSpPr txBox="1"/>
          <p:nvPr/>
        </p:nvSpPr>
        <p:spPr>
          <a:xfrm>
            <a:off x="7540487" y="2729948"/>
            <a:ext cx="3260035" cy="923330"/>
          </a:xfrm>
          <a:prstGeom prst="rect">
            <a:avLst/>
          </a:prstGeom>
          <a:noFill/>
        </p:spPr>
        <p:txBody>
          <a:bodyPr wrap="square" rtlCol="0">
            <a:spAutoFit/>
          </a:bodyPr>
          <a:lstStyle/>
          <a:p>
            <a:r>
              <a:rPr lang="en-US" i="1" dirty="0"/>
              <a:t> </a:t>
            </a:r>
            <a:r>
              <a:rPr lang="en-US" i="1" dirty="0" err="1"/>
              <a:t>Ia</a:t>
            </a:r>
            <a:r>
              <a:rPr lang="en-US" i="1" dirty="0"/>
              <a:t>-</a:t>
            </a:r>
            <a:r>
              <a:rPr lang="ka-GE" i="1" dirty="0"/>
              <a:t>ს ტიპის ზეახალი. ფოტო აფეთქებამდე და მერე, ნაჩვენებია ისრით(1972წ.).</a:t>
            </a:r>
            <a:endParaRPr lang="ka-GE" dirty="0"/>
          </a:p>
        </p:txBody>
      </p:sp>
    </p:spTree>
    <p:extLst>
      <p:ext uri="{BB962C8B-B14F-4D97-AF65-F5344CB8AC3E}">
        <p14:creationId xmlns:p14="http://schemas.microsoft.com/office/powerpoint/2010/main" val="456329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6D5772-0489-41B8-9A75-6AEBC4086AE5}"/>
              </a:ext>
            </a:extLst>
          </p:cNvPr>
          <p:cNvSpPr txBox="1"/>
          <p:nvPr/>
        </p:nvSpPr>
        <p:spPr>
          <a:xfrm>
            <a:off x="344557" y="397565"/>
            <a:ext cx="5499652" cy="1754326"/>
          </a:xfrm>
          <a:prstGeom prst="rect">
            <a:avLst/>
          </a:prstGeom>
          <a:noFill/>
        </p:spPr>
        <p:txBody>
          <a:bodyPr wrap="square" rtlCol="0">
            <a:spAutoFit/>
          </a:bodyPr>
          <a:lstStyle/>
          <a:p>
            <a:r>
              <a:rPr lang="en-US" dirty="0"/>
              <a:t>II </a:t>
            </a:r>
            <a:r>
              <a:rPr lang="ka-GE" dirty="0"/>
              <a:t>ტიპის ზეახლად ფეთქდება ვარსკვლავი, რომლის საწყისი მასა 8-10 მზის მასაზე მეტი იყო. აფეთქების ადგილზე ნეიტრონული ვარსკვლავი ან შავი ხვრელი რჩება, ამ ობიექტების გარშემო კი, გარკვეული დროით, ვარსკვლავის ნარჩენი გაფართოებადი ნისლეულის სახით.</a:t>
            </a:r>
          </a:p>
        </p:txBody>
      </p:sp>
      <p:pic>
        <p:nvPicPr>
          <p:cNvPr id="9" name="Picture 8">
            <a:extLst>
              <a:ext uri="{FF2B5EF4-FFF2-40B4-BE49-F238E27FC236}">
                <a16:creationId xmlns:a16="http://schemas.microsoft.com/office/drawing/2014/main" id="{5A03BC8E-24A5-495E-BCD1-1C81DE0B7D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5999" y="102241"/>
            <a:ext cx="5844210" cy="2862321"/>
          </a:xfrm>
          <a:prstGeom prst="rect">
            <a:avLst/>
          </a:prstGeom>
        </p:spPr>
      </p:pic>
      <p:sp>
        <p:nvSpPr>
          <p:cNvPr id="10" name="TextBox 9">
            <a:extLst>
              <a:ext uri="{FF2B5EF4-FFF2-40B4-BE49-F238E27FC236}">
                <a16:creationId xmlns:a16="http://schemas.microsoft.com/office/drawing/2014/main" id="{D160293D-962C-4C00-B689-6F686A8A174C}"/>
              </a:ext>
            </a:extLst>
          </p:cNvPr>
          <p:cNvSpPr txBox="1"/>
          <p:nvPr/>
        </p:nvSpPr>
        <p:spPr>
          <a:xfrm>
            <a:off x="1417983" y="3167270"/>
            <a:ext cx="9064487" cy="2862322"/>
          </a:xfrm>
          <a:prstGeom prst="rect">
            <a:avLst/>
          </a:prstGeom>
          <a:noFill/>
        </p:spPr>
        <p:txBody>
          <a:bodyPr wrap="square" rtlCol="0">
            <a:spAutoFit/>
          </a:bodyPr>
          <a:lstStyle/>
          <a:p>
            <a:r>
              <a:rPr lang="ka-GE" dirty="0"/>
              <a:t>ყველაზე კაშკაშა ზეახალი(</a:t>
            </a:r>
            <a:r>
              <a:rPr lang="en-US" dirty="0"/>
              <a:t>SN 2006gy) 2006 </a:t>
            </a:r>
            <a:r>
              <a:rPr lang="ka-GE" dirty="0"/>
              <a:t>წლის 18 სექტემბერს (გალაქტიკა </a:t>
            </a:r>
            <a:r>
              <a:rPr lang="en-US" dirty="0"/>
              <a:t>NGC 1260) </a:t>
            </a:r>
            <a:r>
              <a:rPr lang="ka-GE" dirty="0"/>
              <a:t>დაფიქსირდა. მისი ელვარება თითქმის ორჯერ მეტი იყო აქამდე ცნობილ ზეახლებზე, რამაც ის ახალი კლასის კუთვნილებად აქცია – ჰიპერახალი. ამ ექსტრაორდინალური სიკაშკაშის ასახსნელად წარმოდგენილი იქნა თეორიები, მათ შორის ისეთი ეკზოტიკური, როგორიცაა ანტიმატერიის ანიჰილაცია და კვარკული ვარსკვლავის წარმოქმნა, ვარსკვლავის მრავალჯერადი აფეთქება, ორი მასიური ვარსკვლავის შეჯახება. მოწყობილობამ აფეთქებიდან წამოსული ნეიტრინოებისა და ანტინეიტრინოების მოსვლა ერთი და იგივე დროს დააფიქსირა, რაც იმაზე მეტყველებს, რომ გრავიტაცია მატერიაზე და ანტიმატერიაზე ერთნაირად ზემოქმედებს.</a:t>
            </a:r>
          </a:p>
        </p:txBody>
      </p:sp>
    </p:spTree>
    <p:extLst>
      <p:ext uri="{BB962C8B-B14F-4D97-AF65-F5344CB8AC3E}">
        <p14:creationId xmlns:p14="http://schemas.microsoft.com/office/powerpoint/2010/main" val="1974484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785" y="409433"/>
            <a:ext cx="11327642" cy="1477328"/>
          </a:xfrm>
          <a:prstGeom prst="rect">
            <a:avLst/>
          </a:prstGeom>
        </p:spPr>
        <p:txBody>
          <a:bodyPr wrap="square">
            <a:spAutoFit/>
          </a:bodyPr>
          <a:lstStyle/>
          <a:p>
            <a:r>
              <a:rPr lang="ka-GE" b="0" i="0" dirty="0">
                <a:solidFill>
                  <a:schemeClr val="tx1">
                    <a:lumMod val="95000"/>
                  </a:schemeClr>
                </a:solidFill>
                <a:effectLst/>
                <a:latin typeface="rioniVera"/>
              </a:rPr>
              <a:t>თუ მნათობის საწყისი მასა მზისაზე 4-9-ჯერ დიდია, წარმოიშობა ნეიტრონული ვარსკვლავი, ანუ პულსარი. ეს არის კოლოსალური სიმკვრივის მქონე სხეული, რომელიც მზის მასისაა, ხოლო დიამეტრი სულ რაღაც 10 კმ-ია. ეს ვარსკვლავი წარმოუდგენელი სისწრაფით ტრიალებს – ერთ ბრუნს წამების განმავლობაში ასრულებს და ელექტრომაგნიტური ტალღის იმპულსებს გამოასხივებს, რის გამოც ეწოდა მას პულსარი, ანუ პულსირებადი ვარსკვლავი.</a:t>
            </a:r>
            <a:endParaRPr lang="en-US" dirty="0">
              <a:solidFill>
                <a:schemeClr val="tx1">
                  <a:lumMod val="95000"/>
                </a:schemeClr>
              </a:solidFill>
            </a:endParaRPr>
          </a:p>
        </p:txBody>
      </p:sp>
      <p:pic>
        <p:nvPicPr>
          <p:cNvPr id="5" name="Picture 4">
            <a:extLst>
              <a:ext uri="{FF2B5EF4-FFF2-40B4-BE49-F238E27FC236}">
                <a16:creationId xmlns:a16="http://schemas.microsoft.com/office/drawing/2014/main" id="{5C078BBC-8D06-4C17-91E3-6DFF5F8A82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573" y="2093843"/>
            <a:ext cx="11327642" cy="4571999"/>
          </a:xfrm>
          <a:prstGeom prst="rect">
            <a:avLst/>
          </a:prstGeom>
        </p:spPr>
      </p:pic>
    </p:spTree>
    <p:extLst>
      <p:ext uri="{BB962C8B-B14F-4D97-AF65-F5344CB8AC3E}">
        <p14:creationId xmlns:p14="http://schemas.microsoft.com/office/powerpoint/2010/main" val="990232145"/>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DC0461-F0FD-4EB9-9CA8-AA6073925910}"/>
              </a:ext>
            </a:extLst>
          </p:cNvPr>
          <p:cNvSpPr txBox="1"/>
          <p:nvPr/>
        </p:nvSpPr>
        <p:spPr>
          <a:xfrm>
            <a:off x="304800" y="371061"/>
            <a:ext cx="4545496" cy="6186309"/>
          </a:xfrm>
          <a:prstGeom prst="rect">
            <a:avLst/>
          </a:prstGeom>
          <a:noFill/>
        </p:spPr>
        <p:txBody>
          <a:bodyPr wrap="square" rtlCol="0">
            <a:spAutoFit/>
          </a:bodyPr>
          <a:lstStyle/>
          <a:p>
            <a:r>
              <a:rPr lang="ka-GE" dirty="0"/>
              <a:t>ზეახალი მაღალენერგიულ გალაქტიკურ კოსმოსურ სხივებს ტოვებს, რომლებიც მოგზაურობენ მთელს გალაქტიკაში და გამუდმებით უშენენ დედამიწას. არსებობს მოსაზრება, რომ ეს სხივები დედამიწის ღრუბლიანობაზე და შესაბამისად, კლიმატზეც ახდენს გავლენას. თუ ზეახალი ჩვენგან ახლოს აფეთქდა, ამან შეიძლება დედამიწის ბიოსფეროზე უარყოფითი გავლენაც იქონიოს. გეოლოგებმა აღმოაჩინეს, რომ 450 მილიონი წლის წინ ოკეანეების ბინადართა დაახლოებით 60% ამოწყდა. არსებობს მოსაზრება, რომ ამ კატასტროფის მიზეზი მახლობელი ზეახლის აფეთქება შეიძლებოდა ყოფილიყო, რომლის გამოსხივებამ დედამიწის ატმოსფეროში ოზონის მოლეკულები დაშალა – როგორც ცნობილია, ოზონი იცავს ცოცხალ ორგანიზმებს მზის ულტრაიისფერი გამოსხივების მავნე ზემოქმედებისაგან.</a:t>
            </a:r>
          </a:p>
        </p:txBody>
      </p:sp>
      <p:pic>
        <p:nvPicPr>
          <p:cNvPr id="4" name="Picture 3">
            <a:extLst>
              <a:ext uri="{FF2B5EF4-FFF2-40B4-BE49-F238E27FC236}">
                <a16:creationId xmlns:a16="http://schemas.microsoft.com/office/drawing/2014/main" id="{7FC7B769-05F8-4FCE-B260-527F2C412D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2512" y="371062"/>
            <a:ext cx="6309071" cy="6056242"/>
          </a:xfrm>
          <a:prstGeom prst="rect">
            <a:avLst/>
          </a:prstGeom>
        </p:spPr>
      </p:pic>
    </p:spTree>
    <p:extLst>
      <p:ext uri="{BB962C8B-B14F-4D97-AF65-F5344CB8AC3E}">
        <p14:creationId xmlns:p14="http://schemas.microsoft.com/office/powerpoint/2010/main" val="232589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425" y="0"/>
            <a:ext cx="11912958" cy="646331"/>
          </a:xfrm>
          <a:prstGeom prst="rect">
            <a:avLst/>
          </a:prstGeom>
        </p:spPr>
        <p:txBody>
          <a:bodyPr wrap="square">
            <a:spAutoFit/>
          </a:bodyPr>
          <a:lstStyle/>
          <a:p>
            <a:r>
              <a:rPr lang="ka-GE" dirty="0">
                <a:solidFill>
                  <a:schemeClr val="tx1">
                    <a:lumMod val="95000"/>
                  </a:schemeClr>
                </a:solidFill>
                <a:latin typeface="rioniVera"/>
              </a:rPr>
              <a:t>ზეახლის აფეთქება შეუიარაღებელი თვალისთვის მეტად იშვიათი და შთამბეჭდავი სანახაობაა. ისტორიულ წარსულში ცნობილია მხოლოდ ხუთი ასეთი შემთხვევა:</a:t>
            </a:r>
            <a:endParaRPr lang="en-US" dirty="0">
              <a:solidFill>
                <a:schemeClr val="tx1">
                  <a:lumMod val="95000"/>
                </a:schemeClr>
              </a:solidFill>
            </a:endParaRPr>
          </a:p>
        </p:txBody>
      </p:sp>
      <p:sp>
        <p:nvSpPr>
          <p:cNvPr id="3" name="TextBox 2"/>
          <p:cNvSpPr txBox="1"/>
          <p:nvPr/>
        </p:nvSpPr>
        <p:spPr>
          <a:xfrm>
            <a:off x="746975" y="1287887"/>
            <a:ext cx="10161431" cy="2862322"/>
          </a:xfrm>
          <a:prstGeom prst="rect">
            <a:avLst/>
          </a:prstGeom>
          <a:noFill/>
        </p:spPr>
        <p:txBody>
          <a:bodyPr wrap="square" rtlCol="0">
            <a:spAutoFit/>
          </a:bodyPr>
          <a:lstStyle/>
          <a:p>
            <a:pPr marL="342900" indent="-342900">
              <a:buAutoNum type="arabicPeriod"/>
            </a:pPr>
            <a:r>
              <a:rPr lang="ka-GE" dirty="0"/>
              <a:t>185 წელს მას დააკვირდნენ ჩინელი ასტრონომები</a:t>
            </a:r>
            <a:endParaRPr lang="en-US" dirty="0"/>
          </a:p>
          <a:p>
            <a:pPr marL="342900" indent="-342900">
              <a:buAutoNum type="arabicPeriod"/>
            </a:pPr>
            <a:r>
              <a:rPr lang="ka-GE" dirty="0"/>
              <a:t>1006 და 1054 წლებში – ჩინელები, იაპონელები, არაბები და ამერიკელი ინდიელები</a:t>
            </a:r>
            <a:endParaRPr lang="en-US" dirty="0"/>
          </a:p>
          <a:p>
            <a:pPr marL="342900" indent="-342900">
              <a:buAutoNum type="arabicPeriod"/>
            </a:pPr>
            <a:r>
              <a:rPr lang="ka-GE" dirty="0"/>
              <a:t>1572 წელს – ჰოლანდიელი ტიხო ბრაჰე, </a:t>
            </a:r>
            <a:endParaRPr lang="en-US" dirty="0"/>
          </a:p>
          <a:p>
            <a:pPr marL="342900" indent="-342900">
              <a:buAutoNum type="arabicPeriod"/>
            </a:pPr>
            <a:r>
              <a:rPr lang="ka-GE" dirty="0"/>
              <a:t>დაბოლოს 1604 წელს – გერმანელი იოჰან კეპლერი.</a:t>
            </a:r>
            <a:endParaRPr lang="en-US" dirty="0"/>
          </a:p>
          <a:p>
            <a:pPr marL="342900" indent="-342900">
              <a:buAutoNum type="arabicPeriod"/>
            </a:pPr>
            <a:endParaRPr lang="en-US" dirty="0"/>
          </a:p>
          <a:p>
            <a:r>
              <a:rPr lang="en-US" dirty="0"/>
              <a:t>      </a:t>
            </a:r>
            <a:r>
              <a:rPr lang="ka-GE" dirty="0"/>
              <a:t>უკანასკნელი ზეახალი, რომლის დანახვა შეუიარაღებელი თვალით შეიძლებოდა, ჩვენი გალაქტიკის თანამგზავრში 1987 წელს – მაგელანის ღრუბლებში აფეთქდა და ის მხოლოდ სამხრეთ ნახევარსფეროდან ჩანდა.</a:t>
            </a:r>
            <a:endParaRPr lang="en-US" dirty="0"/>
          </a:p>
          <a:p>
            <a:pPr marL="342900" indent="-342900">
              <a:buAutoNum type="arabicPeriod"/>
            </a:pPr>
            <a:endParaRPr lang="en-US" dirty="0"/>
          </a:p>
          <a:p>
            <a:pPr marL="342900" indent="-342900">
              <a:buAutoNum type="arabicPeriod"/>
            </a:pP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975" y="3799269"/>
            <a:ext cx="9414456" cy="2962140"/>
          </a:xfrm>
          <a:prstGeom prst="rect">
            <a:avLst/>
          </a:prstGeom>
        </p:spPr>
      </p:pic>
    </p:spTree>
    <p:extLst>
      <p:ext uri="{BB962C8B-B14F-4D97-AF65-F5344CB8AC3E}">
        <p14:creationId xmlns:p14="http://schemas.microsoft.com/office/powerpoint/2010/main" val="985325313"/>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0158" y="669702"/>
            <a:ext cx="10251583" cy="923330"/>
          </a:xfrm>
          <a:prstGeom prst="rect">
            <a:avLst/>
          </a:prstGeom>
          <a:noFill/>
        </p:spPr>
        <p:txBody>
          <a:bodyPr wrap="square" rtlCol="0">
            <a:spAutoFit/>
          </a:bodyPr>
          <a:lstStyle/>
          <a:p>
            <a:r>
              <a:rPr lang="ka-GE" sz="5400" dirty="0"/>
              <a:t>მადლობთ ყურადღებისთვის!</a:t>
            </a:r>
            <a:endParaRPr lang="en-US" sz="5400" dirty="0"/>
          </a:p>
        </p:txBody>
      </p:sp>
    </p:spTree>
    <p:extLst>
      <p:ext uri="{BB962C8B-B14F-4D97-AF65-F5344CB8AC3E}">
        <p14:creationId xmlns:p14="http://schemas.microsoft.com/office/powerpoint/2010/main" val="32164454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
  <TotalTime>220</TotalTime>
  <Words>514</Words>
  <Application>Microsoft Office PowerPoint</Application>
  <PresentationFormat>Widescreen</PresentationFormat>
  <Paragraphs>21</Paragraphs>
  <Slides>11</Slides>
  <Notes>0</Notes>
  <HiddenSlides>0</HiddenSlides>
  <MMClips>2</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Calibri</vt:lpstr>
      <vt:lpstr>Calibri Light</vt:lpstr>
      <vt:lpstr>rioniVera</vt:lpstr>
      <vt:lpstr>Sylfaen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diakov.net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ზეახალი ვარსკვლავები</dc:title>
  <dc:creator>King Soft 2</dc:creator>
  <cp:lastModifiedBy>TAMTA</cp:lastModifiedBy>
  <cp:revision>17</cp:revision>
  <dcterms:created xsi:type="dcterms:W3CDTF">2017-05-19T16:25:02Z</dcterms:created>
  <dcterms:modified xsi:type="dcterms:W3CDTF">2019-06-14T18:43:23Z</dcterms:modified>
</cp:coreProperties>
</file>