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5" r:id="rId5"/>
    <p:sldId id="261" r:id="rId6"/>
    <p:sldId id="262" r:id="rId7"/>
    <p:sldId id="263" r:id="rId8"/>
    <p:sldId id="264" r:id="rId9"/>
    <p:sldId id="260"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CCFFFF"/>
    <a:srgbClr val="FF33CC"/>
    <a:srgbClr val="FBE5D6"/>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Sheet1!$B$1</c:f>
              <c:strCache>
                <c:ptCount val="1"/>
                <c:pt idx="0">
                  <c:v>Sales</c:v>
                </c:pt>
              </c:strCache>
            </c:strRef>
          </c:tx>
          <c:dPt>
            <c:idx val="0"/>
            <c:bubble3D val="0"/>
            <c:spPr>
              <a:solidFill>
                <a:schemeClr val="bg2">
                  <a:lumMod val="9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9DB8-4B4F-B487-05818ACA1DCA}"/>
              </c:ext>
            </c:extLst>
          </c:dPt>
          <c:dPt>
            <c:idx val="1"/>
            <c:bubble3D val="0"/>
            <c:spPr>
              <a:solidFill>
                <a:srgbClr val="00FFFF"/>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2-9DB8-4B4F-B487-05818ACA1DCA}"/>
              </c:ext>
            </c:extLst>
          </c:dPt>
          <c:dPt>
            <c:idx val="2"/>
            <c:bubble3D val="0"/>
            <c:spPr>
              <a:solidFill>
                <a:srgbClr val="FFFF00"/>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0395-4144-866C-457452EC8AC8}"/>
              </c:ext>
            </c:extLst>
          </c:dPt>
          <c:dPt>
            <c:idx val="3"/>
            <c:bubble3D val="0"/>
            <c:spPr>
              <a:solidFill>
                <a:srgbClr val="FF33CC"/>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0395-4144-866C-457452EC8AC8}"/>
              </c:ext>
            </c:extLst>
          </c:dPt>
          <c:dLbls>
            <c:dLbl>
              <c:idx val="0"/>
              <c:layout>
                <c:manualLayout>
                  <c:x val="4.6874999999998853E-3"/>
                  <c:y val="-1.6406248990757363E-2"/>
                </c:manualLayout>
              </c:layout>
              <c:tx>
                <c:rich>
                  <a:bodyPr rot="0" spcFirstLastPara="1" vertOverflow="ellipsis" vert="horz" wrap="square" lIns="38100" tIns="19050" rIns="38100" bIns="19050" anchor="ctr" anchorCtr="1">
                    <a:spAutoFit/>
                  </a:bodyPr>
                  <a:lstStyle/>
                  <a:p>
                    <a:pPr>
                      <a:defRPr sz="1330" b="1" i="0" u="none" strike="noStrike" kern="1200" spc="0" baseline="0">
                        <a:solidFill>
                          <a:schemeClr val="accent6"/>
                        </a:solidFill>
                        <a:latin typeface="+mn-lt"/>
                        <a:ea typeface="+mn-ea"/>
                        <a:cs typeface="+mn-cs"/>
                      </a:defRPr>
                    </a:pPr>
                    <a:endParaRPr lang="en-US"/>
                  </a:p>
                </c:rich>
              </c:tx>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6"/>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3-9DB8-4B4F-B487-05818ACA1DCA}"/>
                </c:ext>
              </c:extLst>
            </c:dLbl>
            <c:dLbl>
              <c:idx val="1"/>
              <c:layout>
                <c:manualLayout>
                  <c:x val="-0.25390625000000006"/>
                  <c:y val="-0.31406257295382795"/>
                </c:manualLayout>
              </c:layout>
              <c:tx>
                <c:rich>
                  <a:bodyPr rot="0" spcFirstLastPara="1" vertOverflow="ellipsis" vert="horz" wrap="square" lIns="38100" tIns="19050" rIns="38100" bIns="19050" anchor="ctr" anchorCtr="1">
                    <a:noAutofit/>
                  </a:bodyPr>
                  <a:lstStyle/>
                  <a:p>
                    <a:pPr>
                      <a:defRPr sz="1330" b="1" i="0" u="none" strike="noStrike" kern="1200" spc="0" baseline="0">
                        <a:solidFill>
                          <a:schemeClr val="accent6"/>
                        </a:solidFill>
                        <a:latin typeface="+mn-lt"/>
                        <a:ea typeface="+mn-ea"/>
                        <a:cs typeface="+mn-cs"/>
                      </a:defRPr>
                    </a:pPr>
                    <a:r>
                      <a:rPr lang="ka-GE" sz="2000" baseline="0" dirty="0">
                        <a:solidFill>
                          <a:schemeClr val="tx1"/>
                        </a:solidFill>
                      </a:rPr>
                      <a:t>ფარული ენერგია
68%</a:t>
                    </a:r>
                    <a:endParaRPr lang="ka-GE" sz="2000" dirty="0">
                      <a:solidFill>
                        <a:schemeClr val="tx1"/>
                      </a:solidFill>
                    </a:endParaRPr>
                  </a:p>
                </c:rich>
              </c:tx>
              <c:spPr>
                <a:noFill/>
                <a:ln>
                  <a:noFill/>
                </a:ln>
                <a:effectLst/>
              </c:spPr>
              <c:txPr>
                <a:bodyPr rot="0" spcFirstLastPara="1" vertOverflow="ellipsis" vert="horz" wrap="square" lIns="38100" tIns="19050" rIns="38100" bIns="19050" anchor="ctr" anchorCtr="1">
                  <a:noAutofit/>
                </a:bodyPr>
                <a:lstStyle/>
                <a:p>
                  <a:pPr>
                    <a:defRPr sz="1330" b="1" i="0" u="none" strike="noStrike" kern="1200" spc="0" baseline="0">
                      <a:solidFill>
                        <a:schemeClr val="accent6"/>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32649224901574803"/>
                      <c:h val="0.18288280124982767"/>
                    </c:manualLayout>
                  </c15:layout>
                  <c15:showDataLabelsRange val="0"/>
                </c:ext>
                <c:ext xmlns:c16="http://schemas.microsoft.com/office/drawing/2014/chart" uri="{C3380CC4-5D6E-409C-BE32-E72D297353CC}">
                  <c16:uniqueId val="{00000002-9DB8-4B4F-B487-05818ACA1DCA}"/>
                </c:ext>
              </c:extLst>
            </c:dLbl>
            <c:dLbl>
              <c:idx val="2"/>
              <c:layout>
                <c:manualLayout>
                  <c:x val="0.19296874999999999"/>
                  <c:y val="0.11015615095003993"/>
                </c:manualLayout>
              </c:layout>
              <c:tx>
                <c:rich>
                  <a:bodyPr rot="0" spcFirstLastPara="1" vertOverflow="ellipsis" vert="horz" wrap="square" lIns="38100" tIns="19050" rIns="38100" bIns="19050" anchor="ctr" anchorCtr="1">
                    <a:spAutoFit/>
                  </a:bodyPr>
                  <a:lstStyle/>
                  <a:p>
                    <a:pPr>
                      <a:defRPr sz="1330" b="1" i="0" u="none" strike="noStrike" kern="1200" spc="0" baseline="0">
                        <a:solidFill>
                          <a:schemeClr val="accent6"/>
                        </a:solidFill>
                        <a:latin typeface="+mn-lt"/>
                        <a:ea typeface="+mn-ea"/>
                        <a:cs typeface="+mn-cs"/>
                      </a:defRPr>
                    </a:pPr>
                    <a:r>
                      <a:rPr lang="ka-GE" sz="2000" baseline="0" dirty="0">
                        <a:solidFill>
                          <a:schemeClr val="tx1"/>
                        </a:solidFill>
                      </a:rPr>
                      <a:t>ბნელი მატერია </a:t>
                    </a:r>
                  </a:p>
                  <a:p>
                    <a:pPr>
                      <a:defRPr sz="1330" b="1" i="0" u="none" strike="noStrike" kern="1200" spc="0" baseline="0">
                        <a:solidFill>
                          <a:schemeClr val="accent6"/>
                        </a:solidFill>
                        <a:latin typeface="+mn-lt"/>
                        <a:ea typeface="+mn-ea"/>
                        <a:cs typeface="+mn-cs"/>
                      </a:defRPr>
                    </a:pPr>
                    <a:r>
                      <a:rPr lang="ka-GE" sz="1800" dirty="0">
                        <a:solidFill>
                          <a:schemeClr val="tx1"/>
                        </a:solidFill>
                      </a:rPr>
                      <a:t>27%</a:t>
                    </a:r>
                  </a:p>
                </c:rich>
              </c:tx>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6"/>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26223437500000002"/>
                      <c:h val="0.18769929947715921"/>
                    </c:manualLayout>
                  </c15:layout>
                  <c15:showDataLabelsRange val="0"/>
                </c:ext>
                <c:ext xmlns:c16="http://schemas.microsoft.com/office/drawing/2014/chart" uri="{C3380CC4-5D6E-409C-BE32-E72D297353CC}">
                  <c16:uniqueId val="{00000005-0395-4144-866C-457452EC8AC8}"/>
                </c:ext>
              </c:extLst>
            </c:dLbl>
            <c:dLbl>
              <c:idx val="3"/>
              <c:layout>
                <c:manualLayout>
                  <c:x val="8.2812499999999997E-2"/>
                  <c:y val="0"/>
                </c:manualLayout>
              </c:layout>
              <c:tx>
                <c:rich>
                  <a:bodyPr rot="0" spcFirstLastPara="1" vertOverflow="ellipsis" vert="horz" wrap="square" lIns="38100" tIns="19050" rIns="38100" bIns="19050" anchor="ctr" anchorCtr="1">
                    <a:noAutofit/>
                  </a:bodyPr>
                  <a:lstStyle/>
                  <a:p>
                    <a:pPr>
                      <a:defRPr sz="1330" b="1" i="0" u="none" strike="noStrike" kern="1200" spc="0" baseline="0">
                        <a:solidFill>
                          <a:schemeClr val="tx1"/>
                        </a:solidFill>
                        <a:highlight>
                          <a:srgbClr val="C0C0C0"/>
                        </a:highlight>
                        <a:latin typeface="+mn-lt"/>
                        <a:ea typeface="+mn-ea"/>
                        <a:cs typeface="+mn-cs"/>
                      </a:defRPr>
                    </a:pPr>
                    <a:r>
                      <a:rPr lang="ka-GE" sz="2000" dirty="0">
                        <a:solidFill>
                          <a:schemeClr val="tx1"/>
                        </a:solidFill>
                      </a:rPr>
                      <a:t>ხილული</a:t>
                    </a:r>
                    <a:r>
                      <a:rPr lang="ka-GE" sz="2000" baseline="0" dirty="0">
                        <a:solidFill>
                          <a:schemeClr val="tx1"/>
                        </a:solidFill>
                      </a:rPr>
                      <a:t> მატერია</a:t>
                    </a:r>
                  </a:p>
                  <a:p>
                    <a:pPr>
                      <a:defRPr sz="1330" b="1" i="0" u="none" strike="noStrike" kern="1200" spc="0" baseline="0">
                        <a:solidFill>
                          <a:schemeClr val="tx1"/>
                        </a:solidFill>
                        <a:highlight>
                          <a:srgbClr val="C0C0C0"/>
                        </a:highlight>
                        <a:latin typeface="+mn-lt"/>
                        <a:ea typeface="+mn-ea"/>
                        <a:cs typeface="+mn-cs"/>
                      </a:defRPr>
                    </a:pPr>
                    <a:r>
                      <a:rPr lang="ka-GE" sz="2000" baseline="0" dirty="0">
                        <a:solidFill>
                          <a:schemeClr val="tx1"/>
                        </a:solidFill>
                      </a:rPr>
                      <a:t>5%</a:t>
                    </a:r>
                    <a:endParaRPr lang="ka-GE" sz="2000" dirty="0">
                      <a:solidFill>
                        <a:schemeClr val="tx1"/>
                      </a:solidFill>
                    </a:endParaRPr>
                  </a:p>
                </c:rich>
              </c:tx>
              <c:spPr>
                <a:noFill/>
                <a:ln>
                  <a:noFill/>
                </a:ln>
                <a:effectLst/>
              </c:spPr>
              <c:txPr>
                <a:bodyPr rot="0" spcFirstLastPara="1" vertOverflow="ellipsis" vert="horz" wrap="square" lIns="38100" tIns="19050" rIns="38100" bIns="19050" anchor="ctr" anchorCtr="1">
                  <a:noAutofit/>
                </a:bodyPr>
                <a:lstStyle/>
                <a:p>
                  <a:pPr>
                    <a:defRPr sz="1330" b="1" i="0" u="none" strike="noStrike" kern="1200" spc="0" baseline="0">
                      <a:solidFill>
                        <a:schemeClr val="tx1"/>
                      </a:solidFill>
                      <a:highlight>
                        <a:srgbClr val="C0C0C0"/>
                      </a:highlight>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27697650098425197"/>
                      <c:h val="0.19225780067311757"/>
                    </c:manualLayout>
                  </c15:layout>
                  <c15:showDataLabelsRange val="0"/>
                </c:ext>
                <c:ext xmlns:c16="http://schemas.microsoft.com/office/drawing/2014/chart" uri="{C3380CC4-5D6E-409C-BE32-E72D297353CC}">
                  <c16:uniqueId val="{00000007-0395-4144-866C-457452EC8AC8}"/>
                </c:ext>
              </c:extLst>
            </c:dLbl>
            <c:spPr>
              <a:noFill/>
              <a:ln>
                <a:noFill/>
              </a:ln>
              <a:effectLst/>
            </c:sp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1">
                  <c:v>ბნელი მატერი</c:v>
                </c:pt>
                <c:pt idx="2">
                  <c:v>3rd Qtr</c:v>
                </c:pt>
                <c:pt idx="3">
                  <c:v>4th Qtr</c:v>
                </c:pt>
              </c:strCache>
            </c:strRef>
          </c:cat>
          <c:val>
            <c:numRef>
              <c:f>Sheet1!$B$2:$B$5</c:f>
              <c:numCache>
                <c:formatCode>General</c:formatCode>
                <c:ptCount val="4"/>
                <c:pt idx="0" formatCode="0%">
                  <c:v>0.68</c:v>
                </c:pt>
                <c:pt idx="1">
                  <c:v>28</c:v>
                </c:pt>
                <c:pt idx="2">
                  <c:v>5</c:v>
                </c:pt>
                <c:pt idx="3">
                  <c:v>1</c:v>
                </c:pt>
              </c:numCache>
            </c:numRef>
          </c:val>
          <c:extLst>
            <c:ext xmlns:c16="http://schemas.microsoft.com/office/drawing/2014/chart" uri="{C3380CC4-5D6E-409C-BE32-E72D297353CC}">
              <c16:uniqueId val="{00000000-9DB8-4B4F-B487-05818ACA1DCA}"/>
            </c:ext>
          </c:extLst>
        </c:ser>
        <c:dLbls>
          <c:dLblPos val="outEnd"/>
          <c:showLegendKey val="0"/>
          <c:showVal val="0"/>
          <c:showCatName val="0"/>
          <c:showSerName val="0"/>
          <c:showPercent val="1"/>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2486E-CD40-84D7-75AF-E31DCD3F7D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38D8306-A7AB-6CC8-8930-53A346F929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A5EAD83-AB39-E7D4-21F5-FB8D45B6BC64}"/>
              </a:ext>
            </a:extLst>
          </p:cNvPr>
          <p:cNvSpPr>
            <a:spLocks noGrp="1"/>
          </p:cNvSpPr>
          <p:nvPr>
            <p:ph type="dt" sz="half" idx="10"/>
          </p:nvPr>
        </p:nvSpPr>
        <p:spPr/>
        <p:txBody>
          <a:bodyPr/>
          <a:lstStyle/>
          <a:p>
            <a:fld id="{1AC82661-324C-4CEF-A307-A23EDA5C7217}" type="datetimeFigureOut">
              <a:rPr lang="en-US" smtClean="0"/>
              <a:t>6/11/2022</a:t>
            </a:fld>
            <a:endParaRPr lang="en-US"/>
          </a:p>
        </p:txBody>
      </p:sp>
      <p:sp>
        <p:nvSpPr>
          <p:cNvPr id="5" name="Footer Placeholder 4">
            <a:extLst>
              <a:ext uri="{FF2B5EF4-FFF2-40B4-BE49-F238E27FC236}">
                <a16:creationId xmlns:a16="http://schemas.microsoft.com/office/drawing/2014/main" id="{C1FCA021-D3DE-B574-0D6A-5E38CF2807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189145-0A94-0E1E-C2B0-779CE2B62BC4}"/>
              </a:ext>
            </a:extLst>
          </p:cNvPr>
          <p:cNvSpPr>
            <a:spLocks noGrp="1"/>
          </p:cNvSpPr>
          <p:nvPr>
            <p:ph type="sldNum" sz="quarter" idx="12"/>
          </p:nvPr>
        </p:nvSpPr>
        <p:spPr/>
        <p:txBody>
          <a:bodyPr/>
          <a:lstStyle/>
          <a:p>
            <a:fld id="{F2E1ADD4-B782-487B-846D-8FCF9A4EC8D5}" type="slidenum">
              <a:rPr lang="en-US" smtClean="0"/>
              <a:t>‹#›</a:t>
            </a:fld>
            <a:endParaRPr lang="en-US"/>
          </a:p>
        </p:txBody>
      </p:sp>
    </p:spTree>
    <p:extLst>
      <p:ext uri="{BB962C8B-B14F-4D97-AF65-F5344CB8AC3E}">
        <p14:creationId xmlns:p14="http://schemas.microsoft.com/office/powerpoint/2010/main" val="2975472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166ECC-10AB-8B60-851E-BBD2A305C47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2CE3ACE-3410-BD9E-241A-60D2266D78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6554E7-5C6F-3127-D230-BA8DB6350AC2}"/>
              </a:ext>
            </a:extLst>
          </p:cNvPr>
          <p:cNvSpPr>
            <a:spLocks noGrp="1"/>
          </p:cNvSpPr>
          <p:nvPr>
            <p:ph type="dt" sz="half" idx="10"/>
          </p:nvPr>
        </p:nvSpPr>
        <p:spPr/>
        <p:txBody>
          <a:bodyPr/>
          <a:lstStyle/>
          <a:p>
            <a:fld id="{1AC82661-324C-4CEF-A307-A23EDA5C7217}" type="datetimeFigureOut">
              <a:rPr lang="en-US" smtClean="0"/>
              <a:t>6/11/2022</a:t>
            </a:fld>
            <a:endParaRPr lang="en-US"/>
          </a:p>
        </p:txBody>
      </p:sp>
      <p:sp>
        <p:nvSpPr>
          <p:cNvPr id="5" name="Footer Placeholder 4">
            <a:extLst>
              <a:ext uri="{FF2B5EF4-FFF2-40B4-BE49-F238E27FC236}">
                <a16:creationId xmlns:a16="http://schemas.microsoft.com/office/drawing/2014/main" id="{EB83D884-B174-5C1A-A4AB-838EC82291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43BE99-AB76-38B4-5C88-5EF5CB6C75FB}"/>
              </a:ext>
            </a:extLst>
          </p:cNvPr>
          <p:cNvSpPr>
            <a:spLocks noGrp="1"/>
          </p:cNvSpPr>
          <p:nvPr>
            <p:ph type="sldNum" sz="quarter" idx="12"/>
          </p:nvPr>
        </p:nvSpPr>
        <p:spPr/>
        <p:txBody>
          <a:bodyPr/>
          <a:lstStyle/>
          <a:p>
            <a:fld id="{F2E1ADD4-B782-487B-846D-8FCF9A4EC8D5}" type="slidenum">
              <a:rPr lang="en-US" smtClean="0"/>
              <a:t>‹#›</a:t>
            </a:fld>
            <a:endParaRPr lang="en-US"/>
          </a:p>
        </p:txBody>
      </p:sp>
    </p:spTree>
    <p:extLst>
      <p:ext uri="{BB962C8B-B14F-4D97-AF65-F5344CB8AC3E}">
        <p14:creationId xmlns:p14="http://schemas.microsoft.com/office/powerpoint/2010/main" val="2082840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69509-9412-16B4-21EE-1F74EE15A2B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4D490AA-F5D2-8D1F-07FE-4EEF1910EC7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2E9A3C-8EB1-9E4F-7F04-F487BF1B495E}"/>
              </a:ext>
            </a:extLst>
          </p:cNvPr>
          <p:cNvSpPr>
            <a:spLocks noGrp="1"/>
          </p:cNvSpPr>
          <p:nvPr>
            <p:ph type="dt" sz="half" idx="10"/>
          </p:nvPr>
        </p:nvSpPr>
        <p:spPr/>
        <p:txBody>
          <a:bodyPr/>
          <a:lstStyle/>
          <a:p>
            <a:fld id="{1AC82661-324C-4CEF-A307-A23EDA5C7217}" type="datetimeFigureOut">
              <a:rPr lang="en-US" smtClean="0"/>
              <a:t>6/11/2022</a:t>
            </a:fld>
            <a:endParaRPr lang="en-US"/>
          </a:p>
        </p:txBody>
      </p:sp>
      <p:sp>
        <p:nvSpPr>
          <p:cNvPr id="5" name="Footer Placeholder 4">
            <a:extLst>
              <a:ext uri="{FF2B5EF4-FFF2-40B4-BE49-F238E27FC236}">
                <a16:creationId xmlns:a16="http://schemas.microsoft.com/office/drawing/2014/main" id="{0B68A73A-463B-DA59-F7C8-6F3E504AB1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C334B-5D0A-D432-51D8-9DF9D011A991}"/>
              </a:ext>
            </a:extLst>
          </p:cNvPr>
          <p:cNvSpPr>
            <a:spLocks noGrp="1"/>
          </p:cNvSpPr>
          <p:nvPr>
            <p:ph type="sldNum" sz="quarter" idx="12"/>
          </p:nvPr>
        </p:nvSpPr>
        <p:spPr/>
        <p:txBody>
          <a:bodyPr/>
          <a:lstStyle/>
          <a:p>
            <a:fld id="{F2E1ADD4-B782-487B-846D-8FCF9A4EC8D5}" type="slidenum">
              <a:rPr lang="en-US" smtClean="0"/>
              <a:t>‹#›</a:t>
            </a:fld>
            <a:endParaRPr lang="en-US"/>
          </a:p>
        </p:txBody>
      </p:sp>
    </p:spTree>
    <p:extLst>
      <p:ext uri="{BB962C8B-B14F-4D97-AF65-F5344CB8AC3E}">
        <p14:creationId xmlns:p14="http://schemas.microsoft.com/office/powerpoint/2010/main" val="3402832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54CCC-AA47-2D41-EE82-7E8BA501243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CE39591-1333-E2D5-CDA7-308B263F74A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1943915-05B4-5D45-B96F-749EC650C7D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E1011C6-94F2-5D1B-8C90-C2A8696DF97C}"/>
              </a:ext>
            </a:extLst>
          </p:cNvPr>
          <p:cNvSpPr>
            <a:spLocks noGrp="1"/>
          </p:cNvSpPr>
          <p:nvPr>
            <p:ph type="dt" sz="half" idx="10"/>
          </p:nvPr>
        </p:nvSpPr>
        <p:spPr/>
        <p:txBody>
          <a:bodyPr/>
          <a:lstStyle/>
          <a:p>
            <a:fld id="{1AC82661-324C-4CEF-A307-A23EDA5C7217}" type="datetimeFigureOut">
              <a:rPr lang="en-US" smtClean="0"/>
              <a:t>6/11/2022</a:t>
            </a:fld>
            <a:endParaRPr lang="en-US"/>
          </a:p>
        </p:txBody>
      </p:sp>
      <p:sp>
        <p:nvSpPr>
          <p:cNvPr id="6" name="Footer Placeholder 5">
            <a:extLst>
              <a:ext uri="{FF2B5EF4-FFF2-40B4-BE49-F238E27FC236}">
                <a16:creationId xmlns:a16="http://schemas.microsoft.com/office/drawing/2014/main" id="{969D2DC1-D85A-50C2-1711-65D22DA829F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2804E4-6E10-9421-1166-028CFDBDA3A5}"/>
              </a:ext>
            </a:extLst>
          </p:cNvPr>
          <p:cNvSpPr>
            <a:spLocks noGrp="1"/>
          </p:cNvSpPr>
          <p:nvPr>
            <p:ph type="sldNum" sz="quarter" idx="12"/>
          </p:nvPr>
        </p:nvSpPr>
        <p:spPr/>
        <p:txBody>
          <a:bodyPr/>
          <a:lstStyle/>
          <a:p>
            <a:fld id="{F2E1ADD4-B782-487B-846D-8FCF9A4EC8D5}" type="slidenum">
              <a:rPr lang="en-US" smtClean="0"/>
              <a:t>‹#›</a:t>
            </a:fld>
            <a:endParaRPr lang="en-US"/>
          </a:p>
        </p:txBody>
      </p:sp>
    </p:spTree>
    <p:extLst>
      <p:ext uri="{BB962C8B-B14F-4D97-AF65-F5344CB8AC3E}">
        <p14:creationId xmlns:p14="http://schemas.microsoft.com/office/powerpoint/2010/main" val="2480870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CFE4D-6F67-9AC9-8A67-BD688B48E14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DB157F-40E8-199F-6AA9-B5E3CA113D7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E4887-DAF2-0B3E-D470-39EB2D7AE2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F9B588D-5E64-FF5D-EE62-1173E4CFA7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BC7E279-4E74-A142-6E86-E503DFD5438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9EEACE-6F4F-08E5-3FC0-FCAD22FA544B}"/>
              </a:ext>
            </a:extLst>
          </p:cNvPr>
          <p:cNvSpPr>
            <a:spLocks noGrp="1"/>
          </p:cNvSpPr>
          <p:nvPr>
            <p:ph type="dt" sz="half" idx="10"/>
          </p:nvPr>
        </p:nvSpPr>
        <p:spPr/>
        <p:txBody>
          <a:bodyPr/>
          <a:lstStyle/>
          <a:p>
            <a:fld id="{1AC82661-324C-4CEF-A307-A23EDA5C7217}" type="datetimeFigureOut">
              <a:rPr lang="en-US" smtClean="0"/>
              <a:t>6/11/2022</a:t>
            </a:fld>
            <a:endParaRPr lang="en-US"/>
          </a:p>
        </p:txBody>
      </p:sp>
      <p:sp>
        <p:nvSpPr>
          <p:cNvPr id="8" name="Footer Placeholder 7">
            <a:extLst>
              <a:ext uri="{FF2B5EF4-FFF2-40B4-BE49-F238E27FC236}">
                <a16:creationId xmlns:a16="http://schemas.microsoft.com/office/drawing/2014/main" id="{0BC722BD-5B77-F457-884E-403ECC2D97F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BED6438-906E-7153-9928-509292DF8DD0}"/>
              </a:ext>
            </a:extLst>
          </p:cNvPr>
          <p:cNvSpPr>
            <a:spLocks noGrp="1"/>
          </p:cNvSpPr>
          <p:nvPr>
            <p:ph type="sldNum" sz="quarter" idx="12"/>
          </p:nvPr>
        </p:nvSpPr>
        <p:spPr/>
        <p:txBody>
          <a:bodyPr/>
          <a:lstStyle/>
          <a:p>
            <a:fld id="{F2E1ADD4-B782-487B-846D-8FCF9A4EC8D5}" type="slidenum">
              <a:rPr lang="en-US" smtClean="0"/>
              <a:t>‹#›</a:t>
            </a:fld>
            <a:endParaRPr lang="en-US"/>
          </a:p>
        </p:txBody>
      </p:sp>
    </p:spTree>
    <p:extLst>
      <p:ext uri="{BB962C8B-B14F-4D97-AF65-F5344CB8AC3E}">
        <p14:creationId xmlns:p14="http://schemas.microsoft.com/office/powerpoint/2010/main" val="1801754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13210-0A35-8014-91B2-0096AE6FC70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DE4DE3B-6B0B-759B-5199-88399423F9DA}"/>
              </a:ext>
            </a:extLst>
          </p:cNvPr>
          <p:cNvSpPr>
            <a:spLocks noGrp="1"/>
          </p:cNvSpPr>
          <p:nvPr>
            <p:ph type="dt" sz="half" idx="10"/>
          </p:nvPr>
        </p:nvSpPr>
        <p:spPr/>
        <p:txBody>
          <a:bodyPr/>
          <a:lstStyle/>
          <a:p>
            <a:fld id="{1AC82661-324C-4CEF-A307-A23EDA5C7217}" type="datetimeFigureOut">
              <a:rPr lang="en-US" smtClean="0"/>
              <a:t>6/11/2022</a:t>
            </a:fld>
            <a:endParaRPr lang="en-US"/>
          </a:p>
        </p:txBody>
      </p:sp>
      <p:sp>
        <p:nvSpPr>
          <p:cNvPr id="4" name="Footer Placeholder 3">
            <a:extLst>
              <a:ext uri="{FF2B5EF4-FFF2-40B4-BE49-F238E27FC236}">
                <a16:creationId xmlns:a16="http://schemas.microsoft.com/office/drawing/2014/main" id="{BC0E8C29-95A3-A63D-C746-7D96764E0ED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537A500-648E-FAC8-F7C3-4B6614B9D3C8}"/>
              </a:ext>
            </a:extLst>
          </p:cNvPr>
          <p:cNvSpPr>
            <a:spLocks noGrp="1"/>
          </p:cNvSpPr>
          <p:nvPr>
            <p:ph type="sldNum" sz="quarter" idx="12"/>
          </p:nvPr>
        </p:nvSpPr>
        <p:spPr/>
        <p:txBody>
          <a:bodyPr/>
          <a:lstStyle/>
          <a:p>
            <a:fld id="{F2E1ADD4-B782-487B-846D-8FCF9A4EC8D5}" type="slidenum">
              <a:rPr lang="en-US" smtClean="0"/>
              <a:t>‹#›</a:t>
            </a:fld>
            <a:endParaRPr lang="en-US"/>
          </a:p>
        </p:txBody>
      </p:sp>
    </p:spTree>
    <p:extLst>
      <p:ext uri="{BB962C8B-B14F-4D97-AF65-F5344CB8AC3E}">
        <p14:creationId xmlns:p14="http://schemas.microsoft.com/office/powerpoint/2010/main" val="4045838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7226F8-E2A3-6F22-52B0-A61392B98516}"/>
              </a:ext>
            </a:extLst>
          </p:cNvPr>
          <p:cNvSpPr>
            <a:spLocks noGrp="1"/>
          </p:cNvSpPr>
          <p:nvPr>
            <p:ph type="dt" sz="half" idx="10"/>
          </p:nvPr>
        </p:nvSpPr>
        <p:spPr/>
        <p:txBody>
          <a:bodyPr/>
          <a:lstStyle/>
          <a:p>
            <a:fld id="{1AC82661-324C-4CEF-A307-A23EDA5C7217}" type="datetimeFigureOut">
              <a:rPr lang="en-US" smtClean="0"/>
              <a:t>6/11/2022</a:t>
            </a:fld>
            <a:endParaRPr lang="en-US"/>
          </a:p>
        </p:txBody>
      </p:sp>
      <p:sp>
        <p:nvSpPr>
          <p:cNvPr id="3" name="Footer Placeholder 2">
            <a:extLst>
              <a:ext uri="{FF2B5EF4-FFF2-40B4-BE49-F238E27FC236}">
                <a16:creationId xmlns:a16="http://schemas.microsoft.com/office/drawing/2014/main" id="{532B0B09-650A-756E-71B2-B65B682B4D1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64FACDB-7763-70F4-9FBB-71BCAA6CE035}"/>
              </a:ext>
            </a:extLst>
          </p:cNvPr>
          <p:cNvSpPr>
            <a:spLocks noGrp="1"/>
          </p:cNvSpPr>
          <p:nvPr>
            <p:ph type="sldNum" sz="quarter" idx="12"/>
          </p:nvPr>
        </p:nvSpPr>
        <p:spPr/>
        <p:txBody>
          <a:bodyPr/>
          <a:lstStyle/>
          <a:p>
            <a:fld id="{F2E1ADD4-B782-487B-846D-8FCF9A4EC8D5}" type="slidenum">
              <a:rPr lang="en-US" smtClean="0"/>
              <a:t>‹#›</a:t>
            </a:fld>
            <a:endParaRPr lang="en-US"/>
          </a:p>
        </p:txBody>
      </p:sp>
    </p:spTree>
    <p:extLst>
      <p:ext uri="{BB962C8B-B14F-4D97-AF65-F5344CB8AC3E}">
        <p14:creationId xmlns:p14="http://schemas.microsoft.com/office/powerpoint/2010/main" val="416631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ED605-8FAC-45B6-3F95-DBCFFDF28B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D28DFD2-6E44-6C36-CD72-E505D54247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87E2730-D7F2-27F5-7DBB-13F0D548EB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CC638D-949B-8C4C-8D7C-DA53D0E38897}"/>
              </a:ext>
            </a:extLst>
          </p:cNvPr>
          <p:cNvSpPr>
            <a:spLocks noGrp="1"/>
          </p:cNvSpPr>
          <p:nvPr>
            <p:ph type="dt" sz="half" idx="10"/>
          </p:nvPr>
        </p:nvSpPr>
        <p:spPr/>
        <p:txBody>
          <a:bodyPr/>
          <a:lstStyle/>
          <a:p>
            <a:fld id="{1AC82661-324C-4CEF-A307-A23EDA5C7217}" type="datetimeFigureOut">
              <a:rPr lang="en-US" smtClean="0"/>
              <a:t>6/11/2022</a:t>
            </a:fld>
            <a:endParaRPr lang="en-US"/>
          </a:p>
        </p:txBody>
      </p:sp>
      <p:sp>
        <p:nvSpPr>
          <p:cNvPr id="6" name="Footer Placeholder 5">
            <a:extLst>
              <a:ext uri="{FF2B5EF4-FFF2-40B4-BE49-F238E27FC236}">
                <a16:creationId xmlns:a16="http://schemas.microsoft.com/office/drawing/2014/main" id="{59FDD74E-C032-62B4-6019-541A26242DF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CC4936-CD39-07D5-9311-BB660CD817DC}"/>
              </a:ext>
            </a:extLst>
          </p:cNvPr>
          <p:cNvSpPr>
            <a:spLocks noGrp="1"/>
          </p:cNvSpPr>
          <p:nvPr>
            <p:ph type="sldNum" sz="quarter" idx="12"/>
          </p:nvPr>
        </p:nvSpPr>
        <p:spPr/>
        <p:txBody>
          <a:bodyPr/>
          <a:lstStyle/>
          <a:p>
            <a:fld id="{F2E1ADD4-B782-487B-846D-8FCF9A4EC8D5}" type="slidenum">
              <a:rPr lang="en-US" smtClean="0"/>
              <a:t>‹#›</a:t>
            </a:fld>
            <a:endParaRPr lang="en-US"/>
          </a:p>
        </p:txBody>
      </p:sp>
    </p:spTree>
    <p:extLst>
      <p:ext uri="{BB962C8B-B14F-4D97-AF65-F5344CB8AC3E}">
        <p14:creationId xmlns:p14="http://schemas.microsoft.com/office/powerpoint/2010/main" val="4105562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954DA-7878-674F-33F5-A75DBF751E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ED72ADE-ACA2-5125-A272-B0CCC17086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F71E499-1471-EB59-F7C3-CE17025543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2510E8-F9EB-41ED-4CCA-6FAA6821EBA4}"/>
              </a:ext>
            </a:extLst>
          </p:cNvPr>
          <p:cNvSpPr>
            <a:spLocks noGrp="1"/>
          </p:cNvSpPr>
          <p:nvPr>
            <p:ph type="dt" sz="half" idx="10"/>
          </p:nvPr>
        </p:nvSpPr>
        <p:spPr/>
        <p:txBody>
          <a:bodyPr/>
          <a:lstStyle/>
          <a:p>
            <a:fld id="{1AC82661-324C-4CEF-A307-A23EDA5C7217}" type="datetimeFigureOut">
              <a:rPr lang="en-US" smtClean="0"/>
              <a:t>6/11/2022</a:t>
            </a:fld>
            <a:endParaRPr lang="en-US"/>
          </a:p>
        </p:txBody>
      </p:sp>
      <p:sp>
        <p:nvSpPr>
          <p:cNvPr id="6" name="Footer Placeholder 5">
            <a:extLst>
              <a:ext uri="{FF2B5EF4-FFF2-40B4-BE49-F238E27FC236}">
                <a16:creationId xmlns:a16="http://schemas.microsoft.com/office/drawing/2014/main" id="{A3D4831C-57B7-D3EA-7E33-BC22EE9C6F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30D554-3FE5-E5BD-592F-A04833C81E8F}"/>
              </a:ext>
            </a:extLst>
          </p:cNvPr>
          <p:cNvSpPr>
            <a:spLocks noGrp="1"/>
          </p:cNvSpPr>
          <p:nvPr>
            <p:ph type="sldNum" sz="quarter" idx="12"/>
          </p:nvPr>
        </p:nvSpPr>
        <p:spPr/>
        <p:txBody>
          <a:bodyPr/>
          <a:lstStyle/>
          <a:p>
            <a:fld id="{F2E1ADD4-B782-487B-846D-8FCF9A4EC8D5}" type="slidenum">
              <a:rPr lang="en-US" smtClean="0"/>
              <a:t>‹#›</a:t>
            </a:fld>
            <a:endParaRPr lang="en-US"/>
          </a:p>
        </p:txBody>
      </p:sp>
    </p:spTree>
    <p:extLst>
      <p:ext uri="{BB962C8B-B14F-4D97-AF65-F5344CB8AC3E}">
        <p14:creationId xmlns:p14="http://schemas.microsoft.com/office/powerpoint/2010/main" val="2250108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3C118-2928-3DD7-81F1-7E60FC0AB57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91003BF-17BA-2E9C-A033-CE3476D686B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820B11-14EB-2CBE-B7B2-049A29BE8285}"/>
              </a:ext>
            </a:extLst>
          </p:cNvPr>
          <p:cNvSpPr>
            <a:spLocks noGrp="1"/>
          </p:cNvSpPr>
          <p:nvPr>
            <p:ph type="dt" sz="half" idx="10"/>
          </p:nvPr>
        </p:nvSpPr>
        <p:spPr/>
        <p:txBody>
          <a:bodyPr/>
          <a:lstStyle/>
          <a:p>
            <a:fld id="{1AC82661-324C-4CEF-A307-A23EDA5C7217}" type="datetimeFigureOut">
              <a:rPr lang="en-US" smtClean="0"/>
              <a:t>6/11/2022</a:t>
            </a:fld>
            <a:endParaRPr lang="en-US"/>
          </a:p>
        </p:txBody>
      </p:sp>
      <p:sp>
        <p:nvSpPr>
          <p:cNvPr id="5" name="Footer Placeholder 4">
            <a:extLst>
              <a:ext uri="{FF2B5EF4-FFF2-40B4-BE49-F238E27FC236}">
                <a16:creationId xmlns:a16="http://schemas.microsoft.com/office/drawing/2014/main" id="{B4C30A38-D74A-FED2-E71E-FA73C24098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02757FF-3117-290E-63FD-EC5A176682AD}"/>
              </a:ext>
            </a:extLst>
          </p:cNvPr>
          <p:cNvSpPr>
            <a:spLocks noGrp="1"/>
          </p:cNvSpPr>
          <p:nvPr>
            <p:ph type="sldNum" sz="quarter" idx="12"/>
          </p:nvPr>
        </p:nvSpPr>
        <p:spPr/>
        <p:txBody>
          <a:bodyPr/>
          <a:lstStyle/>
          <a:p>
            <a:fld id="{F2E1ADD4-B782-487B-846D-8FCF9A4EC8D5}" type="slidenum">
              <a:rPr lang="en-US" smtClean="0"/>
              <a:t>‹#›</a:t>
            </a:fld>
            <a:endParaRPr lang="en-US"/>
          </a:p>
        </p:txBody>
      </p:sp>
    </p:spTree>
    <p:extLst>
      <p:ext uri="{BB962C8B-B14F-4D97-AF65-F5344CB8AC3E}">
        <p14:creationId xmlns:p14="http://schemas.microsoft.com/office/powerpoint/2010/main" val="3723047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8247E3-1217-5670-46D0-66AC94CAF60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051DDBD-D9A0-6C5C-2388-C705AA3AEC8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F7CE4D-172E-A1E7-558C-F0C28BA4A8A1}"/>
              </a:ext>
            </a:extLst>
          </p:cNvPr>
          <p:cNvSpPr>
            <a:spLocks noGrp="1"/>
          </p:cNvSpPr>
          <p:nvPr>
            <p:ph type="dt" sz="half" idx="10"/>
          </p:nvPr>
        </p:nvSpPr>
        <p:spPr/>
        <p:txBody>
          <a:bodyPr/>
          <a:lstStyle/>
          <a:p>
            <a:fld id="{1AC82661-324C-4CEF-A307-A23EDA5C7217}" type="datetimeFigureOut">
              <a:rPr lang="en-US" smtClean="0"/>
              <a:t>6/11/2022</a:t>
            </a:fld>
            <a:endParaRPr lang="en-US"/>
          </a:p>
        </p:txBody>
      </p:sp>
      <p:sp>
        <p:nvSpPr>
          <p:cNvPr id="5" name="Footer Placeholder 4">
            <a:extLst>
              <a:ext uri="{FF2B5EF4-FFF2-40B4-BE49-F238E27FC236}">
                <a16:creationId xmlns:a16="http://schemas.microsoft.com/office/drawing/2014/main" id="{60145F81-BA4C-AA6E-455A-2E8F0C9E6F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9D60BF-0E7A-100E-CA75-79A68D6D9E21}"/>
              </a:ext>
            </a:extLst>
          </p:cNvPr>
          <p:cNvSpPr>
            <a:spLocks noGrp="1"/>
          </p:cNvSpPr>
          <p:nvPr>
            <p:ph type="sldNum" sz="quarter" idx="12"/>
          </p:nvPr>
        </p:nvSpPr>
        <p:spPr/>
        <p:txBody>
          <a:bodyPr/>
          <a:lstStyle/>
          <a:p>
            <a:fld id="{F2E1ADD4-B782-487B-846D-8FCF9A4EC8D5}" type="slidenum">
              <a:rPr lang="en-US" smtClean="0"/>
              <a:t>‹#›</a:t>
            </a:fld>
            <a:endParaRPr lang="en-US"/>
          </a:p>
        </p:txBody>
      </p:sp>
    </p:spTree>
    <p:extLst>
      <p:ext uri="{BB962C8B-B14F-4D97-AF65-F5344CB8AC3E}">
        <p14:creationId xmlns:p14="http://schemas.microsoft.com/office/powerpoint/2010/main" val="4179483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4BE81A-0F64-DD9D-3232-C95357C9724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A592234-39B7-E240-5A6D-86FA4BB192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199AED-349D-78FE-FBB9-01461B2F44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82661-324C-4CEF-A307-A23EDA5C7217}" type="datetimeFigureOut">
              <a:rPr lang="en-US" smtClean="0"/>
              <a:t>6/11/2022</a:t>
            </a:fld>
            <a:endParaRPr lang="en-US"/>
          </a:p>
        </p:txBody>
      </p:sp>
      <p:sp>
        <p:nvSpPr>
          <p:cNvPr id="5" name="Footer Placeholder 4">
            <a:extLst>
              <a:ext uri="{FF2B5EF4-FFF2-40B4-BE49-F238E27FC236}">
                <a16:creationId xmlns:a16="http://schemas.microsoft.com/office/drawing/2014/main" id="{339FF7CC-E9D2-94FB-87BC-E610E79E28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4635D83-729F-FA2B-0374-92B18BE4B7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E1ADD4-B782-487B-846D-8FCF9A4EC8D5}" type="slidenum">
              <a:rPr lang="en-US" smtClean="0"/>
              <a:t>‹#›</a:t>
            </a:fld>
            <a:endParaRPr lang="en-US"/>
          </a:p>
        </p:txBody>
      </p:sp>
    </p:spTree>
    <p:extLst>
      <p:ext uri="{BB962C8B-B14F-4D97-AF65-F5344CB8AC3E}">
        <p14:creationId xmlns:p14="http://schemas.microsoft.com/office/powerpoint/2010/main" val="42501127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5.xml"/><Relationship Id="rId6" Type="http://schemas.microsoft.com/office/2007/relationships/hdphoto" Target="../media/hdphoto2.wdp"/><Relationship Id="rId5" Type="http://schemas.openxmlformats.org/officeDocument/2006/relationships/image" Target="../media/image11.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C9ED7-8B35-F883-F937-CFB1ECDAAB88}"/>
              </a:ext>
            </a:extLst>
          </p:cNvPr>
          <p:cNvSpPr>
            <a:spLocks noGrp="1"/>
          </p:cNvSpPr>
          <p:nvPr>
            <p:ph type="title"/>
          </p:nvPr>
        </p:nvSpPr>
        <p:spPr>
          <a:xfrm>
            <a:off x="-1" y="166319"/>
            <a:ext cx="12192000" cy="1489433"/>
          </a:xfrm>
          <a:solidFill>
            <a:schemeClr val="accent5">
              <a:lumMod val="20000"/>
              <a:lumOff val="80000"/>
            </a:schemeClr>
          </a:solidFill>
          <a:ln>
            <a:solidFill>
              <a:srgbClr val="0070C0"/>
            </a:solidFill>
          </a:ln>
        </p:spPr>
        <p:txBody>
          <a:bodyPr>
            <a:normAutofit/>
          </a:bodyPr>
          <a:lstStyle/>
          <a:p>
            <a:pPr algn="ctr"/>
            <a:r>
              <a:rPr lang="ka-GE" sz="48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ბნელი მატერია და ფარული ენერგია</a:t>
            </a:r>
            <a:endParaRPr lang="en-US" sz="48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pic>
        <p:nvPicPr>
          <p:cNvPr id="4" name="Content Placeholder 3">
            <a:extLst>
              <a:ext uri="{FF2B5EF4-FFF2-40B4-BE49-F238E27FC236}">
                <a16:creationId xmlns:a16="http://schemas.microsoft.com/office/drawing/2014/main" id="{C33A8D0B-D44C-EEBD-698E-79367D858213}"/>
              </a:ext>
            </a:extLst>
          </p:cNvPr>
          <p:cNvPicPr>
            <a:picLocks noGrp="1" noChangeAspect="1"/>
          </p:cNvPicPr>
          <p:nvPr>
            <p:ph idx="1"/>
          </p:nvPr>
        </p:nvPicPr>
        <p:blipFill>
          <a:blip r:embed="rId2"/>
          <a:stretch>
            <a:fillRect/>
          </a:stretch>
        </p:blipFill>
        <p:spPr>
          <a:xfrm>
            <a:off x="2919056" y="2055208"/>
            <a:ext cx="6353887" cy="3891756"/>
          </a:xfrm>
          <a:prstGeom prst="rect">
            <a:avLst/>
          </a:prstGeom>
          <a:effectLst>
            <a:glow rad="228600">
              <a:schemeClr val="accent5">
                <a:satMod val="175000"/>
                <a:alpha val="40000"/>
              </a:schemeClr>
            </a:glow>
          </a:effectLst>
        </p:spPr>
      </p:pic>
    </p:spTree>
    <p:extLst>
      <p:ext uri="{BB962C8B-B14F-4D97-AF65-F5344CB8AC3E}">
        <p14:creationId xmlns:p14="http://schemas.microsoft.com/office/powerpoint/2010/main" val="4217016542"/>
      </p:ext>
    </p:extLst>
  </p:cSld>
  <p:clrMapOvr>
    <a:masterClrMapping/>
  </p:clrMapOvr>
  <mc:AlternateContent xmlns:mc="http://schemas.openxmlformats.org/markup-compatibility/2006" xmlns:p14="http://schemas.microsoft.com/office/powerpoint/2010/main">
    <mc:Choice Requires="p14">
      <p:transition spd="slow" p14:dur="2000" advTm="34569"/>
    </mc:Choice>
    <mc:Fallback xmlns="">
      <p:transition spd="slow" advTm="3456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C1F5998-690E-5AFD-D7C2-51A7E12204C8}"/>
              </a:ext>
            </a:extLst>
          </p:cNvPr>
          <p:cNvPicPr>
            <a:picLocks noGrp="1" noChangeAspect="1"/>
          </p:cNvPicPr>
          <p:nvPr>
            <p:ph idx="1"/>
          </p:nvPr>
        </p:nvPicPr>
        <p:blipFill>
          <a:blip r:embed="rId2"/>
          <a:stretch>
            <a:fillRect/>
          </a:stretch>
        </p:blipFill>
        <p:spPr>
          <a:xfrm>
            <a:off x="5845856" y="450850"/>
            <a:ext cx="5439001" cy="5710238"/>
          </a:xfrm>
          <a:prstGeom prst="rect">
            <a:avLst/>
          </a:prstGeom>
        </p:spPr>
      </p:pic>
      <p:sp>
        <p:nvSpPr>
          <p:cNvPr id="4" name="Text Placeholder 3">
            <a:extLst>
              <a:ext uri="{FF2B5EF4-FFF2-40B4-BE49-F238E27FC236}">
                <a16:creationId xmlns:a16="http://schemas.microsoft.com/office/drawing/2014/main" id="{05870541-61C8-B2C9-744D-B2088267F3A9}"/>
              </a:ext>
            </a:extLst>
          </p:cNvPr>
          <p:cNvSpPr>
            <a:spLocks noGrp="1"/>
          </p:cNvSpPr>
          <p:nvPr>
            <p:ph type="body" sz="half" idx="2"/>
          </p:nvPr>
        </p:nvSpPr>
        <p:spPr>
          <a:xfrm>
            <a:off x="122830" y="150125"/>
            <a:ext cx="5060358" cy="6707876"/>
          </a:xfrm>
        </p:spPr>
        <p:txBody>
          <a:bodyPr>
            <a:noAutofit/>
          </a:bodyPr>
          <a:lstStyle/>
          <a:p>
            <a:r>
              <a:rPr lang="ka-GE" sz="2200" b="0" i="0" dirty="0">
                <a:effectLst/>
                <a:highlight>
                  <a:srgbClr val="CCFFFF"/>
                </a:highlight>
                <a:latin typeface="BPGArial2010Regular"/>
              </a:rPr>
              <a:t>სამყაროს შემსწავლელი მეცნიერება დღეს ოქროს ხანაშია – სხვადასხვა სახის ასტრონომიული დაკვირვებები ხორციელდება 1% ან უფრო დიდი სიზუსტითაც. აკვირდებიან როგორც დედამიწიდან, ასევე თანამგზავრების მეშვეობით. რამდენიმე წლის წინ </a:t>
            </a:r>
            <a:r>
              <a:rPr lang="ka-GE" sz="2200" b="0" i="0" dirty="0">
                <a:solidFill>
                  <a:srgbClr val="FF0000"/>
                </a:solidFill>
                <a:effectLst/>
                <a:highlight>
                  <a:srgbClr val="CCFFFF"/>
                </a:highlight>
                <a:latin typeface="BPGArial2010Regular"/>
              </a:rPr>
              <a:t>გრავიტაციული ტალღების აღმოჩენით ასტრონომიაში ახალი ეპოქა </a:t>
            </a:r>
            <a:r>
              <a:rPr lang="ka-GE" sz="2200" b="0" i="0" dirty="0">
                <a:effectLst/>
                <a:highlight>
                  <a:srgbClr val="CCFFFF"/>
                </a:highlight>
                <a:latin typeface="BPGArial2010Regular"/>
              </a:rPr>
              <a:t>დაიწყო  და უკვე შეგვიძლია ვისაუბროთ არა მარტო ოპტიკურ, ინფრაწითელ, რადიო, </a:t>
            </a:r>
            <a:r>
              <a:rPr lang="ka-GE" sz="2200" b="0" i="0" dirty="0" err="1">
                <a:effectLst/>
                <a:highlight>
                  <a:srgbClr val="CCFFFF"/>
                </a:highlight>
                <a:latin typeface="BPGArial2010Regular"/>
              </a:rPr>
              <a:t>გამმა</a:t>
            </a:r>
            <a:r>
              <a:rPr lang="ka-GE" sz="2200" b="0" i="0" dirty="0">
                <a:effectLst/>
                <a:highlight>
                  <a:srgbClr val="CCFFFF"/>
                </a:highlight>
                <a:latin typeface="BPGArial2010Regular"/>
              </a:rPr>
              <a:t> სხივების, არამედ გრავიტაციული ტალღების </a:t>
            </a:r>
            <a:r>
              <a:rPr lang="ka-GE" sz="2200" b="0" i="0" dirty="0" err="1">
                <a:effectLst/>
                <a:highlight>
                  <a:srgbClr val="CCFFFF"/>
                </a:highlight>
                <a:latin typeface="BPGArial2010Regular"/>
              </a:rPr>
              <a:t>ასტრონიმიაზე</a:t>
            </a:r>
            <a:r>
              <a:rPr lang="ka-GE" sz="2200" b="0" i="0" dirty="0">
                <a:effectLst/>
                <a:highlight>
                  <a:srgbClr val="CCFFFF"/>
                </a:highlight>
                <a:latin typeface="BPGArial2010Regular"/>
              </a:rPr>
              <a:t>. დაკვირვებების ბაზაზე, რომლებზეც  </a:t>
            </a:r>
            <a:r>
              <a:rPr lang="ka-GE" sz="2200" dirty="0">
                <a:highlight>
                  <a:srgbClr val="CCFFFF"/>
                </a:highlight>
                <a:latin typeface="BPGArial2010Regular"/>
              </a:rPr>
              <a:t>ვ</a:t>
            </a:r>
            <a:r>
              <a:rPr lang="ka-GE" sz="2200" b="0" i="0" dirty="0">
                <a:effectLst/>
                <a:highlight>
                  <a:srgbClr val="CCFFFF"/>
                </a:highlight>
                <a:latin typeface="BPGArial2010Regular"/>
              </a:rPr>
              <a:t>ისაუბრებ, საყოველთაოდ მიჩნეულია, რომ </a:t>
            </a:r>
            <a:r>
              <a:rPr lang="ka-GE" sz="2200" b="0" i="0" dirty="0">
                <a:solidFill>
                  <a:srgbClr val="FF0000"/>
                </a:solidFill>
                <a:effectLst/>
                <a:highlight>
                  <a:srgbClr val="CCFFFF"/>
                </a:highlight>
                <a:latin typeface="BPGArial2010Regular"/>
              </a:rPr>
              <a:t>სამყაროს 95% არსებობს ფარული</a:t>
            </a:r>
            <a:r>
              <a:rPr lang="ka-GE" sz="2200" b="0" i="0" dirty="0">
                <a:effectLst/>
                <a:highlight>
                  <a:srgbClr val="CCFFFF"/>
                </a:highlight>
                <a:latin typeface="BPGArial2010Regular"/>
              </a:rPr>
              <a:t>, უხილავი მატერიისა და უხილავი ენერგიის ფორმით. </a:t>
            </a:r>
            <a:r>
              <a:rPr lang="ka-GE" sz="2400" b="1" i="0" dirty="0">
                <a:effectLst/>
                <a:highlight>
                  <a:srgbClr val="CCFFFF"/>
                </a:highlight>
                <a:latin typeface="BPGArial2010Regular"/>
              </a:rPr>
              <a:t>მოხსენებაში საუბარი იქნება ამ ჩვენთვის უცნობი სუბსტანციების შესახებ.   </a:t>
            </a:r>
            <a:endParaRPr lang="en-US" sz="2400" b="1" dirty="0">
              <a:highlight>
                <a:srgbClr val="CCFFFF"/>
              </a:highlight>
            </a:endParaRPr>
          </a:p>
        </p:txBody>
      </p:sp>
    </p:spTree>
    <p:extLst>
      <p:ext uri="{BB962C8B-B14F-4D97-AF65-F5344CB8AC3E}">
        <p14:creationId xmlns:p14="http://schemas.microsoft.com/office/powerpoint/2010/main" val="29819360"/>
      </p:ext>
    </p:extLst>
  </p:cSld>
  <p:clrMapOvr>
    <a:masterClrMapping/>
  </p:clrMapOvr>
  <mc:AlternateContent xmlns:mc="http://schemas.openxmlformats.org/markup-compatibility/2006" xmlns:p14="http://schemas.microsoft.com/office/powerpoint/2010/main">
    <mc:Choice Requires="p14">
      <p:transition spd="slow" p14:dur="2000" advTm="2014"/>
    </mc:Choice>
    <mc:Fallback xmlns="">
      <p:transition spd="slow" advTm="201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FB8BC-4870-3AC1-751F-6670C466EDA4}"/>
              </a:ext>
            </a:extLst>
          </p:cNvPr>
          <p:cNvSpPr>
            <a:spLocks noGrp="1"/>
          </p:cNvSpPr>
          <p:nvPr>
            <p:ph type="title"/>
          </p:nvPr>
        </p:nvSpPr>
        <p:spPr>
          <a:xfrm>
            <a:off x="191068" y="-237150"/>
            <a:ext cx="10515600" cy="1325563"/>
          </a:xfrm>
        </p:spPr>
        <p:txBody>
          <a:bodyPr/>
          <a:lstStyle/>
          <a:p>
            <a:r>
              <a:rPr lang="ka-GE" dirty="0">
                <a:highlight>
                  <a:srgbClr val="FF33CC"/>
                </a:highlight>
              </a:rPr>
              <a:t>რა არის ბნელი მატერია?</a:t>
            </a:r>
            <a:endParaRPr lang="en-US" dirty="0">
              <a:highlight>
                <a:srgbClr val="FF33CC"/>
              </a:highlight>
            </a:endParaRPr>
          </a:p>
        </p:txBody>
      </p:sp>
      <p:sp>
        <p:nvSpPr>
          <p:cNvPr id="3" name="Content Placeholder 2">
            <a:extLst>
              <a:ext uri="{FF2B5EF4-FFF2-40B4-BE49-F238E27FC236}">
                <a16:creationId xmlns:a16="http://schemas.microsoft.com/office/drawing/2014/main" id="{09338C41-532E-263A-BC6B-4271C40D5ADF}"/>
              </a:ext>
            </a:extLst>
          </p:cNvPr>
          <p:cNvSpPr>
            <a:spLocks noGrp="1"/>
          </p:cNvSpPr>
          <p:nvPr>
            <p:ph idx="1"/>
          </p:nvPr>
        </p:nvSpPr>
        <p:spPr>
          <a:xfrm>
            <a:off x="191068" y="704225"/>
            <a:ext cx="12586647" cy="2961564"/>
          </a:xfrm>
        </p:spPr>
        <p:txBody>
          <a:bodyPr>
            <a:normAutofit/>
          </a:bodyPr>
          <a:lstStyle/>
          <a:p>
            <a:pPr marL="0" indent="0">
              <a:buNone/>
            </a:pPr>
            <a:r>
              <a:rPr lang="ka-GE" sz="2400" b="0" i="0" dirty="0">
                <a:solidFill>
                  <a:srgbClr val="000000"/>
                </a:solidFill>
                <a:effectLst/>
                <a:latin typeface="BPG Rioni"/>
              </a:rPr>
              <a:t>მეცნიერებს ჯერ კიდევ არ დაუფიქსირებიათ ბნელი მატერია პირდაპირ. ის არ </a:t>
            </a:r>
            <a:r>
              <a:rPr lang="ka-GE" sz="2400" b="0" i="0" dirty="0" err="1">
                <a:solidFill>
                  <a:srgbClr val="000000"/>
                </a:solidFill>
                <a:effectLst/>
                <a:latin typeface="BPG Rioni"/>
              </a:rPr>
              <a:t>ურთიერთქმედებს</a:t>
            </a:r>
            <a:r>
              <a:rPr lang="ka-GE" sz="2400" b="0" i="0" dirty="0">
                <a:solidFill>
                  <a:srgbClr val="000000"/>
                </a:solidFill>
                <a:effectLst/>
                <a:latin typeface="BPG Rioni"/>
              </a:rPr>
              <a:t> </a:t>
            </a:r>
            <a:r>
              <a:rPr lang="ka-GE" sz="2400" b="0" i="0" dirty="0" err="1">
                <a:solidFill>
                  <a:srgbClr val="000000"/>
                </a:solidFill>
                <a:effectLst/>
                <a:latin typeface="BPG Rioni"/>
              </a:rPr>
              <a:t>ბარიონულ</a:t>
            </a:r>
            <a:r>
              <a:rPr lang="ka-GE" sz="2400" b="0" i="0" dirty="0">
                <a:solidFill>
                  <a:srgbClr val="000000"/>
                </a:solidFill>
                <a:effectLst/>
                <a:latin typeface="BPG Rioni"/>
              </a:rPr>
              <a:t> მატერიასთან და სრულიად უხილავია ნებისმიერი ტიპის ელექტრომაგნიტურ გამოსხივებაში, მათ შორის ხილულ სინათლეში, რა დიაპაზონშიც ადამიანი ხედავს. ამიტომ დღევანდელი ტექნოლოგიებით მისი დაფიქსირება შეუძლებელია. ამის მიუხედავად, მეცნიერები დარწმუნებულნი არიან, რომ ის არსებობს, რადგან ამით იხსნება შესამჩნევი გრავიტაციული ეფექტი </a:t>
            </a:r>
            <a:r>
              <a:rPr lang="ka-GE" sz="2400" b="0" i="0" dirty="0" err="1">
                <a:solidFill>
                  <a:srgbClr val="000000"/>
                </a:solidFill>
                <a:effectLst/>
                <a:latin typeface="BPG Rioni"/>
              </a:rPr>
              <a:t>გალაქტიკებსა</a:t>
            </a:r>
            <a:r>
              <a:rPr lang="ka-GE" sz="2400" b="0" i="0" dirty="0">
                <a:solidFill>
                  <a:srgbClr val="000000"/>
                </a:solidFill>
                <a:effectLst/>
                <a:latin typeface="BPG Rioni"/>
              </a:rPr>
              <a:t> და </a:t>
            </a:r>
            <a:r>
              <a:rPr lang="ka-GE" sz="2400" b="0" i="0" dirty="0" err="1">
                <a:solidFill>
                  <a:srgbClr val="000000"/>
                </a:solidFill>
                <a:effectLst/>
                <a:latin typeface="BPG Rioni"/>
              </a:rPr>
              <a:t>გალაქტიკათგროვებზე</a:t>
            </a:r>
            <a:r>
              <a:rPr lang="ka-GE" sz="2400" b="0" i="0" dirty="0">
                <a:solidFill>
                  <a:srgbClr val="000000"/>
                </a:solidFill>
                <a:effectLst/>
                <a:latin typeface="BPG Rioni"/>
              </a:rPr>
              <a:t>.</a:t>
            </a:r>
          </a:p>
        </p:txBody>
      </p:sp>
      <p:sp>
        <p:nvSpPr>
          <p:cNvPr id="5" name="TextBox 4">
            <a:extLst>
              <a:ext uri="{FF2B5EF4-FFF2-40B4-BE49-F238E27FC236}">
                <a16:creationId xmlns:a16="http://schemas.microsoft.com/office/drawing/2014/main" id="{0800387D-C836-E07F-1FC9-52E5546AEC4D}"/>
              </a:ext>
            </a:extLst>
          </p:cNvPr>
          <p:cNvSpPr txBox="1"/>
          <p:nvPr/>
        </p:nvSpPr>
        <p:spPr>
          <a:xfrm>
            <a:off x="191068" y="3295570"/>
            <a:ext cx="6072116" cy="308392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ka-GE" sz="2400" b="0" i="0" u="none" strike="noStrike" kern="1200" cap="none" spc="0" normalizeH="0" baseline="0" noProof="0" dirty="0">
                <a:ln>
                  <a:noFill/>
                </a:ln>
                <a:solidFill>
                  <a:srgbClr val="000000"/>
                </a:solidFill>
                <a:effectLst/>
                <a:uLnTx/>
                <a:uFillTx/>
                <a:latin typeface="BPG Rioni"/>
                <a:ea typeface="+mn-ea"/>
                <a:cs typeface="+mn-cs"/>
              </a:rPr>
              <a:t>მეცნიერებს რამდენიმე ვარაუდი აქვთ, თუ რა შეიძლება იყოს ბნელი მატერია. ერთი ყველაზე გავრცელებული და მიღებული ჰიპოთეზა არის, რომ ბნელი მატერია შედგება ეგზოტიკური ნაწილაკებისაგან, რომლებიც არ </a:t>
            </a:r>
            <a:r>
              <a:rPr kumimoji="0" lang="ka-GE" sz="2400" b="0" i="0" u="none" strike="noStrike" kern="1200" cap="none" spc="0" normalizeH="0" baseline="0" noProof="0" dirty="0" err="1">
                <a:ln>
                  <a:noFill/>
                </a:ln>
                <a:solidFill>
                  <a:srgbClr val="000000"/>
                </a:solidFill>
                <a:effectLst/>
                <a:uLnTx/>
                <a:uFillTx/>
                <a:latin typeface="BPG Rioni"/>
                <a:ea typeface="+mn-ea"/>
                <a:cs typeface="+mn-cs"/>
              </a:rPr>
              <a:t>ურთიერთქმედებენ</a:t>
            </a:r>
            <a:r>
              <a:rPr kumimoji="0" lang="ka-GE" sz="2400" b="0" i="0" u="none" strike="noStrike" kern="1200" cap="none" spc="0" normalizeH="0" baseline="0" noProof="0" dirty="0">
                <a:ln>
                  <a:noFill/>
                </a:ln>
                <a:solidFill>
                  <a:srgbClr val="000000"/>
                </a:solidFill>
                <a:effectLst/>
                <a:uLnTx/>
                <a:uFillTx/>
                <a:latin typeface="BPG Rioni"/>
                <a:ea typeface="+mn-ea"/>
                <a:cs typeface="+mn-cs"/>
              </a:rPr>
              <a:t> ჩვეულებრივ მატერიასთან ან სინათლესთან, განსხვავებით </a:t>
            </a:r>
            <a:r>
              <a:rPr kumimoji="0" lang="ka-GE" sz="2400" b="0" i="0" u="none" strike="noStrike" kern="1200" cap="none" spc="0" normalizeH="0" baseline="0" noProof="0" dirty="0" err="1">
                <a:ln>
                  <a:noFill/>
                </a:ln>
                <a:solidFill>
                  <a:srgbClr val="000000"/>
                </a:solidFill>
                <a:effectLst/>
                <a:uLnTx/>
                <a:uFillTx/>
                <a:latin typeface="BPG Rioni"/>
                <a:ea typeface="+mn-ea"/>
                <a:cs typeface="+mn-cs"/>
              </a:rPr>
              <a:t>გრავიტაციისგან</a:t>
            </a:r>
            <a:r>
              <a:rPr kumimoji="0" lang="ka-GE" sz="2400" b="0" i="0" u="none" strike="noStrike" kern="1200" cap="none" spc="0" normalizeH="0" baseline="0" noProof="0" dirty="0">
                <a:ln>
                  <a:noFill/>
                </a:ln>
                <a:solidFill>
                  <a:srgbClr val="000000"/>
                </a:solidFill>
                <a:effectLst/>
                <a:uLnTx/>
                <a:uFillTx/>
                <a:latin typeface="BPG Rioni"/>
                <a:ea typeface="+mn-ea"/>
                <a:cs typeface="+mn-cs"/>
              </a:rPr>
              <a:t>. </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16605C1F-3CA7-875D-F0CC-76B95B9EACBC}"/>
              </a:ext>
            </a:extLst>
          </p:cNvPr>
          <p:cNvPicPr>
            <a:picLocks noChangeAspect="1"/>
          </p:cNvPicPr>
          <p:nvPr/>
        </p:nvPicPr>
        <p:blipFill>
          <a:blip r:embed="rId2"/>
          <a:stretch>
            <a:fillRect/>
          </a:stretch>
        </p:blipFill>
        <p:spPr>
          <a:xfrm>
            <a:off x="6263184" y="2634204"/>
            <a:ext cx="5486400" cy="4048125"/>
          </a:xfrm>
          <a:prstGeom prst="rect">
            <a:avLst/>
          </a:prstGeom>
        </p:spPr>
      </p:pic>
    </p:spTree>
    <p:extLst>
      <p:ext uri="{BB962C8B-B14F-4D97-AF65-F5344CB8AC3E}">
        <p14:creationId xmlns:p14="http://schemas.microsoft.com/office/powerpoint/2010/main" val="834317361"/>
      </p:ext>
    </p:extLst>
  </p:cSld>
  <p:clrMapOvr>
    <a:masterClrMapping/>
  </p:clrMapOvr>
  <mc:AlternateContent xmlns:mc="http://schemas.openxmlformats.org/markup-compatibility/2006" xmlns:p14="http://schemas.microsoft.com/office/powerpoint/2010/main">
    <mc:Choice Requires="p14">
      <p:transition spd="slow" p14:dur="2000" advTm="13794"/>
    </mc:Choice>
    <mc:Fallback xmlns="">
      <p:transition spd="slow" advTm="1379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6EC7DC8-6CDC-8019-F9CE-A28AEF6F242E}"/>
              </a:ext>
            </a:extLst>
          </p:cNvPr>
          <p:cNvPicPr>
            <a:picLocks noChangeAspect="1"/>
          </p:cNvPicPr>
          <p:nvPr/>
        </p:nvPicPr>
        <p:blipFill>
          <a:blip r:embed="rId2"/>
          <a:stretch>
            <a:fillRect/>
          </a:stretch>
        </p:blipFill>
        <p:spPr>
          <a:xfrm>
            <a:off x="432179" y="2762462"/>
            <a:ext cx="5663821" cy="3973128"/>
          </a:xfrm>
          <a:prstGeom prst="rect">
            <a:avLst/>
          </a:prstGeom>
        </p:spPr>
      </p:pic>
      <p:pic>
        <p:nvPicPr>
          <p:cNvPr id="3" name="Picture 2">
            <a:extLst>
              <a:ext uri="{FF2B5EF4-FFF2-40B4-BE49-F238E27FC236}">
                <a16:creationId xmlns:a16="http://schemas.microsoft.com/office/drawing/2014/main" id="{3DEEF9D8-BE34-ABA4-17E6-CEC8431F5699}"/>
              </a:ext>
            </a:extLst>
          </p:cNvPr>
          <p:cNvPicPr>
            <a:picLocks noChangeAspect="1"/>
          </p:cNvPicPr>
          <p:nvPr/>
        </p:nvPicPr>
        <p:blipFill>
          <a:blip r:embed="rId3"/>
          <a:stretch>
            <a:fillRect/>
          </a:stretch>
        </p:blipFill>
        <p:spPr>
          <a:xfrm>
            <a:off x="7118872" y="122410"/>
            <a:ext cx="4700090" cy="4273803"/>
          </a:xfrm>
          <a:prstGeom prst="rect">
            <a:avLst/>
          </a:prstGeom>
        </p:spPr>
      </p:pic>
      <p:pic>
        <p:nvPicPr>
          <p:cNvPr id="4" name="Picture 3">
            <a:extLst>
              <a:ext uri="{FF2B5EF4-FFF2-40B4-BE49-F238E27FC236}">
                <a16:creationId xmlns:a16="http://schemas.microsoft.com/office/drawing/2014/main" id="{06C10C71-DC69-DDDD-FF96-A9367059737E}"/>
              </a:ext>
            </a:extLst>
          </p:cNvPr>
          <p:cNvPicPr>
            <a:picLocks noChangeAspect="1"/>
          </p:cNvPicPr>
          <p:nvPr/>
        </p:nvPicPr>
        <p:blipFill>
          <a:blip r:embed="rId4"/>
          <a:stretch>
            <a:fillRect/>
          </a:stretch>
        </p:blipFill>
        <p:spPr>
          <a:xfrm>
            <a:off x="8215952" y="4451316"/>
            <a:ext cx="2634019" cy="2284274"/>
          </a:xfrm>
          <a:prstGeom prst="rect">
            <a:avLst/>
          </a:prstGeom>
        </p:spPr>
      </p:pic>
      <p:sp>
        <p:nvSpPr>
          <p:cNvPr id="5" name="Rectangle 4">
            <a:extLst>
              <a:ext uri="{FF2B5EF4-FFF2-40B4-BE49-F238E27FC236}">
                <a16:creationId xmlns:a16="http://schemas.microsoft.com/office/drawing/2014/main" id="{B1F98F82-75A8-7067-B8BA-A0B3F3813C98}"/>
              </a:ext>
            </a:extLst>
          </p:cNvPr>
          <p:cNvSpPr/>
          <p:nvPr/>
        </p:nvSpPr>
        <p:spPr>
          <a:xfrm>
            <a:off x="555768" y="337624"/>
            <a:ext cx="5845032" cy="1758462"/>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4000" dirty="0" err="1">
                <a:solidFill>
                  <a:schemeClr val="accent2">
                    <a:lumMod val="75000"/>
                  </a:schemeClr>
                </a:solidFill>
              </a:rPr>
              <a:t>ვერონიკეს</a:t>
            </a:r>
            <a:r>
              <a:rPr lang="ka-GE" sz="4000" dirty="0">
                <a:solidFill>
                  <a:schemeClr val="accent2">
                    <a:lumMod val="75000"/>
                  </a:schemeClr>
                </a:solidFill>
              </a:rPr>
              <a:t> თმები</a:t>
            </a:r>
            <a:endParaRPr lang="en-US" sz="4000" dirty="0">
              <a:solidFill>
                <a:schemeClr val="accent2">
                  <a:lumMod val="75000"/>
                </a:schemeClr>
              </a:solidFill>
            </a:endParaRPr>
          </a:p>
        </p:txBody>
      </p:sp>
    </p:spTree>
    <p:extLst>
      <p:ext uri="{BB962C8B-B14F-4D97-AF65-F5344CB8AC3E}">
        <p14:creationId xmlns:p14="http://schemas.microsoft.com/office/powerpoint/2010/main" val="4060694859"/>
      </p:ext>
    </p:extLst>
  </p:cSld>
  <p:clrMapOvr>
    <a:masterClrMapping/>
  </p:clrMapOvr>
  <mc:AlternateContent xmlns:mc="http://schemas.openxmlformats.org/markup-compatibility/2006" xmlns:p14="http://schemas.microsoft.com/office/powerpoint/2010/main">
    <mc:Choice Requires="p14">
      <p:transition spd="slow" p14:dur="2000" advTm="59143"/>
    </mc:Choice>
    <mc:Fallback xmlns="">
      <p:transition spd="slow" advTm="591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B145-E4F7-70AA-97EF-E0D114F99EC8}"/>
              </a:ext>
            </a:extLst>
          </p:cNvPr>
          <p:cNvSpPr>
            <a:spLocks noGrp="1"/>
          </p:cNvSpPr>
          <p:nvPr>
            <p:ph type="title"/>
          </p:nvPr>
        </p:nvSpPr>
        <p:spPr>
          <a:xfrm>
            <a:off x="0" y="0"/>
            <a:ext cx="10515600" cy="1325563"/>
          </a:xfrm>
        </p:spPr>
        <p:txBody>
          <a:bodyPr/>
          <a:lstStyle/>
          <a:p>
            <a:r>
              <a:rPr lang="ka-GE" dirty="0">
                <a:solidFill>
                  <a:srgbClr val="00B050"/>
                </a:solidFill>
                <a:highlight>
                  <a:srgbClr val="FBE5D6"/>
                </a:highlight>
              </a:rPr>
              <a:t>სავარაუდო სტრუქტურა:</a:t>
            </a:r>
            <a:endParaRPr lang="en-US" dirty="0">
              <a:solidFill>
                <a:srgbClr val="00B050"/>
              </a:solidFill>
              <a:highlight>
                <a:srgbClr val="FBE5D6"/>
              </a:highlight>
            </a:endParaRPr>
          </a:p>
        </p:txBody>
      </p:sp>
      <p:sp>
        <p:nvSpPr>
          <p:cNvPr id="3" name="Content Placeholder 2">
            <a:extLst>
              <a:ext uri="{FF2B5EF4-FFF2-40B4-BE49-F238E27FC236}">
                <a16:creationId xmlns:a16="http://schemas.microsoft.com/office/drawing/2014/main" id="{22B4E656-03E3-45A8-9155-AF976047AB9F}"/>
              </a:ext>
            </a:extLst>
          </p:cNvPr>
          <p:cNvSpPr>
            <a:spLocks noGrp="1"/>
          </p:cNvSpPr>
          <p:nvPr>
            <p:ph idx="1"/>
          </p:nvPr>
        </p:nvSpPr>
        <p:spPr>
          <a:xfrm>
            <a:off x="0" y="1342639"/>
            <a:ext cx="10515600" cy="4351338"/>
          </a:xfrm>
          <a:solidFill>
            <a:schemeClr val="accent2">
              <a:lumMod val="60000"/>
              <a:lumOff val="40000"/>
            </a:schemeClr>
          </a:solidFill>
        </p:spPr>
        <p:txBody>
          <a:bodyPr/>
          <a:lstStyle/>
          <a:p>
            <a:pPr>
              <a:buFont typeface="Wingdings" panose="05000000000000000000" pitchFamily="2" charset="2"/>
              <a:buChar char="Ø"/>
            </a:pPr>
            <a:r>
              <a:rPr lang="en-US" dirty="0"/>
              <a:t>WIMP-</a:t>
            </a:r>
            <a:r>
              <a:rPr lang="ka-GE" dirty="0"/>
              <a:t>ები-სუსტად </a:t>
            </a:r>
            <a:r>
              <a:rPr lang="ka-GE" dirty="0" err="1"/>
              <a:t>ურთიერთქმედი</a:t>
            </a:r>
            <a:r>
              <a:rPr lang="ka-GE" dirty="0"/>
              <a:t> </a:t>
            </a:r>
            <a:r>
              <a:rPr lang="ka-GE" dirty="0" err="1"/>
              <a:t>მასური</a:t>
            </a:r>
            <a:r>
              <a:rPr lang="ka-GE" dirty="0"/>
              <a:t> ნაწილაკები</a:t>
            </a:r>
          </a:p>
          <a:p>
            <a:pPr>
              <a:buFont typeface="Wingdings" panose="05000000000000000000" pitchFamily="2" charset="2"/>
              <a:buChar char="Ø"/>
            </a:pPr>
            <a:r>
              <a:rPr lang="ka-GE" dirty="0" err="1"/>
              <a:t>აქსიონური</a:t>
            </a:r>
            <a:r>
              <a:rPr lang="ka-GE" dirty="0"/>
              <a:t> ველი</a:t>
            </a:r>
            <a:endParaRPr lang="en-US" dirty="0"/>
          </a:p>
          <a:p>
            <a:pPr>
              <a:buFont typeface="Wingdings" panose="05000000000000000000" pitchFamily="2" charset="2"/>
              <a:buChar char="Ø"/>
            </a:pPr>
            <a:r>
              <a:rPr lang="ka-GE" dirty="0"/>
              <a:t>დამატებით განზომილებაში მცხოვრები ნაწილაკები</a:t>
            </a:r>
            <a:endParaRPr lang="en-US" dirty="0"/>
          </a:p>
        </p:txBody>
      </p:sp>
      <p:sp>
        <p:nvSpPr>
          <p:cNvPr id="4" name="Trapezoid 3">
            <a:extLst>
              <a:ext uri="{FF2B5EF4-FFF2-40B4-BE49-F238E27FC236}">
                <a16:creationId xmlns:a16="http://schemas.microsoft.com/office/drawing/2014/main" id="{ED3397D5-8F9B-9C2A-429A-9B50F82D79B6}"/>
              </a:ext>
            </a:extLst>
          </p:cNvPr>
          <p:cNvSpPr/>
          <p:nvPr/>
        </p:nvSpPr>
        <p:spPr>
          <a:xfrm rot="5196259">
            <a:off x="2065066" y="4341258"/>
            <a:ext cx="3127391" cy="1452208"/>
          </a:xfrm>
          <a:prstGeom prst="trapezoid">
            <a:avLst/>
          </a:prstGeom>
          <a:solidFill>
            <a:schemeClr val="accent6">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rapezoid 4">
            <a:extLst>
              <a:ext uri="{FF2B5EF4-FFF2-40B4-BE49-F238E27FC236}">
                <a16:creationId xmlns:a16="http://schemas.microsoft.com/office/drawing/2014/main" id="{BF4E1D85-FD4B-4DFC-44B5-4AE44F53E7BF}"/>
              </a:ext>
            </a:extLst>
          </p:cNvPr>
          <p:cNvSpPr/>
          <p:nvPr/>
        </p:nvSpPr>
        <p:spPr>
          <a:xfrm rot="5200106">
            <a:off x="5040981" y="4155450"/>
            <a:ext cx="2808260" cy="1741209"/>
          </a:xfrm>
          <a:prstGeom prst="trapezoid">
            <a:avLst/>
          </a:prstGeom>
          <a:solidFill>
            <a:srgbClr val="FBE5D6"/>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45328975-2875-868E-064D-7C6EA15B33C1}"/>
              </a:ext>
            </a:extLst>
          </p:cNvPr>
          <p:cNvSpPr/>
          <p:nvPr/>
        </p:nvSpPr>
        <p:spPr>
          <a:xfrm>
            <a:off x="6164440" y="4713276"/>
            <a:ext cx="395958" cy="293326"/>
          </a:xfrm>
          <a:prstGeom prst="ellipse">
            <a:avLst/>
          </a:prstGeom>
          <a:solidFill>
            <a:schemeClr val="accent2"/>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9526ADB3-D7EE-545E-306C-2F8D80E880F7}"/>
              </a:ext>
            </a:extLst>
          </p:cNvPr>
          <p:cNvSpPr/>
          <p:nvPr/>
        </p:nvSpPr>
        <p:spPr>
          <a:xfrm>
            <a:off x="3464989" y="5107633"/>
            <a:ext cx="327546" cy="293018"/>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27827A1C-8EDA-C7F1-0520-A93DFA90F31A}"/>
              </a:ext>
            </a:extLst>
          </p:cNvPr>
          <p:cNvSpPr/>
          <p:nvPr/>
        </p:nvSpPr>
        <p:spPr>
          <a:xfrm>
            <a:off x="6262710" y="5400651"/>
            <a:ext cx="297688" cy="293326"/>
          </a:xfrm>
          <a:prstGeom prst="ellipse">
            <a:avLst/>
          </a:prstGeom>
          <a:solidFill>
            <a:schemeClr val="accent2"/>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Arrow: Up-Down 20">
            <a:extLst>
              <a:ext uri="{FF2B5EF4-FFF2-40B4-BE49-F238E27FC236}">
                <a16:creationId xmlns:a16="http://schemas.microsoft.com/office/drawing/2014/main" id="{E9070DD2-5427-8ECA-626A-27A01C13ED95}"/>
              </a:ext>
            </a:extLst>
          </p:cNvPr>
          <p:cNvSpPr/>
          <p:nvPr/>
        </p:nvSpPr>
        <p:spPr>
          <a:xfrm>
            <a:off x="6279726" y="5026055"/>
            <a:ext cx="165386" cy="410161"/>
          </a:xfrm>
          <a:prstGeom prst="up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Arrow: Left 23">
            <a:extLst>
              <a:ext uri="{FF2B5EF4-FFF2-40B4-BE49-F238E27FC236}">
                <a16:creationId xmlns:a16="http://schemas.microsoft.com/office/drawing/2014/main" id="{A699662E-42B2-7E30-29F7-187EA0FC95C3}"/>
              </a:ext>
            </a:extLst>
          </p:cNvPr>
          <p:cNvSpPr/>
          <p:nvPr/>
        </p:nvSpPr>
        <p:spPr>
          <a:xfrm>
            <a:off x="3975643" y="5107633"/>
            <a:ext cx="2120357" cy="293018"/>
          </a:xfrm>
          <a:prstGeom prst="lef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70903882"/>
      </p:ext>
    </p:extLst>
  </p:cSld>
  <p:clrMapOvr>
    <a:masterClrMapping/>
  </p:clrMapOvr>
  <mc:AlternateContent xmlns:mc="http://schemas.openxmlformats.org/markup-compatibility/2006" xmlns:p14="http://schemas.microsoft.com/office/powerpoint/2010/main">
    <mc:Choice Requires="p14">
      <p:transition spd="slow" p14:dur="2000" advTm="181716"/>
    </mc:Choice>
    <mc:Fallback xmlns="">
      <p:transition spd="slow" advTm="18171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3789B-C0E8-D51F-4E54-DDC06015519C}"/>
              </a:ext>
            </a:extLst>
          </p:cNvPr>
          <p:cNvSpPr>
            <a:spLocks noGrp="1"/>
          </p:cNvSpPr>
          <p:nvPr>
            <p:ph type="title"/>
          </p:nvPr>
        </p:nvSpPr>
        <p:spPr>
          <a:xfrm>
            <a:off x="660779" y="105819"/>
            <a:ext cx="10515600" cy="1325563"/>
          </a:xfrm>
          <a:solidFill>
            <a:srgbClr val="FF33CC"/>
          </a:solidFill>
          <a:ln>
            <a:solidFill>
              <a:srgbClr val="0070C0"/>
            </a:solidFill>
          </a:ln>
        </p:spPr>
        <p:txBody>
          <a:bodyPr/>
          <a:lstStyle/>
          <a:p>
            <a:r>
              <a:rPr lang="ka-GE" dirty="0">
                <a:solidFill>
                  <a:srgbClr val="0070C0"/>
                </a:solidFill>
              </a:rPr>
              <a:t>თვისებები:</a:t>
            </a:r>
            <a:endParaRPr lang="en-US" dirty="0">
              <a:solidFill>
                <a:srgbClr val="0070C0"/>
              </a:solidFill>
            </a:endParaRPr>
          </a:p>
        </p:txBody>
      </p:sp>
      <p:sp>
        <p:nvSpPr>
          <p:cNvPr id="3" name="Content Placeholder 2">
            <a:extLst>
              <a:ext uri="{FF2B5EF4-FFF2-40B4-BE49-F238E27FC236}">
                <a16:creationId xmlns:a16="http://schemas.microsoft.com/office/drawing/2014/main" id="{14C13768-9DAF-86BD-B9A4-CDAB27B0C6F4}"/>
              </a:ext>
            </a:extLst>
          </p:cNvPr>
          <p:cNvSpPr>
            <a:spLocks noGrp="1"/>
          </p:cNvSpPr>
          <p:nvPr>
            <p:ph idx="1"/>
          </p:nvPr>
        </p:nvSpPr>
        <p:spPr>
          <a:xfrm>
            <a:off x="464023" y="1431382"/>
            <a:ext cx="10515600" cy="4351338"/>
          </a:xfrm>
        </p:spPr>
        <p:txBody>
          <a:bodyPr/>
          <a:lstStyle/>
          <a:p>
            <a:pPr>
              <a:buFont typeface="Wingdings" panose="05000000000000000000" pitchFamily="2" charset="2"/>
              <a:buChar char="Ø"/>
            </a:pPr>
            <a:r>
              <a:rPr lang="ka-GE" dirty="0"/>
              <a:t>სტაბილურობა;</a:t>
            </a:r>
          </a:p>
          <a:p>
            <a:pPr>
              <a:buFont typeface="Wingdings" panose="05000000000000000000" pitchFamily="2" charset="2"/>
              <a:buChar char="Ø"/>
            </a:pPr>
            <a:r>
              <a:rPr lang="ka-GE" dirty="0"/>
              <a:t>თუ არსებული ნაწილაკებისგან შედგება-შავი ხვრელებია.</a:t>
            </a:r>
            <a:endParaRPr lang="en-US" dirty="0"/>
          </a:p>
        </p:txBody>
      </p:sp>
      <p:pic>
        <p:nvPicPr>
          <p:cNvPr id="4" name="Picture 3">
            <a:extLst>
              <a:ext uri="{FF2B5EF4-FFF2-40B4-BE49-F238E27FC236}">
                <a16:creationId xmlns:a16="http://schemas.microsoft.com/office/drawing/2014/main" id="{5DE384C7-E65E-0524-12FC-7B92C54C08A4}"/>
              </a:ext>
            </a:extLst>
          </p:cNvPr>
          <p:cNvPicPr>
            <a:picLocks noChangeAspect="1"/>
          </p:cNvPicPr>
          <p:nvPr/>
        </p:nvPicPr>
        <p:blipFill>
          <a:blip r:embed="rId2"/>
          <a:stretch>
            <a:fillRect/>
          </a:stretch>
        </p:blipFill>
        <p:spPr>
          <a:xfrm>
            <a:off x="464022" y="2860342"/>
            <a:ext cx="5764205" cy="3874827"/>
          </a:xfrm>
          <a:prstGeom prst="rect">
            <a:avLst/>
          </a:prstGeom>
        </p:spPr>
      </p:pic>
      <p:pic>
        <p:nvPicPr>
          <p:cNvPr id="5" name="Picture 4">
            <a:extLst>
              <a:ext uri="{FF2B5EF4-FFF2-40B4-BE49-F238E27FC236}">
                <a16:creationId xmlns:a16="http://schemas.microsoft.com/office/drawing/2014/main" id="{F1FC94AA-5069-84FD-7968-8D5B039B6212}"/>
              </a:ext>
            </a:extLst>
          </p:cNvPr>
          <p:cNvPicPr>
            <a:picLocks noChangeAspect="1"/>
          </p:cNvPicPr>
          <p:nvPr/>
        </p:nvPicPr>
        <p:blipFill>
          <a:blip r:embed="rId3"/>
          <a:stretch>
            <a:fillRect/>
          </a:stretch>
        </p:blipFill>
        <p:spPr>
          <a:xfrm>
            <a:off x="7069539" y="2860342"/>
            <a:ext cx="4831309" cy="3874827"/>
          </a:xfrm>
          <a:prstGeom prst="rect">
            <a:avLst/>
          </a:prstGeom>
        </p:spPr>
      </p:pic>
    </p:spTree>
    <p:extLst>
      <p:ext uri="{BB962C8B-B14F-4D97-AF65-F5344CB8AC3E}">
        <p14:creationId xmlns:p14="http://schemas.microsoft.com/office/powerpoint/2010/main" val="1695778385"/>
      </p:ext>
    </p:extLst>
  </p:cSld>
  <p:clrMapOvr>
    <a:masterClrMapping/>
  </p:clrMapOvr>
  <mc:AlternateContent xmlns:mc="http://schemas.openxmlformats.org/markup-compatibility/2006" xmlns:p14="http://schemas.microsoft.com/office/powerpoint/2010/main">
    <mc:Choice Requires="p14">
      <p:transition spd="slow" p14:dur="2000" advTm="50645"/>
    </mc:Choice>
    <mc:Fallback xmlns="">
      <p:transition spd="slow" advTm="5064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3C67E4D-CFC4-ED72-98C6-53C299EC7E75}"/>
              </a:ext>
            </a:extLst>
          </p:cNvPr>
          <p:cNvSpPr>
            <a:spLocks noGrp="1"/>
          </p:cNvSpPr>
          <p:nvPr>
            <p:ph type="body" idx="1"/>
          </p:nvPr>
        </p:nvSpPr>
        <p:spPr>
          <a:xfrm>
            <a:off x="4366854" y="112639"/>
            <a:ext cx="5157787" cy="823912"/>
          </a:xfrm>
        </p:spPr>
        <p:txBody>
          <a:bodyPr/>
          <a:lstStyle/>
          <a:p>
            <a:r>
              <a:rPr lang="ka-GE" dirty="0">
                <a:solidFill>
                  <a:srgbClr val="FF33CC"/>
                </a:solidFill>
                <a:highlight>
                  <a:srgbClr val="FFCCFF"/>
                </a:highlight>
              </a:rPr>
              <a:t>ფრიდმანის განტოლება:</a:t>
            </a:r>
            <a:endParaRPr lang="en-US" dirty="0">
              <a:solidFill>
                <a:srgbClr val="FF33CC"/>
              </a:solidFill>
              <a:highlight>
                <a:srgbClr val="FFCCFF"/>
              </a:highlight>
            </a:endParaRPr>
          </a:p>
        </p:txBody>
      </p:sp>
      <p:pic>
        <p:nvPicPr>
          <p:cNvPr id="7" name="Content Placeholder 6">
            <a:extLst>
              <a:ext uri="{FF2B5EF4-FFF2-40B4-BE49-F238E27FC236}">
                <a16:creationId xmlns:a16="http://schemas.microsoft.com/office/drawing/2014/main" id="{2958708F-6237-485A-46EC-CB3C5EB6097E}"/>
              </a:ext>
            </a:extLst>
          </p:cNvPr>
          <p:cNvPicPr>
            <a:picLocks noGrp="1" noChangeAspect="1"/>
          </p:cNvPicPr>
          <p:nvPr>
            <p:ph sz="half" idx="2"/>
          </p:nvPr>
        </p:nvPicPr>
        <p:blipFill>
          <a:blip r:embed="rId2"/>
          <a:stretch>
            <a:fillRect/>
          </a:stretch>
        </p:blipFill>
        <p:spPr>
          <a:xfrm>
            <a:off x="382588" y="3671280"/>
            <a:ext cx="5259387" cy="661615"/>
          </a:xfrm>
          <a:prstGeom prst="rect">
            <a:avLst/>
          </a:prstGeom>
        </p:spPr>
      </p:pic>
      <p:sp>
        <p:nvSpPr>
          <p:cNvPr id="6" name="Content Placeholder 5">
            <a:extLst>
              <a:ext uri="{FF2B5EF4-FFF2-40B4-BE49-F238E27FC236}">
                <a16:creationId xmlns:a16="http://schemas.microsoft.com/office/drawing/2014/main" id="{F370D455-9D5A-E47F-EE2F-D7AFCDE19576}"/>
              </a:ext>
            </a:extLst>
          </p:cNvPr>
          <p:cNvSpPr>
            <a:spLocks noGrp="1"/>
          </p:cNvSpPr>
          <p:nvPr>
            <p:ph sz="quarter" idx="4"/>
          </p:nvPr>
        </p:nvSpPr>
        <p:spPr>
          <a:xfrm>
            <a:off x="0" y="2190334"/>
            <a:ext cx="12069169" cy="4285122"/>
          </a:xfrm>
        </p:spPr>
        <p:txBody>
          <a:bodyPr/>
          <a:lstStyle/>
          <a:p>
            <a:endParaRPr lang="ka-GE" dirty="0"/>
          </a:p>
          <a:p>
            <a:endParaRPr lang="ka-GE" dirty="0"/>
          </a:p>
          <a:p>
            <a:pPr marL="0" indent="0">
              <a:buNone/>
            </a:pPr>
            <a:r>
              <a:rPr lang="ka-GE" b="1" dirty="0"/>
              <a:t>       </a:t>
            </a:r>
            <a:r>
              <a:rPr lang="ka-GE" b="1" dirty="0">
                <a:solidFill>
                  <a:srgbClr val="FF33CC"/>
                </a:solidFill>
                <a:highlight>
                  <a:srgbClr val="CCFFFF"/>
                </a:highlight>
              </a:rPr>
              <a:t>მატერია</a:t>
            </a:r>
            <a:r>
              <a:rPr lang="ka-GE" b="1" dirty="0">
                <a:solidFill>
                  <a:srgbClr val="FF33CC"/>
                </a:solidFill>
              </a:rPr>
              <a:t>            </a:t>
            </a:r>
            <a:r>
              <a:rPr lang="ka-GE" b="1" dirty="0"/>
              <a:t>                                                                     </a:t>
            </a:r>
            <a:r>
              <a:rPr lang="ka-GE" b="1" dirty="0">
                <a:solidFill>
                  <a:srgbClr val="FF33CC"/>
                </a:solidFill>
                <a:highlight>
                  <a:srgbClr val="CCFFFF"/>
                </a:highlight>
              </a:rPr>
              <a:t>რადიაცია</a:t>
            </a:r>
            <a:endParaRPr lang="en-US" b="1" dirty="0">
              <a:solidFill>
                <a:srgbClr val="FF33CC"/>
              </a:solidFill>
              <a:highlight>
                <a:srgbClr val="CCFFFF"/>
              </a:highlight>
            </a:endParaRPr>
          </a:p>
        </p:txBody>
      </p:sp>
      <p:pic>
        <p:nvPicPr>
          <p:cNvPr id="8" name="Picture 7">
            <a:extLst>
              <a:ext uri="{FF2B5EF4-FFF2-40B4-BE49-F238E27FC236}">
                <a16:creationId xmlns:a16="http://schemas.microsoft.com/office/drawing/2014/main" id="{AE64F2B3-7DD6-84AA-5CE0-7FBD7633D661}"/>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Lst>
          </a:blip>
          <a:stretch>
            <a:fillRect/>
          </a:stretch>
        </p:blipFill>
        <p:spPr>
          <a:xfrm>
            <a:off x="2167434" y="1020254"/>
            <a:ext cx="7734300" cy="1685925"/>
          </a:xfrm>
          <a:prstGeom prst="rect">
            <a:avLst/>
          </a:prstGeom>
          <a:ln>
            <a:solidFill>
              <a:srgbClr val="00B0F0"/>
            </a:solidFill>
          </a:ln>
        </p:spPr>
      </p:pic>
      <p:pic>
        <p:nvPicPr>
          <p:cNvPr id="10" name="Picture 9">
            <a:extLst>
              <a:ext uri="{FF2B5EF4-FFF2-40B4-BE49-F238E27FC236}">
                <a16:creationId xmlns:a16="http://schemas.microsoft.com/office/drawing/2014/main" id="{C496B42F-FA7F-E049-0065-485A42F1D6DA}"/>
              </a:ext>
            </a:extLst>
          </p:cNvPr>
          <p:cNvPicPr>
            <a:picLocks noChangeAspect="1"/>
          </p:cNvPicPr>
          <p:nvPr/>
        </p:nvPicPr>
        <p:blipFill>
          <a:blip r:embed="rId5">
            <a:duotone>
              <a:prstClr val="black"/>
              <a:srgbClr val="FFCCFF">
                <a:tint val="45000"/>
                <a:satMod val="400000"/>
              </a:srgbClr>
            </a:duotone>
            <a:extLst>
              <a:ext uri="{BEBA8EAE-BF5A-486C-A8C5-ECC9F3942E4B}">
                <a14:imgProps xmlns:a14="http://schemas.microsoft.com/office/drawing/2010/main">
                  <a14:imgLayer r:embed="rId6">
                    <a14:imgEffect>
                      <a14:colorTemperature colorTemp="4700"/>
                    </a14:imgEffect>
                  </a14:imgLayer>
                </a14:imgProps>
              </a:ext>
              <a:ext uri="{28A0092B-C50C-407E-A947-70E740481C1C}">
                <a14:useLocalDpi xmlns:a14="http://schemas.microsoft.com/office/drawing/2010/main" val="0"/>
              </a:ext>
            </a:extLst>
          </a:blip>
          <a:stretch>
            <a:fillRect/>
          </a:stretch>
        </p:blipFill>
        <p:spPr>
          <a:xfrm>
            <a:off x="382588" y="3813106"/>
            <a:ext cx="11667003" cy="1484890"/>
          </a:xfrm>
          <a:prstGeom prst="rect">
            <a:avLst/>
          </a:prstGeom>
        </p:spPr>
      </p:pic>
      <p:pic>
        <p:nvPicPr>
          <p:cNvPr id="14" name="Picture 13">
            <a:extLst>
              <a:ext uri="{FF2B5EF4-FFF2-40B4-BE49-F238E27FC236}">
                <a16:creationId xmlns:a16="http://schemas.microsoft.com/office/drawing/2014/main" id="{C649C4EF-D349-C398-72F0-AAE8447FA42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30299" y="5837746"/>
            <a:ext cx="4823352" cy="1104141"/>
          </a:xfrm>
          <a:prstGeom prst="rect">
            <a:avLst/>
          </a:prstGeom>
        </p:spPr>
      </p:pic>
      <p:sp>
        <p:nvSpPr>
          <p:cNvPr id="2" name="Rectangle 1">
            <a:extLst>
              <a:ext uri="{FF2B5EF4-FFF2-40B4-BE49-F238E27FC236}">
                <a16:creationId xmlns:a16="http://schemas.microsoft.com/office/drawing/2014/main" id="{39FB3E37-D113-4BBB-F569-29F231614242}"/>
              </a:ext>
            </a:extLst>
          </p:cNvPr>
          <p:cNvSpPr/>
          <p:nvPr/>
        </p:nvSpPr>
        <p:spPr>
          <a:xfrm>
            <a:off x="3348111" y="5334655"/>
            <a:ext cx="4487594" cy="479186"/>
          </a:xfrm>
          <a:prstGeom prst="rect">
            <a:avLst/>
          </a:prstGeom>
          <a:solidFill>
            <a:srgbClr val="CC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3200" b="1" dirty="0">
                <a:solidFill>
                  <a:schemeClr val="tx1"/>
                </a:solidFill>
                <a:effectLst>
                  <a:outerShdw blurRad="38100" dist="38100" dir="2700000" algn="tl">
                    <a:srgbClr val="000000">
                      <a:alpha val="43137"/>
                    </a:srgbClr>
                  </a:outerShdw>
                </a:effectLst>
              </a:rPr>
              <a:t>ფარული</a:t>
            </a:r>
            <a:endParaRPr lang="en-US" sz="3200" b="1"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75518771"/>
      </p:ext>
    </p:extLst>
  </p:cSld>
  <p:clrMapOvr>
    <a:masterClrMapping/>
  </p:clrMapOvr>
  <mc:AlternateContent xmlns:mc="http://schemas.openxmlformats.org/markup-compatibility/2006" xmlns:p14="http://schemas.microsoft.com/office/powerpoint/2010/main">
    <mc:Choice Requires="p14">
      <p:transition spd="slow" p14:dur="2000" advTm="93494"/>
    </mc:Choice>
    <mc:Fallback xmlns="">
      <p:transition spd="slow" advTm="9349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8BEDA912-BE3F-B7C8-6243-60FED6178D2E}"/>
              </a:ext>
            </a:extLst>
          </p:cNvPr>
          <p:cNvGraphicFramePr/>
          <p:nvPr>
            <p:extLst>
              <p:ext uri="{D42A27DB-BD31-4B8C-83A1-F6EECF244321}">
                <p14:modId xmlns:p14="http://schemas.microsoft.com/office/powerpoint/2010/main" val="3905839278"/>
              </p:ext>
            </p:extLst>
          </p:nvPr>
        </p:nvGraphicFramePr>
        <p:xfrm>
          <a:off x="1895942" y="143301"/>
          <a:ext cx="8128000" cy="5418667"/>
        </p:xfrm>
        <a:graphic>
          <a:graphicData uri="http://schemas.openxmlformats.org/drawingml/2006/chart">
            <c:chart xmlns:c="http://schemas.openxmlformats.org/drawingml/2006/chart" xmlns:r="http://schemas.openxmlformats.org/officeDocument/2006/relationships" r:id="rId2"/>
          </a:graphicData>
        </a:graphic>
      </p:graphicFrame>
      <p:sp>
        <p:nvSpPr>
          <p:cNvPr id="2" name="Rectangle 1">
            <a:extLst>
              <a:ext uri="{FF2B5EF4-FFF2-40B4-BE49-F238E27FC236}">
                <a16:creationId xmlns:a16="http://schemas.microsoft.com/office/drawing/2014/main" id="{653BAAC5-43F7-0316-0E28-DDF9465C7214}"/>
              </a:ext>
            </a:extLst>
          </p:cNvPr>
          <p:cNvSpPr/>
          <p:nvPr/>
        </p:nvSpPr>
        <p:spPr>
          <a:xfrm>
            <a:off x="1310185" y="5227093"/>
            <a:ext cx="10031105" cy="1487606"/>
          </a:xfrm>
          <a:prstGeom prst="rect">
            <a:avLst/>
          </a:prstGeom>
          <a:solidFill>
            <a:srgbClr val="00FFFF"/>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2400" dirty="0">
                <a:solidFill>
                  <a:srgbClr val="FF33CC"/>
                </a:solidFill>
              </a:rPr>
              <a:t>რადიაცია სამყაროს ევოლუციის ამ მომენტში იმდენად მცირე </a:t>
            </a:r>
            <a:r>
              <a:rPr lang="ka-GE" sz="2400" dirty="0" err="1">
                <a:solidFill>
                  <a:srgbClr val="FF33CC"/>
                </a:solidFill>
              </a:rPr>
              <a:t>პროცენტულობითა</a:t>
            </a:r>
            <a:r>
              <a:rPr lang="ka-GE" sz="2400" dirty="0">
                <a:solidFill>
                  <a:srgbClr val="FF33CC"/>
                </a:solidFill>
              </a:rPr>
              <a:t> არის , რომ მისი წილი შეიძლება ამ დიაგრამაზე </a:t>
            </a:r>
            <a:r>
              <a:rPr lang="ka-GE" sz="2400" dirty="0" err="1">
                <a:solidFill>
                  <a:srgbClr val="FF33CC"/>
                </a:solidFill>
              </a:rPr>
              <a:t>უგულვებელვყოთ</a:t>
            </a:r>
            <a:r>
              <a:rPr lang="ka-GE" sz="2400" dirty="0"/>
              <a:t>!</a:t>
            </a:r>
            <a:endParaRPr lang="en-US" sz="2400" dirty="0"/>
          </a:p>
        </p:txBody>
      </p:sp>
    </p:spTree>
    <p:extLst>
      <p:ext uri="{BB962C8B-B14F-4D97-AF65-F5344CB8AC3E}">
        <p14:creationId xmlns:p14="http://schemas.microsoft.com/office/powerpoint/2010/main" val="596768788"/>
      </p:ext>
    </p:extLst>
  </p:cSld>
  <p:clrMapOvr>
    <a:masterClrMapping/>
  </p:clrMapOvr>
  <mc:AlternateContent xmlns:mc="http://schemas.openxmlformats.org/markup-compatibility/2006" xmlns:p14="http://schemas.microsoft.com/office/powerpoint/2010/main">
    <mc:Choice Requires="p14">
      <p:transition spd="slow" p14:dur="2000" advTm="42521"/>
    </mc:Choice>
    <mc:Fallback xmlns="">
      <p:transition spd="slow" advTm="4252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CA6E477-60FF-6328-030E-4E84D93512C5}"/>
              </a:ext>
            </a:extLst>
          </p:cNvPr>
          <p:cNvPicPr>
            <a:picLocks noChangeAspect="1"/>
          </p:cNvPicPr>
          <p:nvPr/>
        </p:nvPicPr>
        <p:blipFill>
          <a:blip r:embed="rId2"/>
          <a:stretch>
            <a:fillRect/>
          </a:stretch>
        </p:blipFill>
        <p:spPr>
          <a:xfrm>
            <a:off x="163317" y="1474253"/>
            <a:ext cx="6582730" cy="4384201"/>
          </a:xfrm>
          <a:prstGeom prst="rect">
            <a:avLst/>
          </a:prstGeom>
        </p:spPr>
      </p:pic>
      <p:pic>
        <p:nvPicPr>
          <p:cNvPr id="4" name="Picture 3">
            <a:extLst>
              <a:ext uri="{FF2B5EF4-FFF2-40B4-BE49-F238E27FC236}">
                <a16:creationId xmlns:a16="http://schemas.microsoft.com/office/drawing/2014/main" id="{AF36B8B0-C785-5CE1-1972-75F90344D171}"/>
              </a:ext>
            </a:extLst>
          </p:cNvPr>
          <p:cNvPicPr>
            <a:picLocks noChangeAspect="1"/>
          </p:cNvPicPr>
          <p:nvPr/>
        </p:nvPicPr>
        <p:blipFill>
          <a:blip r:embed="rId3"/>
          <a:stretch>
            <a:fillRect/>
          </a:stretch>
        </p:blipFill>
        <p:spPr>
          <a:xfrm>
            <a:off x="6827689" y="1396708"/>
            <a:ext cx="4908315" cy="2777879"/>
          </a:xfrm>
          <a:prstGeom prst="rect">
            <a:avLst/>
          </a:prstGeom>
        </p:spPr>
      </p:pic>
      <p:pic>
        <p:nvPicPr>
          <p:cNvPr id="5" name="Picture 4">
            <a:extLst>
              <a:ext uri="{FF2B5EF4-FFF2-40B4-BE49-F238E27FC236}">
                <a16:creationId xmlns:a16="http://schemas.microsoft.com/office/drawing/2014/main" id="{4B54BEA0-4FD1-1276-DA43-0DDEA970EA1A}"/>
              </a:ext>
            </a:extLst>
          </p:cNvPr>
          <p:cNvPicPr>
            <a:picLocks noChangeAspect="1"/>
          </p:cNvPicPr>
          <p:nvPr/>
        </p:nvPicPr>
        <p:blipFill rotWithShape="1">
          <a:blip r:embed="rId4"/>
          <a:srcRect b="4941"/>
          <a:stretch/>
        </p:blipFill>
        <p:spPr>
          <a:xfrm>
            <a:off x="8974970" y="4174587"/>
            <a:ext cx="2976327" cy="2829265"/>
          </a:xfrm>
          <a:prstGeom prst="rect">
            <a:avLst/>
          </a:prstGeom>
        </p:spPr>
      </p:pic>
      <p:pic>
        <p:nvPicPr>
          <p:cNvPr id="6" name="Picture 5">
            <a:extLst>
              <a:ext uri="{FF2B5EF4-FFF2-40B4-BE49-F238E27FC236}">
                <a16:creationId xmlns:a16="http://schemas.microsoft.com/office/drawing/2014/main" id="{6ECE7773-4276-FEAF-9537-B93B142AA1D4}"/>
              </a:ext>
            </a:extLst>
          </p:cNvPr>
          <p:cNvPicPr>
            <a:picLocks noChangeAspect="1"/>
          </p:cNvPicPr>
          <p:nvPr/>
        </p:nvPicPr>
        <p:blipFill>
          <a:blip r:embed="rId5"/>
          <a:stretch>
            <a:fillRect/>
          </a:stretch>
        </p:blipFill>
        <p:spPr>
          <a:xfrm>
            <a:off x="5152266" y="4713056"/>
            <a:ext cx="3659419" cy="2290796"/>
          </a:xfrm>
          <a:prstGeom prst="rect">
            <a:avLst/>
          </a:prstGeom>
        </p:spPr>
      </p:pic>
      <p:sp>
        <p:nvSpPr>
          <p:cNvPr id="2" name="Rectangle 1">
            <a:extLst>
              <a:ext uri="{FF2B5EF4-FFF2-40B4-BE49-F238E27FC236}">
                <a16:creationId xmlns:a16="http://schemas.microsoft.com/office/drawing/2014/main" id="{D16ABC8C-93A0-3DBC-213C-097EF48FFD8D}"/>
              </a:ext>
            </a:extLst>
          </p:cNvPr>
          <p:cNvSpPr/>
          <p:nvPr/>
        </p:nvSpPr>
        <p:spPr>
          <a:xfrm>
            <a:off x="81674" y="-2"/>
            <a:ext cx="12110326" cy="1300093"/>
          </a:xfrm>
          <a:prstGeom prst="rect">
            <a:avLst/>
          </a:prstGeom>
          <a:solidFill>
            <a:srgbClr val="FF33CC"/>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a-GE" sz="3600" dirty="0">
                <a:solidFill>
                  <a:srgbClr val="0070C0"/>
                </a:solidFill>
              </a:rPr>
              <a:t>ზოგჯერ </a:t>
            </a:r>
            <a:r>
              <a:rPr lang="ka-GE" sz="3600" dirty="0" err="1">
                <a:solidFill>
                  <a:srgbClr val="0070C0"/>
                </a:solidFill>
              </a:rPr>
              <a:t>სუპერნოვას</a:t>
            </a:r>
            <a:r>
              <a:rPr lang="ka-GE" sz="3600" dirty="0">
                <a:solidFill>
                  <a:srgbClr val="0070C0"/>
                </a:solidFill>
              </a:rPr>
              <a:t> გამოსხივება უფრო ძლიერია ვიდრე გალაქტიკების!</a:t>
            </a:r>
            <a:endParaRPr lang="en-US" sz="3600" dirty="0">
              <a:solidFill>
                <a:srgbClr val="0070C0"/>
              </a:solidFill>
            </a:endParaRPr>
          </a:p>
        </p:txBody>
      </p:sp>
    </p:spTree>
    <p:extLst>
      <p:ext uri="{BB962C8B-B14F-4D97-AF65-F5344CB8AC3E}">
        <p14:creationId xmlns:p14="http://schemas.microsoft.com/office/powerpoint/2010/main" val="598331349"/>
      </p:ext>
    </p:extLst>
  </p:cSld>
  <p:clrMapOvr>
    <a:masterClrMapping/>
  </p:clrMapOvr>
  <mc:AlternateContent xmlns:mc="http://schemas.openxmlformats.org/markup-compatibility/2006" xmlns:p14="http://schemas.microsoft.com/office/powerpoint/2010/main">
    <mc:Choice Requires="p14">
      <p:transition spd="slow" p14:dur="2000" advTm="62176"/>
    </mc:Choice>
    <mc:Fallback xmlns="">
      <p:transition spd="slow" advTm="6217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B338D-58E6-0BE8-6719-05A5E5C55476}"/>
              </a:ext>
            </a:extLst>
          </p:cNvPr>
          <p:cNvSpPr>
            <a:spLocks noGrp="1"/>
          </p:cNvSpPr>
          <p:nvPr>
            <p:ph type="title"/>
          </p:nvPr>
        </p:nvSpPr>
        <p:spPr>
          <a:xfrm>
            <a:off x="838200" y="576263"/>
            <a:ext cx="10515600" cy="2852737"/>
          </a:xfrm>
          <a:solidFill>
            <a:srgbClr val="00FFFF"/>
          </a:solidFill>
          <a:ln>
            <a:solidFill>
              <a:srgbClr val="FF33CC"/>
            </a:solidFill>
          </a:ln>
        </p:spPr>
        <p:txBody>
          <a:bodyPr/>
          <a:lstStyle/>
          <a:p>
            <a:pPr algn="ctr"/>
            <a:r>
              <a:rPr lang="ka-GE" dirty="0">
                <a:solidFill>
                  <a:srgbClr val="FF33CC"/>
                </a:solidFill>
              </a:rPr>
              <a:t> გმადლობთ    ყურადღებისთვის !</a:t>
            </a:r>
            <a:endParaRPr lang="en-US" dirty="0">
              <a:solidFill>
                <a:srgbClr val="FF33CC"/>
              </a:solidFill>
            </a:endParaRPr>
          </a:p>
        </p:txBody>
      </p:sp>
      <p:sp>
        <p:nvSpPr>
          <p:cNvPr id="3" name="Text Placeholder 2">
            <a:extLst>
              <a:ext uri="{FF2B5EF4-FFF2-40B4-BE49-F238E27FC236}">
                <a16:creationId xmlns:a16="http://schemas.microsoft.com/office/drawing/2014/main" id="{D6C2832E-3989-82FD-3443-11F2A2E2BBD0}"/>
              </a:ext>
            </a:extLst>
          </p:cNvPr>
          <p:cNvSpPr>
            <a:spLocks noGrp="1"/>
          </p:cNvSpPr>
          <p:nvPr>
            <p:ph type="body" idx="1"/>
          </p:nvPr>
        </p:nvSpPr>
        <p:spPr>
          <a:xfrm>
            <a:off x="1113204" y="5124035"/>
            <a:ext cx="10515600" cy="1500187"/>
          </a:xfrm>
        </p:spPr>
        <p:txBody>
          <a:bodyPr>
            <a:noAutofit/>
          </a:bodyPr>
          <a:lstStyle/>
          <a:p>
            <a:r>
              <a:rPr lang="ka-GE" sz="2800" dirty="0">
                <a:solidFill>
                  <a:srgbClr val="FF33CC"/>
                </a:solidFill>
              </a:rPr>
              <a:t>23 მაისი,2022                     </a:t>
            </a:r>
          </a:p>
          <a:p>
            <a:r>
              <a:rPr lang="ka-GE" sz="2800" dirty="0">
                <a:solidFill>
                  <a:srgbClr val="0070C0"/>
                </a:solidFill>
              </a:rPr>
              <a:t>  </a:t>
            </a:r>
          </a:p>
          <a:p>
            <a:r>
              <a:rPr lang="ka-GE" sz="2800" dirty="0">
                <a:solidFill>
                  <a:srgbClr val="0070C0"/>
                </a:solidFill>
              </a:rPr>
              <a:t>                                                                          </a:t>
            </a:r>
            <a:r>
              <a:rPr lang="ka-GE" sz="2800" dirty="0">
                <a:solidFill>
                  <a:srgbClr val="FF33CC"/>
                </a:solidFill>
              </a:rPr>
              <a:t>თამარ </a:t>
            </a:r>
            <a:r>
              <a:rPr lang="ka-GE" sz="2800" dirty="0" err="1">
                <a:solidFill>
                  <a:srgbClr val="FF33CC"/>
                </a:solidFill>
              </a:rPr>
              <a:t>ნიკვაშვილი</a:t>
            </a:r>
            <a:endParaRPr lang="en-US" sz="2800" dirty="0">
              <a:solidFill>
                <a:srgbClr val="FF33CC"/>
              </a:solidFill>
            </a:endParaRPr>
          </a:p>
        </p:txBody>
      </p:sp>
    </p:spTree>
    <p:extLst>
      <p:ext uri="{BB962C8B-B14F-4D97-AF65-F5344CB8AC3E}">
        <p14:creationId xmlns:p14="http://schemas.microsoft.com/office/powerpoint/2010/main" val="25810518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226</TotalTime>
  <Words>282</Words>
  <Application>Microsoft Office PowerPoint</Application>
  <PresentationFormat>Widescreen</PresentationFormat>
  <Paragraphs>29</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BPG Rioni</vt:lpstr>
      <vt:lpstr>BPGArial2010Regular</vt:lpstr>
      <vt:lpstr>Calibri</vt:lpstr>
      <vt:lpstr>Calibri Light</vt:lpstr>
      <vt:lpstr>Sylfaen</vt:lpstr>
      <vt:lpstr>Wingdings</vt:lpstr>
      <vt:lpstr>Office Theme</vt:lpstr>
      <vt:lpstr>       ბნელი მატერია და ფარული ენერგია</vt:lpstr>
      <vt:lpstr>PowerPoint Presentation</vt:lpstr>
      <vt:lpstr>რა არის ბნელი მატერია?</vt:lpstr>
      <vt:lpstr>PowerPoint Presentation</vt:lpstr>
      <vt:lpstr>სავარაუდო სტრუქტურა:</vt:lpstr>
      <vt:lpstr>თვისებები:</vt:lpstr>
      <vt:lpstr>PowerPoint Presentation</vt:lpstr>
      <vt:lpstr>PowerPoint Presentation</vt:lpstr>
      <vt:lpstr>PowerPoint Presentation</vt:lpstr>
      <vt:lpstr> გმადლობთ    ყურადღებისთვის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ბნელი მატერია და ბელი ენერგია</dc:title>
  <dc:creator>nika nikvashvili</dc:creator>
  <cp:lastModifiedBy>nika nikvashvili</cp:lastModifiedBy>
  <cp:revision>8</cp:revision>
  <dcterms:created xsi:type="dcterms:W3CDTF">2022-05-23T00:13:22Z</dcterms:created>
  <dcterms:modified xsi:type="dcterms:W3CDTF">2022-06-11T15:41:11Z</dcterms:modified>
</cp:coreProperties>
</file>