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 id="263" r:id="rId8"/>
    <p:sldId id="264"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90" y="292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E415047B-0F94-4D91-8E79-B483534028EB}" type="datetimeFigureOut">
              <a:rPr lang="en-US" smtClean="0"/>
              <a:pPr/>
              <a:t>6/13/2017</a:t>
            </a:fld>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74CF2810-754F-40F9-9EBE-74153FD779D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E415047B-0F94-4D91-8E79-B483534028EB}" type="datetimeFigureOut">
              <a:rPr lang="en-US" smtClean="0"/>
              <a:pPr/>
              <a:t>6/13/2017</a:t>
            </a:fld>
            <a:endParaRPr lang="en-US"/>
          </a:p>
        </p:txBody>
      </p:sp>
      <p:sp>
        <p:nvSpPr>
          <p:cNvPr id="5" name="Footer Placeholder 4"/>
          <p:cNvSpPr>
            <a:spLocks noGrp="1"/>
          </p:cNvSpPr>
          <p:nvPr>
            <p:ph type="ftr" sz="quarter" idx="11"/>
          </p:nvPr>
        </p:nvSpPr>
        <p:spPr>
          <a:xfrm>
            <a:off x="457200" y="6480969"/>
            <a:ext cx="4260056" cy="300831"/>
          </a:xfrm>
        </p:spPr>
        <p:txBody>
          <a:bodyPr/>
          <a:lstStyle/>
          <a:p>
            <a:endParaRPr lang="en-US"/>
          </a:p>
        </p:txBody>
      </p:sp>
      <p:sp>
        <p:nvSpPr>
          <p:cNvPr id="6" name="Slide Number Placeholder 5"/>
          <p:cNvSpPr>
            <a:spLocks noGrp="1"/>
          </p:cNvSpPr>
          <p:nvPr>
            <p:ph type="sldNum" sz="quarter" idx="12"/>
          </p:nvPr>
        </p:nvSpPr>
        <p:spPr/>
        <p:txBody>
          <a:bodyPr/>
          <a:lstStyle/>
          <a:p>
            <a:fld id="{74CF2810-754F-40F9-9EBE-74153FD779D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E415047B-0F94-4D91-8E79-B483534028EB}" type="datetimeFigureOut">
              <a:rPr lang="en-US" smtClean="0"/>
              <a:pPr/>
              <a:t>6/13/2017</a:t>
            </a:fld>
            <a:endParaRPr lang="en-US"/>
          </a:p>
        </p:txBody>
      </p:sp>
      <p:sp>
        <p:nvSpPr>
          <p:cNvPr id="5" name="Footer Placeholder 4"/>
          <p:cNvSpPr>
            <a:spLocks noGrp="1"/>
          </p:cNvSpPr>
          <p:nvPr>
            <p:ph type="ftr" sz="quarter" idx="11"/>
          </p:nvPr>
        </p:nvSpPr>
        <p:spPr>
          <a:xfrm>
            <a:off x="2619376" y="6480969"/>
            <a:ext cx="4260056" cy="300831"/>
          </a:xfrm>
        </p:spPr>
        <p:txBody>
          <a:bodyPr/>
          <a:lstStyle/>
          <a:p>
            <a:endParaRPr lang="en-US"/>
          </a:p>
        </p:txBody>
      </p:sp>
      <p:sp>
        <p:nvSpPr>
          <p:cNvPr id="6" name="Slide Number Placeholder 5"/>
          <p:cNvSpPr>
            <a:spLocks noGrp="1"/>
          </p:cNvSpPr>
          <p:nvPr>
            <p:ph type="sldNum" sz="quarter" idx="12"/>
          </p:nvPr>
        </p:nvSpPr>
        <p:spPr>
          <a:xfrm>
            <a:off x="8451056" y="809624"/>
            <a:ext cx="502920" cy="300831"/>
          </a:xfrm>
        </p:spPr>
        <p:txBody>
          <a:bodyPr/>
          <a:lstStyle/>
          <a:p>
            <a:fld id="{74CF2810-754F-40F9-9EBE-74153FD779DF}" type="slidenum">
              <a:rPr lang="en-US" smtClean="0"/>
              <a:pPr/>
              <a:t>‹#›</a:t>
            </a:fld>
            <a:endParaRPr 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E415047B-0F94-4D91-8E79-B483534028EB}" type="datetimeFigureOut">
              <a:rPr lang="en-US" smtClean="0"/>
              <a:pPr/>
              <a:t>6/13/2017</a:t>
            </a:fld>
            <a:endParaRPr lang="en-US"/>
          </a:p>
        </p:txBody>
      </p:sp>
      <p:sp>
        <p:nvSpPr>
          <p:cNvPr id="6" name="Footer Placeholder 5"/>
          <p:cNvSpPr>
            <a:spLocks noGrp="1"/>
          </p:cNvSpPr>
          <p:nvPr>
            <p:ph type="ftr" sz="quarter" idx="11"/>
          </p:nvPr>
        </p:nvSpPr>
        <p:spPr>
          <a:xfrm>
            <a:off x="457200" y="6480969"/>
            <a:ext cx="4260056" cy="301752"/>
          </a:xfrm>
        </p:spPr>
        <p:txBody>
          <a:bodyPr/>
          <a:lstStyle/>
          <a:p>
            <a:endParaRPr lang="en-US"/>
          </a:p>
        </p:txBody>
      </p:sp>
      <p:sp>
        <p:nvSpPr>
          <p:cNvPr id="7" name="Slide Number Placeholder 6"/>
          <p:cNvSpPr>
            <a:spLocks noGrp="1"/>
          </p:cNvSpPr>
          <p:nvPr>
            <p:ph type="sldNum" sz="quarter" idx="12"/>
          </p:nvPr>
        </p:nvSpPr>
        <p:spPr>
          <a:xfrm>
            <a:off x="7589520" y="6480969"/>
            <a:ext cx="502920" cy="301752"/>
          </a:xfrm>
        </p:spPr>
        <p:txBody>
          <a:bodyPr/>
          <a:lstStyle/>
          <a:p>
            <a:fld id="{74CF2810-754F-40F9-9EBE-74153FD779D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E415047B-0F94-4D91-8E79-B483534028EB}" type="datetimeFigureOut">
              <a:rPr lang="en-US" smtClean="0"/>
              <a:pPr/>
              <a:t>6/13/2017</a:t>
            </a:fld>
            <a:endParaRPr lang="en-US"/>
          </a:p>
        </p:txBody>
      </p:sp>
      <p:sp>
        <p:nvSpPr>
          <p:cNvPr id="8" name="Footer Placeholder 7"/>
          <p:cNvSpPr>
            <a:spLocks noGrp="1"/>
          </p:cNvSpPr>
          <p:nvPr>
            <p:ph type="ftr" sz="quarter" idx="11"/>
          </p:nvPr>
        </p:nvSpPr>
        <p:spPr>
          <a:xfrm>
            <a:off x="457200" y="6480969"/>
            <a:ext cx="4261104" cy="301752"/>
          </a:xfrm>
        </p:spPr>
        <p:txBody>
          <a:bodyPr/>
          <a:lstStyle/>
          <a:p>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74CF2810-754F-40F9-9EBE-74153FD779D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415047B-0F94-4D91-8E79-B483534028EB}" type="datetimeFigureOut">
              <a:rPr lang="en-US" smtClean="0"/>
              <a:pPr/>
              <a:t>6/13/2017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CF2810-754F-40F9-9EBE-74153FD779D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E415047B-0F94-4D91-8E79-B483534028EB}" type="datetimeFigureOut">
              <a:rPr lang="en-US" smtClean="0"/>
              <a:pPr/>
              <a:t>6/13/2017</a:t>
            </a:fld>
            <a:endParaRPr lang="en-US"/>
          </a:p>
        </p:txBody>
      </p:sp>
      <p:sp>
        <p:nvSpPr>
          <p:cNvPr id="3" name="Footer Placeholder 2"/>
          <p:cNvSpPr>
            <a:spLocks noGrp="1"/>
          </p:cNvSpPr>
          <p:nvPr>
            <p:ph type="ftr" sz="quarter" idx="11"/>
          </p:nvPr>
        </p:nvSpPr>
        <p:spPr>
          <a:xfrm>
            <a:off x="457200" y="6481890"/>
            <a:ext cx="4260056" cy="300831"/>
          </a:xfrm>
        </p:spPr>
        <p:txBody>
          <a:bodyPr/>
          <a:lstStyle/>
          <a:p>
            <a:endParaRPr lang="en-US"/>
          </a:p>
        </p:txBody>
      </p:sp>
      <p:sp>
        <p:nvSpPr>
          <p:cNvPr id="4" name="Slide Number Placeholder 3"/>
          <p:cNvSpPr>
            <a:spLocks noGrp="1"/>
          </p:cNvSpPr>
          <p:nvPr>
            <p:ph type="sldNum" sz="quarter" idx="12"/>
          </p:nvPr>
        </p:nvSpPr>
        <p:spPr>
          <a:xfrm>
            <a:off x="7589520" y="6480969"/>
            <a:ext cx="502920" cy="301752"/>
          </a:xfrm>
        </p:spPr>
        <p:txBody>
          <a:bodyPr/>
          <a:lstStyle/>
          <a:p>
            <a:fld id="{74CF2810-754F-40F9-9EBE-74153FD779D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E415047B-0F94-4D91-8E79-B483534028EB}" type="datetimeFigureOut">
              <a:rPr lang="en-US" smtClean="0"/>
              <a:pPr/>
              <a:t>6/13/2017</a:t>
            </a:fld>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74CF2810-754F-40F9-9EBE-74153FD779D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E415047B-0F94-4D91-8E79-B483534028EB}" type="datetimeFigureOut">
              <a:rPr lang="en-US" smtClean="0"/>
              <a:pPr/>
              <a:t>6/13/2017</a:t>
            </a:fld>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74CF2810-754F-40F9-9EBE-74153FD779D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15047B-0F94-4D91-8E79-B483534028EB}" type="datetimeFigureOut">
              <a:rPr lang="en-US" smtClean="0"/>
              <a:pPr/>
              <a:t>6/13/2017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F2810-754F-40F9-9EBE-74153FD779D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15047B-0F94-4D91-8E79-B483534028EB}" type="datetimeFigureOut">
              <a:rPr lang="en-US" smtClean="0"/>
              <a:pPr/>
              <a:t>6/13/2017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F2810-754F-40F9-9EBE-74153FD779D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E415047B-0F94-4D91-8E79-B483534028EB}" type="datetimeFigureOut">
              <a:rPr lang="en-US" smtClean="0"/>
              <a:pPr/>
              <a:t>6/13/2017</a:t>
            </a:fld>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74CF2810-754F-40F9-9EBE-74153FD779DF}"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ctr"/>
            <a:r>
              <a:rPr lang="ka-GE" dirty="0" smtClean="0">
                <a:solidFill>
                  <a:srgbClr val="FF0000"/>
                </a:solidFill>
              </a:rPr>
              <a:t>კვაზარი</a:t>
            </a:r>
            <a:endParaRPr lang="en-US"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download.jpg"/>
          <p:cNvPicPr>
            <a:picLocks noChangeAspect="1"/>
          </p:cNvPicPr>
          <p:nvPr/>
        </p:nvPicPr>
        <p:blipFill>
          <a:blip r:embed="rId2"/>
          <a:stretch>
            <a:fillRect/>
          </a:stretch>
        </p:blipFill>
        <p:spPr>
          <a:xfrm>
            <a:off x="4008895" y="0"/>
            <a:ext cx="5135105" cy="3200400"/>
          </a:xfrm>
          <a:prstGeom prst="rect">
            <a:avLst/>
          </a:prstGeom>
        </p:spPr>
      </p:pic>
      <p:sp>
        <p:nvSpPr>
          <p:cNvPr id="7" name="TextBox 6"/>
          <p:cNvSpPr txBox="1"/>
          <p:nvPr/>
        </p:nvSpPr>
        <p:spPr>
          <a:xfrm>
            <a:off x="0" y="0"/>
            <a:ext cx="3886200" cy="3693319"/>
          </a:xfrm>
          <a:prstGeom prst="rect">
            <a:avLst/>
          </a:prstGeom>
          <a:noFill/>
        </p:spPr>
        <p:txBody>
          <a:bodyPr wrap="square" rtlCol="0">
            <a:spAutoFit/>
          </a:bodyPr>
          <a:lstStyle/>
          <a:p>
            <a:r>
              <a:rPr lang="ka-GE" b="1" dirty="0"/>
              <a:t>კვაზარი</a:t>
            </a:r>
            <a:r>
              <a:rPr lang="ka-GE" dirty="0"/>
              <a:t> </a:t>
            </a:r>
            <a:r>
              <a:rPr lang="ka-GE" dirty="0" smtClean="0"/>
              <a:t>(ინგლ.</a:t>
            </a:r>
            <a:r>
              <a:rPr lang="ka-GE" dirty="0"/>
              <a:t> </a:t>
            </a:r>
            <a:r>
              <a:rPr lang="en-US" dirty="0"/>
              <a:t>quasar — </a:t>
            </a:r>
            <a:r>
              <a:rPr lang="ka-GE" dirty="0"/>
              <a:t>შეკვეცილი </a:t>
            </a:r>
            <a:r>
              <a:rPr lang="en-US" i="1" dirty="0" err="1"/>
              <a:t>QUASi</a:t>
            </a:r>
            <a:r>
              <a:rPr lang="en-US" i="1" dirty="0"/>
              <a:t> </a:t>
            </a:r>
            <a:r>
              <a:rPr lang="en-US" i="1" dirty="0" err="1"/>
              <a:t>stellAR</a:t>
            </a:r>
            <a:r>
              <a:rPr lang="en-US" i="1" dirty="0"/>
              <a:t> radio source</a:t>
            </a:r>
            <a:r>
              <a:rPr lang="en-US" dirty="0"/>
              <a:t> — «</a:t>
            </a:r>
            <a:r>
              <a:rPr lang="ka-GE" dirty="0"/>
              <a:t>კვაზივარსკვლავური რადიოწყარო») — გარეგალაქტიკური ობიქეტების კლასი, რომლებიც გამოირჩევიან ძალიან მაღალი </a:t>
            </a:r>
            <a:r>
              <a:rPr lang="ka-GE" dirty="0" smtClean="0"/>
              <a:t>ნათებით</a:t>
            </a:r>
            <a:r>
              <a:rPr lang="ka-GE" dirty="0"/>
              <a:t> და </a:t>
            </a:r>
            <a:r>
              <a:rPr lang="ka-GE" dirty="0" smtClean="0"/>
              <a:t>ისეთი </a:t>
            </a:r>
            <a:r>
              <a:rPr lang="ka-GE" dirty="0"/>
              <a:t>მცირე </a:t>
            </a:r>
            <a:r>
              <a:rPr lang="ka-GE" dirty="0" smtClean="0"/>
              <a:t>კუთხური ზომით, </a:t>
            </a:r>
            <a:r>
              <a:rPr lang="ka-GE" dirty="0"/>
              <a:t>რომ რამდენიმე წლის შემდეგაც კი აღმოჩენის შემდეგ ვერ ასხვავებდნენ წერტილოვან წყაროებისაგან - ვარსკვლავებისაგან.</a:t>
            </a:r>
            <a:endParaRPr lang="en-US" dirty="0"/>
          </a:p>
        </p:txBody>
      </p:sp>
      <p:sp>
        <p:nvSpPr>
          <p:cNvPr id="9" name="TextBox 8"/>
          <p:cNvSpPr txBox="1"/>
          <p:nvPr/>
        </p:nvSpPr>
        <p:spPr>
          <a:xfrm>
            <a:off x="4953000" y="3429000"/>
            <a:ext cx="3733800" cy="2862322"/>
          </a:xfrm>
          <a:prstGeom prst="rect">
            <a:avLst/>
          </a:prstGeom>
          <a:noFill/>
        </p:spPr>
        <p:txBody>
          <a:bodyPr wrap="square" rtlCol="0">
            <a:spAutoFit/>
          </a:bodyPr>
          <a:lstStyle/>
          <a:p>
            <a:r>
              <a:rPr lang="ka-GE" dirty="0" smtClean="0"/>
              <a:t>კვაზარები </a:t>
            </a:r>
            <a:r>
              <a:rPr lang="ka-GE" dirty="0"/>
              <a:t>ასხივებენ დიდი რაოდენობით ენერგიას (დაახლოებით ტრილიონი მზის ენერგიას). ზოგი კვაზარი 10 და 100-ჯერ უფრო მეტ ენერგიას ქმნის, ვიდრე მთელი ჩვენი გალაქტიკა და ეს ენერგია იქმნება არეალში, რომლის ფართობიც არ აღემატება მზის სისტემის ფართობს.</a:t>
            </a:r>
            <a:endParaRPr lang="en-US" dirty="0"/>
          </a:p>
        </p:txBody>
      </p:sp>
      <p:pic>
        <p:nvPicPr>
          <p:cNvPr id="10" name="Picture 9" descr="xrv02.jpg"/>
          <p:cNvPicPr>
            <a:picLocks noChangeAspect="1"/>
          </p:cNvPicPr>
          <p:nvPr/>
        </p:nvPicPr>
        <p:blipFill>
          <a:blip r:embed="rId3"/>
          <a:stretch>
            <a:fillRect/>
          </a:stretch>
        </p:blipFill>
        <p:spPr>
          <a:xfrm>
            <a:off x="0" y="3771900"/>
            <a:ext cx="4114800" cy="30861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699444main_qso.jpg"/>
          <p:cNvPicPr>
            <a:picLocks noChangeAspect="1"/>
          </p:cNvPicPr>
          <p:nvPr/>
        </p:nvPicPr>
        <p:blipFill>
          <a:blip r:embed="rId2"/>
          <a:stretch>
            <a:fillRect/>
          </a:stretch>
        </p:blipFill>
        <p:spPr>
          <a:xfrm>
            <a:off x="3276600" y="0"/>
            <a:ext cx="5867400" cy="4535188"/>
          </a:xfrm>
          <a:prstGeom prst="rect">
            <a:avLst/>
          </a:prstGeom>
        </p:spPr>
      </p:pic>
      <p:sp>
        <p:nvSpPr>
          <p:cNvPr id="5" name="TextBox 4"/>
          <p:cNvSpPr txBox="1"/>
          <p:nvPr/>
        </p:nvSpPr>
        <p:spPr>
          <a:xfrm>
            <a:off x="0" y="0"/>
            <a:ext cx="3124200" cy="3970318"/>
          </a:xfrm>
          <a:prstGeom prst="rect">
            <a:avLst/>
          </a:prstGeom>
          <a:noFill/>
        </p:spPr>
        <p:txBody>
          <a:bodyPr wrap="square" rtlCol="0">
            <a:spAutoFit/>
          </a:bodyPr>
          <a:lstStyle/>
          <a:p>
            <a:r>
              <a:rPr lang="ka-GE" dirty="0"/>
              <a:t>კვაზარები არიან ყველაზე შორი ობიექტები სამყაროში. მათ აგრეთვე აქვთ რეკორდული წითელი წანაცვლება კოსმოსურ ობიექტებს </a:t>
            </a:r>
            <a:r>
              <a:rPr lang="ka-GE" dirty="0" smtClean="0"/>
              <a:t>შორის</a:t>
            </a:r>
            <a:r>
              <a:rPr lang="ka-GE" dirty="0"/>
              <a:t>,</a:t>
            </a:r>
            <a:r>
              <a:rPr lang="ka-GE" dirty="0" smtClean="0"/>
              <a:t> </a:t>
            </a:r>
            <a:r>
              <a:rPr lang="ka-GE" dirty="0"/>
              <a:t>ამიტომ ისინი არიან ძალიან შორს და გვშორდებიან ძალიან დიდი სიჩქარით. ზოგიერთი კვაზარი შეიძლება მოძრაობდეს დაახლოებით 240 000 კმ/წმ სიჩქარით (სინათლის სიჩქარის 80 %).</a:t>
            </a:r>
            <a:endParaRPr lang="en-US" dirty="0"/>
          </a:p>
        </p:txBody>
      </p:sp>
      <p:sp>
        <p:nvSpPr>
          <p:cNvPr id="6" name="TextBox 5"/>
          <p:cNvSpPr txBox="1"/>
          <p:nvPr/>
        </p:nvSpPr>
        <p:spPr>
          <a:xfrm>
            <a:off x="304800" y="4876800"/>
            <a:ext cx="8610600" cy="1477328"/>
          </a:xfrm>
          <a:prstGeom prst="rect">
            <a:avLst/>
          </a:prstGeom>
          <a:noFill/>
        </p:spPr>
        <p:txBody>
          <a:bodyPr wrap="square" rtlCol="0">
            <a:spAutoFit/>
          </a:bodyPr>
          <a:lstStyle/>
          <a:p>
            <a:r>
              <a:rPr lang="ka-GE" dirty="0"/>
              <a:t>კვაზარები იმდენად შორს არიან, რომ მათ სინათლეს ჩვენამდე მოსაღწევად რამოდენიმე მილიარდი წელი სჭირდება. ეს ნიშნავს, რომ კვაზარები </a:t>
            </a:r>
            <a:r>
              <a:rPr lang="ka-GE" dirty="0" smtClean="0"/>
              <a:t>არიან </a:t>
            </a:r>
            <a:r>
              <a:rPr lang="ka-GE" dirty="0"/>
              <a:t>ასევე უძველესი ობიექტები სამყაროში. ყველაზე შორეული კვაზარი , რომელიც აქამდე იქნა აღმოჩენინილი ჩვენგან დაახლოებით 10 მილიარდი სინათლის წელიწადის მანძილითაა დაშორებული.</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g 0052251.jpg"/>
          <p:cNvPicPr>
            <a:picLocks noChangeAspect="1"/>
          </p:cNvPicPr>
          <p:nvPr/>
        </p:nvPicPr>
        <p:blipFill>
          <a:blip r:embed="rId2"/>
          <a:stretch>
            <a:fillRect/>
          </a:stretch>
        </p:blipFill>
        <p:spPr>
          <a:xfrm>
            <a:off x="0" y="-1"/>
            <a:ext cx="6705600" cy="4212131"/>
          </a:xfrm>
          <a:prstGeom prst="rect">
            <a:avLst/>
          </a:prstGeom>
        </p:spPr>
      </p:pic>
      <p:sp>
        <p:nvSpPr>
          <p:cNvPr id="7" name="TextBox 6"/>
          <p:cNvSpPr txBox="1"/>
          <p:nvPr/>
        </p:nvSpPr>
        <p:spPr>
          <a:xfrm>
            <a:off x="0" y="4343400"/>
            <a:ext cx="9144000" cy="2308324"/>
          </a:xfrm>
          <a:prstGeom prst="rect">
            <a:avLst/>
          </a:prstGeom>
          <a:noFill/>
        </p:spPr>
        <p:txBody>
          <a:bodyPr wrap="square" rtlCol="0">
            <a:spAutoFit/>
          </a:bodyPr>
          <a:lstStyle/>
          <a:p>
            <a:r>
              <a:rPr lang="ka-GE" dirty="0"/>
              <a:t>1984 წელს, გერმანელმა ასტრონომმა გ.კურმა თანამშრომლებთან ერთად ელვარე კვაზარი აღმოაჩინა. სიკაშკაშით ეს კვაზარი არ ჩამოუვარდება ერთად აღებული 10 ათასი გალაქტიკის სიკაშკაშეს. ვარსკვლავურ კატალოგში მისი სახელია </a:t>
            </a:r>
            <a:r>
              <a:rPr lang="en-US" dirty="0"/>
              <a:t>S 50014+81 </a:t>
            </a:r>
            <a:r>
              <a:rPr lang="ka-GE" dirty="0"/>
              <a:t>და ყველაზე ელვარე ასტრონომულ ობიექტად ითვლება. თავისი შედარებით მცირე ზომების მიუხედავად, დიამეტრით რამდენიმე სინათლის წელი, კვაზარი გაცილებით მეტ ენერგიას ასხივებს, ვიდრე ჩვეულებრივი გიგანტური გალქტიკა.</a:t>
            </a:r>
            <a:r>
              <a:rPr lang="ka-GE" dirty="0" smtClean="0"/>
              <a:t/>
            </a:r>
            <a:br>
              <a:rPr lang="ka-GE" dirty="0" smtClean="0"/>
            </a:br>
            <a:r>
              <a:rPr lang="ka-GE" dirty="0"/>
              <a:t>კვაზარებს სამყაროს შუქურებსაც უწოდებენ, რადგან ისინი უზარმაზარი მანძილებიდანაც კი ჩანს</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zemasiuri-ngc-3783_shi.jpg"/>
          <p:cNvPicPr>
            <a:picLocks noChangeAspect="1"/>
          </p:cNvPicPr>
          <p:nvPr/>
        </p:nvPicPr>
        <p:blipFill>
          <a:blip r:embed="rId2"/>
          <a:stretch>
            <a:fillRect/>
          </a:stretch>
        </p:blipFill>
        <p:spPr>
          <a:xfrm>
            <a:off x="-1" y="1828800"/>
            <a:ext cx="7427089" cy="5029200"/>
          </a:xfrm>
          <a:prstGeom prst="rect">
            <a:avLst/>
          </a:prstGeom>
        </p:spPr>
      </p:pic>
      <p:sp>
        <p:nvSpPr>
          <p:cNvPr id="7" name="TextBox 6"/>
          <p:cNvSpPr txBox="1"/>
          <p:nvPr/>
        </p:nvSpPr>
        <p:spPr>
          <a:xfrm>
            <a:off x="0" y="0"/>
            <a:ext cx="8534400" cy="1754326"/>
          </a:xfrm>
          <a:prstGeom prst="rect">
            <a:avLst/>
          </a:prstGeom>
          <a:noFill/>
        </p:spPr>
        <p:txBody>
          <a:bodyPr wrap="square" rtlCol="0">
            <a:spAutoFit/>
          </a:bodyPr>
          <a:lstStyle/>
          <a:p>
            <a:r>
              <a:rPr lang="ka-GE" dirty="0"/>
              <a:t>არსებობს ვარაუდი, რომ კვაზარები წარმოქმნილია ზემასიური შავი ხვრელების მიერ, რომლებიც შთანთქავენ მატერიას და ქმნიან აკრეციის დისკოებს. როდესაც მატერია ბრუნავს გრავიტაციული ობიექტის გარშემო აკრეციულ დისკოში, ნაწილაკების ერთმანეთთან ხახუნის გამო ცხელდება. ამ დროს დისკო უნდა ასხივებდეს დიდი რაოდენობით სინათლეს და სხვადასხვა ტიპის ელექტრომაგნიტურ გამოსხივებას, მაგალითად რენტგენის სხივებს.</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04800" y="5181600"/>
            <a:ext cx="8458200" cy="1200329"/>
          </a:xfrm>
          <a:prstGeom prst="rect">
            <a:avLst/>
          </a:prstGeom>
          <a:noFill/>
        </p:spPr>
        <p:txBody>
          <a:bodyPr wrap="square" rtlCol="0">
            <a:spAutoFit/>
          </a:bodyPr>
          <a:lstStyle/>
          <a:p>
            <a:r>
              <a:rPr lang="ka-GE" dirty="0"/>
              <a:t>კვაზარების ბუნების კიდევ ერთი ახსნა არის ის, რომ ისინი არიან ძალიან ახალგაზრდა გალაქტიკები. რადგან ჩვენ ძალიან ცოტა რამ ვიცით გალაქტიკების ევოლუციის შესახებ, ამიტომ შესაძლებელია, რომ კვაზარები წარმოადგენენ გალაქტიკების ფორმაციის ადრეულ ეტაპს.</a:t>
            </a:r>
            <a:endParaRPr lang="en-US" dirty="0"/>
          </a:p>
        </p:txBody>
      </p:sp>
      <p:pic>
        <p:nvPicPr>
          <p:cNvPr id="11" name="Picture 10" descr="31_01.jpg"/>
          <p:cNvPicPr>
            <a:picLocks noChangeAspect="1"/>
          </p:cNvPicPr>
          <p:nvPr/>
        </p:nvPicPr>
        <p:blipFill>
          <a:blip r:embed="rId2"/>
          <a:stretch>
            <a:fillRect/>
          </a:stretch>
        </p:blipFill>
        <p:spPr>
          <a:xfrm>
            <a:off x="0" y="0"/>
            <a:ext cx="7620000" cy="46291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emasiuri-ngc-3783_shi.jpg"/>
          <p:cNvPicPr>
            <a:picLocks noChangeAspect="1"/>
          </p:cNvPicPr>
          <p:nvPr/>
        </p:nvPicPr>
        <p:blipFill>
          <a:blip r:embed="rId2"/>
          <a:stretch>
            <a:fillRect/>
          </a:stretch>
        </p:blipFill>
        <p:spPr>
          <a:xfrm>
            <a:off x="0" y="1981200"/>
            <a:ext cx="9144000" cy="4876800"/>
          </a:xfrm>
          <a:prstGeom prst="rect">
            <a:avLst/>
          </a:prstGeom>
        </p:spPr>
      </p:pic>
      <p:sp>
        <p:nvSpPr>
          <p:cNvPr id="3" name="TextBox 2"/>
          <p:cNvSpPr txBox="1"/>
          <p:nvPr/>
        </p:nvSpPr>
        <p:spPr>
          <a:xfrm>
            <a:off x="0" y="0"/>
            <a:ext cx="7848600" cy="2308324"/>
          </a:xfrm>
          <a:prstGeom prst="rect">
            <a:avLst/>
          </a:prstGeom>
          <a:noFill/>
        </p:spPr>
        <p:txBody>
          <a:bodyPr wrap="square" rtlCol="0">
            <a:spAutoFit/>
          </a:bodyPr>
          <a:lstStyle/>
          <a:p>
            <a:r>
              <a:rPr lang="ka-GE" dirty="0" smtClean="0"/>
              <a:t>კიდევ ერთი მოსაზრების თანახმად კვაზარები არიან ეგრეთ წოდებული თეთრი ხვრელები - შავი ხვრელების ანტიპოდები. ანუ ისინი შავი ხვრელისგან განსხვავებით გამოყოფენ მატერიას.</a:t>
            </a:r>
            <a:r>
              <a:rPr lang="en-US" dirty="0" smtClean="0"/>
              <a:t/>
            </a:r>
            <a:br>
              <a:rPr lang="en-US" dirty="0" smtClean="0"/>
            </a:br>
            <a:r>
              <a:rPr lang="en-US" dirty="0" smtClean="0"/>
              <a:t/>
            </a:r>
            <a:br>
              <a:rPr lang="en-US" dirty="0" smtClean="0"/>
            </a:br>
            <a:endParaRPr lang="ka-GE" dirty="0" smtClean="0"/>
          </a:p>
          <a:p>
            <a:r>
              <a:rPr lang="ka-GE" dirty="0" smtClean="0"/>
              <a:t>დღესდღეობით 2000-ზე მეტი კვაზარია აღოჩენილი.</a:t>
            </a:r>
          </a:p>
          <a:p>
            <a:r>
              <a:rPr lang="ka-GE" dirty="0" smtClean="0"/>
              <a:t/>
            </a:r>
            <a:br>
              <a:rPr lang="ka-GE" dirty="0" smtClean="0"/>
            </a:b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4800"/>
            <a:ext cx="7239000" cy="1362075"/>
          </a:xfrm>
        </p:spPr>
        <p:txBody>
          <a:bodyPr/>
          <a:lstStyle/>
          <a:p>
            <a:r>
              <a:rPr lang="ka-GE" dirty="0" smtClean="0"/>
              <a:t>მადლობა ყურადღებისათვის!</a:t>
            </a:r>
            <a:endParaRPr lang="en-US" dirty="0"/>
          </a:p>
        </p:txBody>
      </p:sp>
      <p:sp>
        <p:nvSpPr>
          <p:cNvPr id="3" name="Text Placeholder 2"/>
          <p:cNvSpPr>
            <a:spLocks noGrp="1"/>
          </p:cNvSpPr>
          <p:nvPr>
            <p:ph type="body" idx="1"/>
          </p:nvPr>
        </p:nvSpPr>
        <p:spPr>
          <a:xfrm>
            <a:off x="5257800" y="4572000"/>
            <a:ext cx="3886200" cy="2286000"/>
          </a:xfrm>
        </p:spPr>
        <p:txBody>
          <a:bodyPr>
            <a:normAutofit/>
          </a:bodyPr>
          <a:lstStyle/>
          <a:p>
            <a:r>
              <a:rPr lang="ka-GE" dirty="0" smtClean="0"/>
              <a:t>თემაზე მუშაობდა :</a:t>
            </a:r>
            <a:br>
              <a:rPr lang="ka-GE" dirty="0" smtClean="0"/>
            </a:br>
            <a:r>
              <a:rPr lang="ka-GE" dirty="0" smtClean="0"/>
              <a:t>                    </a:t>
            </a:r>
            <a:r>
              <a:rPr lang="ka-GE" i="1" dirty="0" smtClean="0"/>
              <a:t>ტ.</a:t>
            </a:r>
            <a:r>
              <a:rPr lang="ka-GE" i="1" u="sng" dirty="0" smtClean="0"/>
              <a:t/>
            </a:r>
            <a:br>
              <a:rPr lang="ka-GE" i="1" u="sng" dirty="0" smtClean="0"/>
            </a:br>
            <a:r>
              <a:rPr lang="ka-GE" i="1" dirty="0" smtClean="0"/>
              <a:t>                        კანდელაკი</a:t>
            </a:r>
            <a:br>
              <a:rPr lang="ka-GE" i="1" dirty="0" smtClean="0"/>
            </a:br>
            <a:r>
              <a:rPr lang="ka-GE" i="1" dirty="0" smtClean="0"/>
              <a:t/>
            </a:r>
            <a:br>
              <a:rPr lang="ka-GE" i="1" dirty="0" smtClean="0"/>
            </a:br>
            <a:r>
              <a:rPr lang="ka-GE" i="1" dirty="0" smtClean="0"/>
              <a:t/>
            </a:r>
            <a:br>
              <a:rPr lang="ka-GE" i="1" dirty="0" smtClean="0"/>
            </a:br>
            <a:r>
              <a:rPr lang="ka-GE" i="1" dirty="0" smtClean="0"/>
              <a:t>                                  </a:t>
            </a:r>
            <a:br>
              <a:rPr lang="ka-GE" i="1" dirty="0" smtClean="0"/>
            </a:br>
            <a:r>
              <a:rPr lang="ka-GE" i="1" dirty="0" smtClean="0"/>
              <a:t>                                     </a:t>
            </a:r>
            <a:r>
              <a:rPr lang="ka-GE" sz="1600" b="1" i="1" dirty="0" smtClean="0"/>
              <a:t>09.06.2017</a:t>
            </a:r>
            <a:endParaRPr lang="en-US" sz="1600" b="1" i="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96</TotalTime>
  <Words>302</Words>
  <Application>Microsoft Office PowerPoint</Application>
  <PresentationFormat>On-screen Show (4:3)</PresentationFormat>
  <Paragraphs>13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Century Gothic</vt:lpstr>
      <vt:lpstr>Verdana</vt:lpstr>
      <vt:lpstr>Wingdings 2</vt:lpstr>
      <vt:lpstr>Verve</vt:lpstr>
      <vt:lpstr>კვაზარი</vt:lpstr>
      <vt:lpstr>PowerPoint Presentation</vt:lpstr>
      <vt:lpstr>PowerPoint Presentation</vt:lpstr>
      <vt:lpstr>PowerPoint Presentation</vt:lpstr>
      <vt:lpstr>PowerPoint Presentation</vt:lpstr>
      <vt:lpstr>PowerPoint Presentation</vt:lpstr>
      <vt:lpstr>PowerPoint Presentation</vt:lpstr>
      <vt:lpstr>მადლობა ყურადღებისათვის!</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guliko</dc:creator>
  <cp:lastModifiedBy>user</cp:lastModifiedBy>
  <cp:revision>9</cp:revision>
  <dcterms:created xsi:type="dcterms:W3CDTF">2017-06-08T20:18:04Z</dcterms:created>
  <dcterms:modified xsi:type="dcterms:W3CDTF">2017-06-13T06:08:14Z</dcterms:modified>
</cp:coreProperties>
</file>