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5" r:id="rId1"/>
  </p:sldMasterIdLst>
  <p:sldIdLst>
    <p:sldId id="256" r:id="rId2"/>
    <p:sldId id="258" r:id="rId3"/>
    <p:sldId id="257" r:id="rId4"/>
    <p:sldId id="259" r:id="rId5"/>
    <p:sldId id="262" r:id="rId6"/>
    <p:sldId id="261" r:id="rId7"/>
    <p:sldId id="260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79"/>
  </p:normalViewPr>
  <p:slideViewPr>
    <p:cSldViewPr snapToGrid="0">
      <p:cViewPr varScale="1">
        <p:scale>
          <a:sx n="104" d="100"/>
          <a:sy n="104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29842318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1155170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12357411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1118759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78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3379906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4230864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E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1134824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E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2368595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3962510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2281134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DC0154D-C095-4248-8981-2D594627D822}" type="datetimeFigureOut">
              <a:rPr lang="en-GE" smtClean="0"/>
              <a:t>03.05.23</a:t>
            </a:fld>
            <a:endParaRPr lang="en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9DC7247D-DBCA-8749-922E-7CD508282343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467296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go.caltech.edu/page/what-is-interferometer" TargetMode="External"/><Relationship Id="rId2" Type="http://schemas.openxmlformats.org/officeDocument/2006/relationships/hyperlink" Target="https://www.ligo.caltech.edu/page/gw-sources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en.wikipedia.org/wiki/Gravitational_wav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CB7A768-FD6F-E23D-1F32-38CDF44896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81194" y="5618106"/>
            <a:ext cx="6801612" cy="1239894"/>
          </a:xfrm>
        </p:spPr>
        <p:txBody>
          <a:bodyPr/>
          <a:lstStyle/>
          <a:p>
            <a:pPr algn="r"/>
            <a:r>
              <a:rPr lang="ka-GE" dirty="0">
                <a:solidFill>
                  <a:schemeClr val="tx1"/>
                </a:solidFill>
              </a:rPr>
              <a:t>04.05.2023</a:t>
            </a:r>
          </a:p>
          <a:p>
            <a:pPr algn="r"/>
            <a:r>
              <a:rPr lang="ka-GE" dirty="0">
                <a:solidFill>
                  <a:schemeClr val="tx1"/>
                </a:solidFill>
              </a:rPr>
              <a:t>ალესანდრო ნონიკაშვილი</a:t>
            </a:r>
            <a:endParaRPr lang="en-GE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3BB22B-C870-1ED7-3CCC-CF423D5FB0F8}"/>
              </a:ext>
            </a:extLst>
          </p:cNvPr>
          <p:cNvSpPr txBox="1"/>
          <p:nvPr/>
        </p:nvSpPr>
        <p:spPr>
          <a:xfrm>
            <a:off x="949410" y="1603580"/>
            <a:ext cx="1029317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7200" dirty="0"/>
              <a:t>გრავიტაციული ტალღები </a:t>
            </a:r>
          </a:p>
          <a:p>
            <a:pPr algn="ctr"/>
            <a:r>
              <a:rPr lang="ka-GE" sz="5400" dirty="0"/>
              <a:t>და მათი დეტექტირება</a:t>
            </a:r>
            <a:endParaRPr lang="en-GE" sz="5400" dirty="0"/>
          </a:p>
        </p:txBody>
      </p:sp>
    </p:spTree>
    <p:extLst>
      <p:ext uri="{BB962C8B-B14F-4D97-AF65-F5344CB8AC3E}">
        <p14:creationId xmlns:p14="http://schemas.microsoft.com/office/powerpoint/2010/main" val="3190648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7997DB3-52B7-779D-7634-D672AD03DE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486" y="193490"/>
            <a:ext cx="8140261" cy="1239894"/>
          </a:xfrm>
        </p:spPr>
        <p:txBody>
          <a:bodyPr>
            <a:normAutofit/>
          </a:bodyPr>
          <a:lstStyle/>
          <a:p>
            <a:r>
              <a:rPr lang="ka-GE" sz="3600" dirty="0"/>
              <a:t>გრავიტაციული ტალღების სპექტრი</a:t>
            </a:r>
            <a:endParaRPr lang="en-GE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A680C5-E446-BD8A-6790-0D327C918B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11" y="1272745"/>
            <a:ext cx="7508965" cy="52763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FCB3A0-9D29-B2DA-C09F-39D1384C718D}"/>
              </a:ext>
            </a:extLst>
          </p:cNvPr>
          <p:cNvSpPr txBox="1"/>
          <p:nvPr/>
        </p:nvSpPr>
        <p:spPr>
          <a:xfrm>
            <a:off x="7846542" y="1575186"/>
            <a:ext cx="410244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v = c~</a:t>
            </a:r>
            <a:r>
              <a:rPr lang="en-GE" sz="2800" b="1" i="0" dirty="0">
                <a:effectLst/>
              </a:rPr>
              <a:t>299,792,458 </a:t>
            </a:r>
            <a:r>
              <a:rPr lang="ka-GE" sz="2800" b="1" i="0" dirty="0">
                <a:effectLst/>
              </a:rPr>
              <a:t>მ/წმ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ka-GE" sz="2800" b="1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b="1" dirty="0"/>
              <a:t>A ~ </a:t>
            </a:r>
            <a:r>
              <a:rPr lang="en-US" sz="2800" dirty="0"/>
              <a:t> M, R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a-GE" sz="2800" dirty="0"/>
              <a:t>განივი ტალღაა</a:t>
            </a:r>
            <a:endParaRPr lang="en-US" sz="28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dirty="0" err="1"/>
              <a:t>ს</a:t>
            </a:r>
            <a:r>
              <a:rPr lang="ka-GE" sz="2800" dirty="0"/>
              <a:t>უსტად ურთიერთქმედებს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ka-GE" sz="28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33585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C066EB2-8D8D-3A86-BA4A-83CA3593FE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9057" y="207956"/>
            <a:ext cx="6801612" cy="1239894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tx1"/>
                </a:solidFill>
              </a:rPr>
              <a:t>ვებერის ძელი</a:t>
            </a:r>
            <a:endParaRPr lang="en-GE" sz="4000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B5C0FF-58E6-ECBF-2131-3C07514CB8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623" y="1112108"/>
            <a:ext cx="7188753" cy="5387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633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07A22B3C-E60A-F973-A028-24976BB061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6534" y="100377"/>
            <a:ext cx="5738931" cy="1239894"/>
          </a:xfrm>
        </p:spPr>
        <p:txBody>
          <a:bodyPr>
            <a:normAutofit/>
          </a:bodyPr>
          <a:lstStyle/>
          <a:p>
            <a:r>
              <a:rPr lang="ka-GE" sz="4000" dirty="0"/>
              <a:t>გამოსხივების წყაროები</a:t>
            </a:r>
            <a:endParaRPr lang="en-GE" sz="4000" dirty="0"/>
          </a:p>
        </p:txBody>
      </p:sp>
      <p:pic>
        <p:nvPicPr>
          <p:cNvPr id="1026" name="Picture 2" descr="Neutron star">
            <a:extLst>
              <a:ext uri="{FF2B5EF4-FFF2-40B4-BE49-F238E27FC236}">
                <a16:creationId xmlns:a16="http://schemas.microsoft.com/office/drawing/2014/main" id="{A27A49FF-CDB1-709E-6AB4-8BE8E4563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788" y="877331"/>
            <a:ext cx="8506423" cy="5675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179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B4D9CDF-56FD-BCFA-BD95-8019ADEAEF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39"/>
            <a:ext cx="5560541" cy="31274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B73BB4B-6485-CF79-6CE4-9BE61439ED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7751" y="10639"/>
            <a:ext cx="5841044" cy="32807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8980F4-1FE9-60F2-5CC6-4F00198399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89" y="3563206"/>
            <a:ext cx="4762500" cy="2978150"/>
          </a:xfrm>
          <a:prstGeom prst="rect">
            <a:avLst/>
          </a:prstGeom>
        </p:spPr>
      </p:pic>
      <p:sp>
        <p:nvSpPr>
          <p:cNvPr id="11" name="Subtitle 10">
            <a:extLst>
              <a:ext uri="{FF2B5EF4-FFF2-40B4-BE49-F238E27FC236}">
                <a16:creationId xmlns:a16="http://schemas.microsoft.com/office/drawing/2014/main" id="{F01A600B-E487-1D5F-BD3B-5F532C56A8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65399" y="3563206"/>
            <a:ext cx="6801612" cy="2978149"/>
          </a:xfrm>
        </p:spPr>
        <p:txBody>
          <a:bodyPr>
            <a:normAutofit fontScale="92500"/>
          </a:bodyPr>
          <a:lstStyle/>
          <a:p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ბინარული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ნეიტრონული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ვარსკვლავი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(BNS)</a:t>
            </a:r>
          </a:p>
          <a:p>
            <a:endParaRPr lang="en-GE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ორობითი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შავი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ხვრელი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(BBH)</a:t>
            </a:r>
          </a:p>
          <a:p>
            <a:endParaRPr lang="en-GE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ნეიტრონული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ვარსკვლავი</a:t>
            </a:r>
            <a:r>
              <a:rPr lang="en-US" sz="2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შავი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ხვრელი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Sylfaen" pitchFamily="18" charset="0"/>
                <a:ea typeface="Calibri" panose="020F0502020204030204" pitchFamily="34" charset="0"/>
                <a:cs typeface="Sylfaen" pitchFamily="18" charset="0"/>
              </a:rPr>
              <a:t>ორობითი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(NSBH)</a:t>
            </a:r>
            <a:endParaRPr lang="en-GE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E" dirty="0"/>
          </a:p>
        </p:txBody>
      </p:sp>
    </p:spTree>
    <p:extLst>
      <p:ext uri="{BB962C8B-B14F-4D97-AF65-F5344CB8AC3E}">
        <p14:creationId xmlns:p14="http://schemas.microsoft.com/office/powerpoint/2010/main" val="1206387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7E370C8-758D-8745-16B8-B3B8E69E20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6683" y="225387"/>
            <a:ext cx="9698633" cy="1239894"/>
          </a:xfrm>
        </p:spPr>
        <p:txBody>
          <a:bodyPr>
            <a:noAutofit/>
          </a:bodyPr>
          <a:lstStyle/>
          <a:p>
            <a:r>
              <a:rPr lang="en-GE" sz="4800" dirty="0"/>
              <a:t>LIGO-</a:t>
            </a:r>
            <a:r>
              <a:rPr lang="en-US" sz="4800" dirty="0">
                <a:latin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US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aser </a:t>
            </a:r>
            <a:r>
              <a:rPr lang="en-US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nterferometer </a:t>
            </a:r>
            <a:r>
              <a:rPr lang="en-US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en-US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ravitational-wave Observatory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E" sz="4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D54E88-7757-F3B2-7D0A-AFC75A387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641" y="2199503"/>
            <a:ext cx="10772301" cy="426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403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09538880-D951-9032-D7D8-23F9A8F139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394" y="139014"/>
            <a:ext cx="6801612" cy="1239894"/>
          </a:xfrm>
        </p:spPr>
        <p:txBody>
          <a:bodyPr>
            <a:normAutofit/>
          </a:bodyPr>
          <a:lstStyle/>
          <a:p>
            <a:r>
              <a:rPr lang="ka-GE" sz="4400" dirty="0"/>
              <a:t>ინტერფერომეტრი</a:t>
            </a:r>
            <a:endParaRPr lang="en-GE" sz="4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A11DA0-8F34-1D55-30D3-E38402B7AD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3739"/>
            <a:ext cx="7772400" cy="58293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330C677-4039-3EA9-6D43-7649406476FE}"/>
                  </a:ext>
                </a:extLst>
              </p:cNvPr>
              <p:cNvSpPr txBox="1"/>
              <p:nvPr/>
            </p:nvSpPr>
            <p:spPr>
              <a:xfrm>
                <a:off x="8143103" y="2085299"/>
                <a:ext cx="3682314" cy="26874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a-GE" sz="2800" dirty="0">
                    <a:ea typeface="Cambria Math" panose="02040503050406030204" pitchFamily="18" charset="0"/>
                  </a:rPr>
                  <a:t>ჰაერის სიმკვრივე</a:t>
                </a:r>
                <a14:m>
                  <m:oMath xmlns:m="http://schemas.openxmlformats.org/officeDocument/2006/math">
                    <m:r>
                      <a:rPr lang="ka-GE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</m:oMath>
                </a14:m>
                <a:endParaRPr lang="ka-GE" sz="2800" b="0" i="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E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ka-GE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ka-GE" sz="2800" b="0" i="1" smtClean="0"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2800" b="0" i="1" smtClean="0"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ka-GE" sz="2800" b="0" i="1" smtClean="0"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ka-GE" sz="2800" b="0" i="1" smtClean="0">
                          <a:ea typeface="Cambria Math" panose="02040503050406030204" pitchFamily="18" charset="0"/>
                        </a:rPr>
                        <m:t> ∗  </m:t>
                      </m:r>
                      <m:sSup>
                        <m:sSupPr>
                          <m:ctrlPr>
                            <a:rPr lang="ka-GE" sz="2800" b="0" i="1" smtClean="0"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a-GE" sz="2800" b="0" i="1" smtClean="0"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ka-GE" sz="2800" b="0" i="1" smtClean="0">
                              <a:ea typeface="Cambria Math" panose="02040503050406030204" pitchFamily="18" charset="0"/>
                            </a:rPr>
                            <m:t>−12</m:t>
                          </m:r>
                        </m:sup>
                      </m:sSup>
                    </m:oMath>
                  </m:oMathPara>
                </a14:m>
                <a:endParaRPr lang="ka-GE" sz="2800" dirty="0"/>
              </a:p>
              <a:p>
                <a:endParaRPr lang="ka-GE" sz="2800" dirty="0"/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ka-GE" sz="2800" dirty="0"/>
                  <a:t>სარკის მასა: 40კგ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ka-GE" sz="2800" dirty="0"/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ka-GE" sz="2800" dirty="0"/>
                  <a:t>მილის სიგრძე: 4კმ</a:t>
                </a:r>
                <a:endParaRPr lang="en-GE" sz="2800" dirty="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330C677-4039-3EA9-6D43-7649406476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43103" y="2085299"/>
                <a:ext cx="3682314" cy="2687402"/>
              </a:xfrm>
              <a:prstGeom prst="rect">
                <a:avLst/>
              </a:prstGeom>
              <a:blipFill>
                <a:blip r:embed="rId3"/>
                <a:stretch>
                  <a:fillRect l="-3093" t="-2830" r="-2749" b="-5660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2981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D5F5920-BB92-533C-9FB3-44B2F216D3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124424"/>
            <a:ext cx="6801612" cy="629338"/>
          </a:xfrm>
        </p:spPr>
        <p:txBody>
          <a:bodyPr>
            <a:normAutofit lnSpcReduction="10000"/>
          </a:bodyPr>
          <a:lstStyle/>
          <a:p>
            <a:r>
              <a:rPr lang="ka-GE" sz="3600" dirty="0"/>
              <a:t>დეტექტირება</a:t>
            </a:r>
            <a:r>
              <a:rPr lang="ka-GE" dirty="0"/>
              <a:t> </a:t>
            </a:r>
            <a:endParaRPr lang="en-GE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824840-8014-D47C-30B0-CF209891A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9154" y="950661"/>
            <a:ext cx="8813692" cy="5634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8865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66A9807-346A-6B2E-E00F-E2D55CA35A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5019809"/>
            <a:ext cx="6801612" cy="1239894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https://www.ligo.caltech.edu/page/gw-sources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https://www.ligo.caltech.edu/page/what-is-interferometer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https://en.wikipedia.org/wiki/Gravitational_wave</a:t>
            </a:r>
            <a:endParaRPr lang="en-GB" dirty="0">
              <a:solidFill>
                <a:schemeClr val="tx1"/>
              </a:solidFill>
            </a:endParaRPr>
          </a:p>
          <a:p>
            <a:endParaRPr lang="en-GE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1DADFD-1AEF-9956-B368-705CE9AD4C38}"/>
              </a:ext>
            </a:extLst>
          </p:cNvPr>
          <p:cNvSpPr txBox="1"/>
          <p:nvPr/>
        </p:nvSpPr>
        <p:spPr>
          <a:xfrm>
            <a:off x="967946" y="1692876"/>
            <a:ext cx="1025610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E" sz="6600" dirty="0"/>
              <a:t>მ</a:t>
            </a:r>
            <a:r>
              <a:rPr lang="ka-GE" sz="6600" dirty="0"/>
              <a:t>ადლობა ყურადღებისთვის</a:t>
            </a:r>
            <a:endParaRPr lang="en-GE" sz="6600" dirty="0"/>
          </a:p>
        </p:txBody>
      </p:sp>
    </p:spTree>
    <p:extLst>
      <p:ext uri="{BB962C8B-B14F-4D97-AF65-F5344CB8AC3E}">
        <p14:creationId xmlns:p14="http://schemas.microsoft.com/office/powerpoint/2010/main" val="2217787409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{F8BC12C4-D4E1-324B-9DB6-7C43E3A2B34C}tf10001120</Template>
  <TotalTime>992</TotalTime>
  <Words>117</Words>
  <Application>Microsoft Macintosh PowerPoint</Application>
  <PresentationFormat>Widescreen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Cambria Math</vt:lpstr>
      <vt:lpstr>Gill Sans MT</vt:lpstr>
      <vt:lpstr>Sylfaen</vt:lpstr>
      <vt:lpstr>Parcel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2023-05-03T11:09:30Z</dcterms:created>
  <dcterms:modified xsi:type="dcterms:W3CDTF">2023-05-04T03:42:01Z</dcterms:modified>
</cp:coreProperties>
</file>