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2" r:id="rId2"/>
    <p:sldId id="256" r:id="rId3"/>
    <p:sldId id="257" r:id="rId4"/>
    <p:sldId id="258" r:id="rId5"/>
    <p:sldId id="259" r:id="rId6"/>
    <p:sldId id="268" r:id="rId7"/>
    <p:sldId id="260" r:id="rId8"/>
    <p:sldId id="261" r:id="rId9"/>
    <p:sldId id="267" r:id="rId10"/>
    <p:sldId id="262" r:id="rId11"/>
    <p:sldId id="263" r:id="rId12"/>
    <p:sldId id="264" r:id="rId13"/>
    <p:sldId id="265" r:id="rId14"/>
    <p:sldId id="266" r:id="rId15"/>
    <p:sldId id="270" r:id="rId16"/>
    <p:sldId id="274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26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ზედა კოლონტიტულის ჩანაცვლების ველი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თარიღის ჩანაცვლების ველი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866E2-8C11-4B51-9754-8671FBC4D2B0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სლაიდის გამოსახულების ჩანაცვლების ველი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ჩანაწერების ჩანაცვლების ველი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/>
          </a:p>
        </p:txBody>
      </p:sp>
      <p:sp>
        <p:nvSpPr>
          <p:cNvPr id="6" name="ქვედა კოლონტიტულის ჩანაცვლების ველი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სლაიდის რიცხვის ჩანაცვლების ველი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A706B-D563-4823-915B-D769530C40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989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7541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a-GE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1373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032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851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25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a-GE" dirty="0"/>
              <a:t>2</a:t>
            </a:r>
            <a:r>
              <a:rPr lang="en-US" dirty="0"/>
              <a:t>GM/C^2 </a:t>
            </a:r>
            <a:r>
              <a:rPr lang="ka-GE" dirty="0" err="1"/>
              <a:t>შვარცშილდის</a:t>
            </a:r>
            <a:r>
              <a:rPr lang="ka-GE" dirty="0"/>
              <a:t> შავი ხვრელის აგებულება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914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659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2604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4846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1018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სლაიდის გამოსახულების ჩანაცვლების ველი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ჩანაწერების ჩანაცვლების ველ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სლაიდის რიცხვის ჩანაცვლების ველი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344F70-B0B8-4583-9287-7AE505F23FE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11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სათაურის სლაიდ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a-GE"/>
              <a:t>დააწკაპუნეთ მთავარი ქვესათაურის სტილის რედაქტირებისთვის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416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სათაური და შიგთავს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633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სექციის ზედა კოლონტიტულ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524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ორი შიგთავს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460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შედარებ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897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მხოლოდ სათაურ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719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ცარიელ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523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შიგთავსი წარწერასთა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735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სურათი წარწერასთა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a-GE"/>
              <a:t>სურათის დასამატებლად დააწკაპუნეთ ხატულაზე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322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სათაური და შვეული ტექსტ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21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შვეული სათაური და ტექსტ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34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a-GE"/>
              <a:t>დააწკაპუნეთ მთავარი სათაურის სტილის შესაცვლელად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a-GE"/>
              <a:t>დააწკაპუნეთ მთავარი ტექსტის რედაქტირებისთვის სტილები</a:t>
            </a:r>
          </a:p>
          <a:p>
            <a:pPr lvl="1"/>
            <a:r>
              <a:rPr lang="ka-GE"/>
              <a:t>მეორე დონე</a:t>
            </a:r>
          </a:p>
          <a:p>
            <a:pPr lvl="2"/>
            <a:r>
              <a:rPr lang="ka-GE"/>
              <a:t>მესამე დონე</a:t>
            </a:r>
          </a:p>
          <a:p>
            <a:pPr lvl="3"/>
            <a:r>
              <a:rPr lang="ka-GE"/>
              <a:t>მეოთხე დონე</a:t>
            </a:r>
          </a:p>
          <a:p>
            <a:pPr lvl="4"/>
            <a:r>
              <a:rPr lang="ka-GE"/>
              <a:t>მეხუთე დონე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8D33A-FD98-469F-9E05-40346538D578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6D14A-2D87-4607-AA6F-D5028B01D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681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lack_hole_information_paradox?fbclid=IwAR0Q-TdRhyZ768VmC3PymWE-AyWNJ60HqP2_lo1PDFCXdStkkYd1qd7-Yj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Black_hole?fbclid=IwAR2DGhMl7fXjFXsu0MpD_z_eNIOF-cyt79rB8qgMiBbGiVjrG-rMSJoqb7Y" TargetMode="External"/><Relationship Id="rId5" Type="http://schemas.openxmlformats.org/officeDocument/2006/relationships/hyperlink" Target="https://www.youtube.com/watch?v=yWO-cvGETRQ" TargetMode="External"/><Relationship Id="rId4" Type="http://schemas.openxmlformats.org/officeDocument/2006/relationships/hyperlink" Target="https://www.youtube.com/watch?v=r5Pcqkhmp_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bstract image">
            <a:extLst>
              <a:ext uri="{FF2B5EF4-FFF2-40B4-BE49-F238E27FC236}">
                <a16:creationId xmlns:a16="http://schemas.microsoft.com/office/drawing/2014/main" id="{6D3BA21E-E6C8-4E14-8E53-C5DF567E9D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055" y="2350017"/>
            <a:ext cx="4775075" cy="1630906"/>
          </a:xfrm>
        </p:spPr>
        <p:txBody>
          <a:bodyPr>
            <a:normAutofit/>
          </a:bodyPr>
          <a:lstStyle/>
          <a:p>
            <a:r>
              <a:rPr lang="ka-GE" sz="4800" b="1" dirty="0"/>
              <a:t>ინფორმაციული </a:t>
            </a:r>
            <a:br>
              <a:rPr lang="ka-GE" sz="4800" b="1" dirty="0"/>
            </a:br>
            <a:r>
              <a:rPr lang="ka-GE" sz="4800" b="1" dirty="0"/>
              <a:t>პარადოქსი</a:t>
            </a:r>
            <a:endParaRPr lang="en-US" sz="48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055" y="3990546"/>
            <a:ext cx="4775075" cy="559656"/>
          </a:xfrm>
        </p:spPr>
        <p:txBody>
          <a:bodyPr>
            <a:normAutofit/>
          </a:bodyPr>
          <a:lstStyle/>
          <a:p>
            <a:r>
              <a:rPr lang="ka-GE" b="1" dirty="0">
                <a:solidFill>
                  <a:schemeClr val="tx1"/>
                </a:solidFill>
              </a:rPr>
              <a:t>მარიამ </a:t>
            </a:r>
            <a:r>
              <a:rPr lang="ka-GE" b="1" dirty="0" err="1">
                <a:solidFill>
                  <a:schemeClr val="tx1"/>
                </a:solidFill>
              </a:rPr>
              <a:t>ჩაბრავა</a:t>
            </a:r>
            <a:r>
              <a:rPr lang="ka-GE" b="1" dirty="0">
                <a:solidFill>
                  <a:schemeClr val="tx1"/>
                </a:solidFill>
              </a:rPr>
              <a:t> 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693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9489" y="2937095"/>
            <a:ext cx="11441723" cy="2387600"/>
          </a:xfrm>
        </p:spPr>
        <p:txBody>
          <a:bodyPr>
            <a:normAutofit fontScale="90000"/>
          </a:bodyPr>
          <a:lstStyle/>
          <a:p>
            <a:r>
              <a:rPr lang="ka-GE" dirty="0"/>
              <a:t>“კოსმოსში ვერავინ გაიგონებს შენ ყვირილს, ხოლო შავ ხვრელში ვერავინ დაინახავს როგორ უჩინარდები“</a:t>
            </a:r>
            <a:br>
              <a:rPr lang="ka-GE" dirty="0"/>
            </a:br>
            <a:r>
              <a:rPr lang="ka-GE" dirty="0"/>
              <a:t> </a:t>
            </a:r>
            <a:r>
              <a:rPr lang="ka-GE" sz="3100" dirty="0"/>
              <a:t>სტივენ ჰოკინგი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1348858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338"/>
            <a:ext cx="12192000" cy="63103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EC7CDDA3-C225-4FB9-B665-D238FF565E2E}"/>
              </a:ext>
            </a:extLst>
          </p:cNvPr>
          <p:cNvSpPr txBox="1"/>
          <p:nvPr/>
        </p:nvSpPr>
        <p:spPr>
          <a:xfrm>
            <a:off x="3657600" y="5758328"/>
            <a:ext cx="4864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400" b="1" dirty="0"/>
              <a:t>პარადოქსები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47001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9021"/>
            <a:ext cx="12192000" cy="58451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9DAB2808-F0FB-4DAF-9175-C7CC5A30A3D7}"/>
              </a:ext>
            </a:extLst>
          </p:cNvPr>
          <p:cNvSpPr txBox="1"/>
          <p:nvPr/>
        </p:nvSpPr>
        <p:spPr>
          <a:xfrm>
            <a:off x="3364992" y="171576"/>
            <a:ext cx="5138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000" b="1" dirty="0"/>
              <a:t>შავი  ხვრელის  ინფორმაციული  პარადოქსი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991185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3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275"/>
            <a:ext cx="12192000" cy="62674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07820BB9-AFDF-4DE6-98E7-E9DFDF6A3221}"/>
              </a:ext>
            </a:extLst>
          </p:cNvPr>
          <p:cNvSpPr txBox="1"/>
          <p:nvPr/>
        </p:nvSpPr>
        <p:spPr>
          <a:xfrm>
            <a:off x="6364224" y="749808"/>
            <a:ext cx="59618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000" b="1" dirty="0">
                <a:solidFill>
                  <a:srgbClr val="DF9FDC"/>
                </a:solidFill>
              </a:rPr>
              <a:t>თვალით აღქმული ინფორმაცია</a:t>
            </a:r>
            <a:endParaRPr lang="en-US" sz="2000" b="1" dirty="0">
              <a:solidFill>
                <a:srgbClr val="DF9F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133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-1592425953">
            <a:hlinkClick r:id="" action="ppaction://media"/>
            <a:extLst>
              <a:ext uri="{FF2B5EF4-FFF2-40B4-BE49-F238E27FC236}">
                <a16:creationId xmlns:a16="http://schemas.microsoft.com/office/drawing/2014/main" id="{E0130F7E-95CF-41AA-9F56-90766EC5EB9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3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1625"/>
            <a:ext cx="12192000" cy="62531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838200" y="2150933"/>
            <a:ext cx="4851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4000" b="1" dirty="0">
                <a:solidFill>
                  <a:schemeClr val="tx2">
                    <a:lumMod val="25000"/>
                  </a:schemeClr>
                </a:solidFill>
              </a:rPr>
              <a:t>„ინფორმაციის ჯამური ოდენობა სამყაროში მუდმივი სიდიდეა“</a:t>
            </a:r>
            <a:endParaRPr lang="en-US" b="1" dirty="0">
              <a:solidFill>
                <a:schemeClr val="tx2">
                  <a:lumMod val="25000"/>
                </a:schemeClr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621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183"/>
            <a:ext cx="12192000" cy="61388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8AD4CDA8-ABBA-48AA-961F-0304A46D6BF2}"/>
              </a:ext>
            </a:extLst>
          </p:cNvPr>
          <p:cNvSpPr txBox="1"/>
          <p:nvPr/>
        </p:nvSpPr>
        <p:spPr>
          <a:xfrm>
            <a:off x="6949440" y="731520"/>
            <a:ext cx="4882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000" b="1" dirty="0"/>
              <a:t>სხეულის აღდგენა  კომპონენტებისგან შესაძლებელია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21304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ტექსტური ველი 4">
            <a:extLst>
              <a:ext uri="{FF2B5EF4-FFF2-40B4-BE49-F238E27FC236}">
                <a16:creationId xmlns:a16="http://schemas.microsoft.com/office/drawing/2014/main" id="{E90BD017-D88D-4EE5-8EC3-CDBDB1FEEC36}"/>
              </a:ext>
            </a:extLst>
          </p:cNvPr>
          <p:cNvSpPr txBox="1"/>
          <p:nvPr/>
        </p:nvSpPr>
        <p:spPr>
          <a:xfrm>
            <a:off x="6617039" y="1535081"/>
            <a:ext cx="5176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3600" b="1" dirty="0" err="1"/>
              <a:t>შვარცშილდის</a:t>
            </a:r>
            <a:r>
              <a:rPr lang="ka-GE" sz="3600" b="1" dirty="0"/>
              <a:t> შავი ხვრელის  აგებულება</a:t>
            </a:r>
            <a:endParaRPr lang="en-US" sz="36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ტექსტური ველი 6">
                <a:extLst>
                  <a:ext uri="{FF2B5EF4-FFF2-40B4-BE49-F238E27FC236}">
                    <a16:creationId xmlns:a16="http://schemas.microsoft.com/office/drawing/2014/main" id="{D21973AF-C0A8-4A5F-8336-A70CB8FB9FAF}"/>
                  </a:ext>
                </a:extLst>
              </p:cNvPr>
              <p:cNvSpPr txBox="1"/>
              <p:nvPr/>
            </p:nvSpPr>
            <p:spPr>
              <a:xfrm>
                <a:off x="8031542" y="3305907"/>
                <a:ext cx="2717282" cy="127208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400" b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𝑹</m:t>
                          </m:r>
                        </m:e>
                        <m:sub>
                          <m:r>
                            <a:rPr lang="en-US" sz="4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𝒔</m:t>
                          </m:r>
                        </m:sub>
                      </m:sSub>
                      <m:r>
                        <a:rPr lang="en-US" sz="4400" b="1" i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400" b="1" i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sz="44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𝑮𝑴</m:t>
                          </m:r>
                        </m:num>
                        <m:den>
                          <m:sSup>
                            <m:sSupPr>
                              <m:ctrlPr>
                                <a:rPr lang="en-US" sz="44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400" b="1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</m:e>
                            <m:sup>
                              <m:r>
                                <a:rPr lang="en-US" sz="4400" b="1" i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>
          <p:sp>
            <p:nvSpPr>
              <p:cNvPr id="7" name="ტექსტური ველი 6">
                <a:extLst>
                  <a:ext uri="{FF2B5EF4-FFF2-40B4-BE49-F238E27FC236}">
                    <a16:creationId xmlns:a16="http://schemas.microsoft.com/office/drawing/2014/main" id="{D21973AF-C0A8-4A5F-8336-A70CB8FB9F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1542" y="3305907"/>
                <a:ext cx="2717282" cy="127208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ოვალი 7">
            <a:extLst>
              <a:ext uri="{FF2B5EF4-FFF2-40B4-BE49-F238E27FC236}">
                <a16:creationId xmlns:a16="http://schemas.microsoft.com/office/drawing/2014/main" id="{920E6597-6984-45ED-BAD0-902881C83386}"/>
              </a:ext>
            </a:extLst>
          </p:cNvPr>
          <p:cNvSpPr/>
          <p:nvPr/>
        </p:nvSpPr>
        <p:spPr>
          <a:xfrm>
            <a:off x="1608998" y="1176874"/>
            <a:ext cx="4275453" cy="4020457"/>
          </a:xfrm>
          <a:prstGeom prst="ellipse">
            <a:avLst/>
          </a:prstGeom>
          <a:solidFill>
            <a:schemeClr val="bg1"/>
          </a:solidFill>
          <a:ln>
            <a:solidFill>
              <a:srgbClr val="FD262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ოვალი 8">
            <a:extLst>
              <a:ext uri="{FF2B5EF4-FFF2-40B4-BE49-F238E27FC236}">
                <a16:creationId xmlns:a16="http://schemas.microsoft.com/office/drawing/2014/main" id="{758E8F61-A4B4-499B-B0E5-E4D64E33555F}"/>
              </a:ext>
            </a:extLst>
          </p:cNvPr>
          <p:cNvSpPr/>
          <p:nvPr/>
        </p:nvSpPr>
        <p:spPr>
          <a:xfrm>
            <a:off x="3723866" y="3164244"/>
            <a:ext cx="45719" cy="457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ტექსტური ველი 9">
            <a:extLst>
              <a:ext uri="{FF2B5EF4-FFF2-40B4-BE49-F238E27FC236}">
                <a16:creationId xmlns:a16="http://schemas.microsoft.com/office/drawing/2014/main" id="{511E33BD-592C-4E78-8D6A-3DC3EF003C8B}"/>
              </a:ext>
            </a:extLst>
          </p:cNvPr>
          <p:cNvSpPr txBox="1"/>
          <p:nvPr/>
        </p:nvSpPr>
        <p:spPr>
          <a:xfrm>
            <a:off x="2817115" y="2644183"/>
            <a:ext cx="2090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err="1"/>
              <a:t>სინგულარობა</a:t>
            </a:r>
            <a:endParaRPr lang="en-US" dirty="0"/>
          </a:p>
        </p:txBody>
      </p:sp>
      <p:sp>
        <p:nvSpPr>
          <p:cNvPr id="11" name="ტექსტური ველი 10">
            <a:extLst>
              <a:ext uri="{FF2B5EF4-FFF2-40B4-BE49-F238E27FC236}">
                <a16:creationId xmlns:a16="http://schemas.microsoft.com/office/drawing/2014/main" id="{97D1E0A3-DD63-4716-967E-6AE81817AAB5}"/>
              </a:ext>
            </a:extLst>
          </p:cNvPr>
          <p:cNvSpPr txBox="1"/>
          <p:nvPr/>
        </p:nvSpPr>
        <p:spPr>
          <a:xfrm rot="20521518">
            <a:off x="2249714" y="1535081"/>
            <a:ext cx="1872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მოვლენათა ჰორიზონტი</a:t>
            </a:r>
            <a:endParaRPr lang="en-US" dirty="0"/>
          </a:p>
        </p:txBody>
      </p:sp>
      <p:cxnSp>
        <p:nvCxnSpPr>
          <p:cNvPr id="13" name="პირდაპირი ისარი 12">
            <a:extLst>
              <a:ext uri="{FF2B5EF4-FFF2-40B4-BE49-F238E27FC236}">
                <a16:creationId xmlns:a16="http://schemas.microsoft.com/office/drawing/2014/main" id="{90D6DC52-135F-4B56-8C6E-C023CC4C730F}"/>
              </a:ext>
            </a:extLst>
          </p:cNvPr>
          <p:cNvCxnSpPr>
            <a:cxnSpLocks/>
          </p:cNvCxnSpPr>
          <p:nvPr/>
        </p:nvCxnSpPr>
        <p:spPr>
          <a:xfrm>
            <a:off x="3803122" y="3259220"/>
            <a:ext cx="1181153" cy="141805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ტექსტური ველი 16">
            <a:extLst>
              <a:ext uri="{FF2B5EF4-FFF2-40B4-BE49-F238E27FC236}">
                <a16:creationId xmlns:a16="http://schemas.microsoft.com/office/drawing/2014/main" id="{348C7531-6F6D-4A1F-8C35-56FF827100E7}"/>
              </a:ext>
            </a:extLst>
          </p:cNvPr>
          <p:cNvSpPr txBox="1"/>
          <p:nvPr/>
        </p:nvSpPr>
        <p:spPr>
          <a:xfrm rot="465335">
            <a:off x="2949736" y="4354104"/>
            <a:ext cx="1824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err="1"/>
              <a:t>შვარცშილდის</a:t>
            </a:r>
            <a:r>
              <a:rPr lang="ka-GE" dirty="0"/>
              <a:t> რადიუსი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085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12192000" cy="61039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71B968AD-0DD3-4A6E-8A2D-81D8A81447B3}"/>
              </a:ext>
            </a:extLst>
          </p:cNvPr>
          <p:cNvSpPr txBox="1"/>
          <p:nvPr/>
        </p:nvSpPr>
        <p:spPr>
          <a:xfrm>
            <a:off x="1055078" y="1041010"/>
            <a:ext cx="7033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b="1" dirty="0">
                <a:solidFill>
                  <a:schemeClr val="accent1">
                    <a:lumMod val="50000"/>
                  </a:schemeClr>
                </a:solidFill>
              </a:rPr>
              <a:t>რა ემართება   </a:t>
            </a:r>
            <a:r>
              <a:rPr lang="ka-GE" sz="2000" b="1" dirty="0"/>
              <a:t>ვაშლს რომელიც შავ ხვრელში  </a:t>
            </a:r>
          </a:p>
          <a:p>
            <a:pPr algn="ctr"/>
            <a:r>
              <a:rPr lang="ka-GE" sz="2000" b="1" dirty="0"/>
              <a:t>ვარდება???</a:t>
            </a:r>
            <a:endParaRPr lang="en-US" sz="20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272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89"/>
            <a:ext cx="12192000" cy="61753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3EABF158-F97D-4CA7-B820-FCC37276536E}"/>
              </a:ext>
            </a:extLst>
          </p:cNvPr>
          <p:cNvSpPr txBox="1"/>
          <p:nvPr/>
        </p:nvSpPr>
        <p:spPr>
          <a:xfrm>
            <a:off x="2950464" y="568714"/>
            <a:ext cx="62910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800" b="1" dirty="0">
                <a:solidFill>
                  <a:schemeClr val="bg1"/>
                </a:solidFill>
              </a:rPr>
              <a:t>შავი ხვრელების აორთქლების ფენომენი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276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043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56FCAD88-634D-4404-AF97-F97D090BDF88}"/>
              </a:ext>
            </a:extLst>
          </p:cNvPr>
          <p:cNvSpPr txBox="1"/>
          <p:nvPr/>
        </p:nvSpPr>
        <p:spPr>
          <a:xfrm rot="1483764">
            <a:off x="9467088" y="1097280"/>
            <a:ext cx="2651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b="1" dirty="0">
                <a:solidFill>
                  <a:schemeClr val="bg1"/>
                </a:solidFill>
              </a:rPr>
              <a:t>კითხვები</a:t>
            </a:r>
            <a:r>
              <a:rPr lang="ka-GE" dirty="0"/>
              <a:t> </a:t>
            </a:r>
            <a:endParaRPr lang="en-US" dirty="0"/>
          </a:p>
        </p:txBody>
      </p:sp>
      <p:sp>
        <p:nvSpPr>
          <p:cNvPr id="4" name="ტექსტური ველი 3">
            <a:extLst>
              <a:ext uri="{FF2B5EF4-FFF2-40B4-BE49-F238E27FC236}">
                <a16:creationId xmlns:a16="http://schemas.microsoft.com/office/drawing/2014/main" id="{1A3F839B-0848-40AC-9578-99D4ED428D01}"/>
              </a:ext>
            </a:extLst>
          </p:cNvPr>
          <p:cNvSpPr txBox="1"/>
          <p:nvPr/>
        </p:nvSpPr>
        <p:spPr>
          <a:xfrm rot="20209606">
            <a:off x="85303" y="1194519"/>
            <a:ext cx="2456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dirty="0">
                <a:solidFill>
                  <a:srgbClr val="FF0000"/>
                </a:solidFill>
              </a:rPr>
              <a:t>კითხვები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5" name="ტექსტური ველი 4">
            <a:extLst>
              <a:ext uri="{FF2B5EF4-FFF2-40B4-BE49-F238E27FC236}">
                <a16:creationId xmlns:a16="http://schemas.microsoft.com/office/drawing/2014/main" id="{23B4B721-C0D1-4D6C-AA88-DA8B5C12C1BF}"/>
              </a:ext>
            </a:extLst>
          </p:cNvPr>
          <p:cNvSpPr txBox="1"/>
          <p:nvPr/>
        </p:nvSpPr>
        <p:spPr>
          <a:xfrm rot="1182157">
            <a:off x="7307840" y="2136365"/>
            <a:ext cx="47778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800" b="1" dirty="0">
                <a:solidFill>
                  <a:srgbClr val="7030A0"/>
                </a:solidFill>
              </a:rPr>
              <a:t>ფუნდამენტური სამეცნიერო  პარადიგმები 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6" name="ტექსტური ველი 5">
            <a:extLst>
              <a:ext uri="{FF2B5EF4-FFF2-40B4-BE49-F238E27FC236}">
                <a16:creationId xmlns:a16="http://schemas.microsoft.com/office/drawing/2014/main" id="{8CA69B3E-857C-4165-AE5E-D9C12A639E89}"/>
              </a:ext>
            </a:extLst>
          </p:cNvPr>
          <p:cNvSpPr txBox="1"/>
          <p:nvPr/>
        </p:nvSpPr>
        <p:spPr>
          <a:xfrm rot="19703972">
            <a:off x="-399245" y="2511660"/>
            <a:ext cx="35059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800" b="1" dirty="0">
                <a:solidFill>
                  <a:srgbClr val="DF9FDC"/>
                </a:solidFill>
              </a:rPr>
              <a:t>ახალად აღმოჩენილი  პარადოქსები</a:t>
            </a:r>
            <a:endParaRPr lang="en-US" sz="2800" b="1" dirty="0">
              <a:solidFill>
                <a:srgbClr val="DF9F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896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9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8367"/>
            <a:ext cx="12192000" cy="574243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5A334D00-9A43-4B94-BA7E-87E0BAAF2269}"/>
              </a:ext>
            </a:extLst>
          </p:cNvPr>
          <p:cNvSpPr txBox="1"/>
          <p:nvPr/>
        </p:nvSpPr>
        <p:spPr>
          <a:xfrm>
            <a:off x="2135944" y="5410056"/>
            <a:ext cx="79201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ვარაუდი : პარადოქსების </a:t>
            </a:r>
            <a:r>
              <a:rPr lang="ka-GE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ამონახსნს</a:t>
            </a:r>
            <a:r>
              <a:rPr lang="ka-GE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  ყველაფრის  გამაერთიანებელი თეორია მოგცემს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268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ure1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ტექსტური ველი 2">
            <a:extLst>
              <a:ext uri="{FF2B5EF4-FFF2-40B4-BE49-F238E27FC236}">
                <a16:creationId xmlns:a16="http://schemas.microsoft.com/office/drawing/2014/main" id="{F7510B6F-D217-4E05-A1EA-8B6FC83355CC}"/>
              </a:ext>
            </a:extLst>
          </p:cNvPr>
          <p:cNvSpPr txBox="1"/>
          <p:nvPr/>
        </p:nvSpPr>
        <p:spPr>
          <a:xfrm>
            <a:off x="749808" y="5230368"/>
            <a:ext cx="2688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400" dirty="0">
                <a:solidFill>
                  <a:srgbClr val="FF0000"/>
                </a:solidFill>
              </a:rPr>
              <a:t>რეალობა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4" name="ტექსტური ველი 3">
            <a:extLst>
              <a:ext uri="{FF2B5EF4-FFF2-40B4-BE49-F238E27FC236}">
                <a16:creationId xmlns:a16="http://schemas.microsoft.com/office/drawing/2014/main" id="{0275E514-9164-4EC7-AE88-A67BF1656E05}"/>
              </a:ext>
            </a:extLst>
          </p:cNvPr>
          <p:cNvSpPr txBox="1"/>
          <p:nvPr/>
        </p:nvSpPr>
        <p:spPr>
          <a:xfrm>
            <a:off x="9046464" y="4861035"/>
            <a:ext cx="3145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400" dirty="0">
                <a:solidFill>
                  <a:srgbClr val="FF0000"/>
                </a:solidFill>
              </a:rPr>
              <a:t>ინფორმაციის  ჰოლოგრამული პროექცია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6525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-1592427203">
            <a:hlinkClick r:id="" action="ppaction://media"/>
            <a:extLst>
              <a:ext uri="{FF2B5EF4-FFF2-40B4-BE49-F238E27FC236}">
                <a16:creationId xmlns:a16="http://schemas.microsoft.com/office/drawing/2014/main" id="{A596D7B4-7351-4239-B73D-A0E8574461B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700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4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bstract image">
            <a:extLst>
              <a:ext uri="{FF2B5EF4-FFF2-40B4-BE49-F238E27FC236}">
                <a16:creationId xmlns:a16="http://schemas.microsoft.com/office/drawing/2014/main" id="{5C002EE5-E4FF-463C-8DAA-9AC0B6D407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C9295F-E638-4F61-AFE2-CF3E40556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4352" y="238803"/>
            <a:ext cx="6718433" cy="5247861"/>
          </a:xfrm>
        </p:spPr>
        <p:txBody>
          <a:bodyPr>
            <a:normAutofit/>
          </a:bodyPr>
          <a:lstStyle/>
          <a:p>
            <a:r>
              <a:rPr lang="ka-GE" sz="54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გმადლობთ ყურადღებისთვის ! </a:t>
            </a:r>
            <a:br>
              <a:rPr lang="ka-GE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9667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bstract image">
            <a:extLst>
              <a:ext uri="{FF2B5EF4-FFF2-40B4-BE49-F238E27FC236}">
                <a16:creationId xmlns:a16="http://schemas.microsoft.com/office/drawing/2014/main" id="{5C002EE5-E4FF-463C-8DAA-9AC0B6D407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C9295F-E638-4F61-AFE2-CF3E40556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5184" y="421683"/>
            <a:ext cx="7491649" cy="5558493"/>
          </a:xfrm>
        </p:spPr>
        <p:txBody>
          <a:bodyPr>
            <a:normAutofit/>
          </a:bodyPr>
          <a:lstStyle/>
          <a:p>
            <a:r>
              <a:rPr lang="ka-GE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გამოყენებული ლიტერატურა:</a:t>
            </a:r>
            <a:br>
              <a:rPr lang="ka-GE" sz="2800" b="1" dirty="0">
                <a:solidFill>
                  <a:srgbClr val="FFC000"/>
                </a:solidFill>
              </a:rPr>
            </a:br>
            <a:r>
              <a:rPr lang="en-US" sz="2800" b="1" dirty="0">
                <a:solidFill>
                  <a:srgbClr val="FFC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https://en.wikipedia.org/wiki/Black_hole_information_paradox?fbclid=IwAR0Q-TdRhyZ768VmC3PymWE-AyWNJ60HqP2_lo1PDFCXdStkkYd1qd7-Yjc</a:t>
            </a:r>
            <a:br>
              <a:rPr lang="ka-GE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400" b="1" dirty="0">
                <a:solidFill>
                  <a:srgbClr val="FFC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https://www.youtube.com/watch?v=r5Pcqkhmp_0</a:t>
            </a:r>
            <a:br>
              <a:rPr lang="ka-GE" sz="2400" b="1" dirty="0">
                <a:solidFill>
                  <a:srgbClr val="FFC000"/>
                </a:solidFill>
              </a:rPr>
            </a:br>
            <a:r>
              <a:rPr lang="en-US" sz="2400" b="1" dirty="0">
                <a:solidFill>
                  <a:srgbClr val="FFC0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https://www.youtube.com/watch?v=yWO-cvGETRQ</a:t>
            </a:r>
            <a:r>
              <a:rPr lang="ka-GE" sz="2400" b="1" dirty="0">
                <a:solidFill>
                  <a:srgbClr val="FFC000"/>
                </a:solidFill>
              </a:rPr>
              <a:t> </a:t>
            </a:r>
            <a:br>
              <a:rPr lang="ka-GE" sz="2400" b="1" dirty="0">
                <a:solidFill>
                  <a:srgbClr val="FFC000"/>
                </a:solidFill>
              </a:rPr>
            </a:br>
            <a:r>
              <a:rPr lang="en-US" sz="2400" b="1" dirty="0">
                <a:solidFill>
                  <a:srgbClr val="FFC00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https://en.wikipedia.org/wiki/Black_hole?fbclid=IwAR2DGhMl7fXjFXsu0MpD_z_eNIOF-cyt79rB8qgMiBbGiVjrG-rMSJoqb7Y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01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-ის თემა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ის თემა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ის თემა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-ის თემა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194</Words>
  <Application>Microsoft Office PowerPoint</Application>
  <PresentationFormat>ფართოეკრანიანი</PresentationFormat>
  <Paragraphs>39</Paragraphs>
  <Slides>17</Slides>
  <Notes>12</Notes>
  <HiddenSlides>0</HiddenSlides>
  <MMClips>2</MMClips>
  <ScaleCrop>false</ScaleCrop>
  <HeadingPairs>
    <vt:vector size="6" baseType="variant">
      <vt:variant>
        <vt:lpstr>გამოყენებული შრიფტები</vt:lpstr>
      </vt:variant>
      <vt:variant>
        <vt:i4>6</vt:i4>
      </vt:variant>
      <vt:variant>
        <vt:lpstr>თემა</vt:lpstr>
      </vt:variant>
      <vt:variant>
        <vt:i4>1</vt:i4>
      </vt:variant>
      <vt:variant>
        <vt:lpstr>სლაიდების სათაურები</vt:lpstr>
      </vt:variant>
      <vt:variant>
        <vt:i4>17</vt:i4>
      </vt:variant>
    </vt:vector>
  </HeadingPairs>
  <TitlesOfParts>
    <vt:vector size="24" baseType="lpstr">
      <vt:lpstr>Arial</vt:lpstr>
      <vt:lpstr>Baskerville Old Face</vt:lpstr>
      <vt:lpstr>Calibri</vt:lpstr>
      <vt:lpstr>Calibri Light</vt:lpstr>
      <vt:lpstr>Cambria Math</vt:lpstr>
      <vt:lpstr>Sylfaen</vt:lpstr>
      <vt:lpstr>Office Theme</vt:lpstr>
      <vt:lpstr>ინფორმაციული  პარადოქსი</vt:lpstr>
      <vt:lpstr>“კოსმოსში ვერავინ გაიგონებს შენ ყვირილს, ხოლო შავ ხვრელში ვერავინ დაინახავს როგორ უჩინარდები“  სტივენ ჰოკინგი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PowerPoint-ის პრეზენტაცია</vt:lpstr>
      <vt:lpstr>გმადლობთ ყურადღებისთვის !  </vt:lpstr>
      <vt:lpstr>გამოყენებული ლიტერატურა: https://en.wikipedia.org/wiki/Black_hole_information_paradox?fbclid=IwAR0Q-TdRhyZ768VmC3PymWE-AyWNJ60HqP2_lo1PDFCXdStkkYd1qd7-Yjc https://www.youtube.com/watch?v=r5Pcqkhmp_0 https://www.youtube.com/watch?v=yWO-cvGETRQ  https://en.wikipedia.org/wiki/Black_hole?fbclid=IwAR2DGhMl7fXjFXsu0MpD_z_eNIOF-cyt79rB8qgMiBbGiVjrG-rMSJoqb7Y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ინფორმაციული  პარადოქსი</dc:title>
  <dc:creator>user</dc:creator>
  <cp:lastModifiedBy>user</cp:lastModifiedBy>
  <cp:revision>4</cp:revision>
  <cp:lastPrinted>2020-06-18T13:07:13Z</cp:lastPrinted>
  <dcterms:created xsi:type="dcterms:W3CDTF">2020-06-18T12:43:28Z</dcterms:created>
  <dcterms:modified xsi:type="dcterms:W3CDTF">2020-06-18T13:38:45Z</dcterms:modified>
</cp:coreProperties>
</file>