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handoutMasterIdLst>
    <p:handoutMasterId r:id="rId10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296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9911" autoAdjust="0"/>
  </p:normalViewPr>
  <p:slideViewPr>
    <p:cSldViewPr snapToGrid="0">
      <p:cViewPr varScale="1">
        <p:scale>
          <a:sx n="76" d="100"/>
          <a:sy n="76" d="100"/>
        </p:scale>
        <p:origin x="540" y="84"/>
      </p:cViewPr>
      <p:guideLst>
        <p:guide orient="horz" pos="2160"/>
        <p:guide pos="3840"/>
        <p:guide pos="7296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6/1/2018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6/1/2018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Rectangle 22"/>
          <p:cNvSpPr/>
          <p:nvPr/>
        </p:nvSpPr>
        <p:spPr>
          <a:xfrm flipV="1">
            <a:off x="7213577" y="3810001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4" name="Rectangle 23"/>
          <p:cNvSpPr/>
          <p:nvPr/>
        </p:nvSpPr>
        <p:spPr>
          <a:xfrm flipV="1">
            <a:off x="7213601" y="3897010"/>
            <a:ext cx="49784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5" name="Rectangle 24"/>
          <p:cNvSpPr/>
          <p:nvPr/>
        </p:nvSpPr>
        <p:spPr>
          <a:xfrm flipV="1">
            <a:off x="7213601" y="4115167"/>
            <a:ext cx="49784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6" name="Rectangle 25"/>
          <p:cNvSpPr/>
          <p:nvPr/>
        </p:nvSpPr>
        <p:spPr>
          <a:xfrm flipV="1">
            <a:off x="7213600" y="4164403"/>
            <a:ext cx="262128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7" name="Rectangle 26"/>
          <p:cNvSpPr/>
          <p:nvPr/>
        </p:nvSpPr>
        <p:spPr>
          <a:xfrm flipV="1">
            <a:off x="7213600" y="4199572"/>
            <a:ext cx="262128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7213600" y="3962400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9835343" y="406098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12192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1" y="3675528"/>
            <a:ext cx="12192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1" name="Rectangle 10"/>
          <p:cNvSpPr/>
          <p:nvPr/>
        </p:nvSpPr>
        <p:spPr>
          <a:xfrm flipV="1">
            <a:off x="8552068" y="3643090"/>
            <a:ext cx="3639933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09600" y="2389009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7265116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9043832" y="4206240"/>
            <a:ext cx="1280160" cy="457200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4E708F12-96AD-4ED4-8132-A78F5E42C1F5}" type="datetime1">
              <a:rPr lang="en-US" smtClean="0"/>
              <a:pPr/>
              <a:t>6/1/2018</a:t>
            </a:fld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1093451" y="1136"/>
            <a:ext cx="996949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5pPr>
              <a:defRPr/>
            </a:lvl5pPr>
            <a:lvl6pPr>
              <a:defRPr/>
            </a:lvl6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8BEDD-6160-49BB-B372-861DE7DE9BA5}" type="datetime1">
              <a:rPr lang="en-US" smtClean="0"/>
              <a:t>6/1/2018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968322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819F-B7FD-4B29-8F66-9E318144BC2A}" type="datetime1">
              <a:rPr lang="en-US" smtClean="0"/>
              <a:t>6/1/2018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341875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341875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A159C-B6E0-4F10-9F4A-2FA57003B139}" type="datetime1">
              <a:rPr lang="en-US" smtClean="0"/>
              <a:t>6/1/2018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US" dirty="0"/>
              <a:t>Add a footer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70CBBB-D1D1-4386-A5E9-07F3477B78F3}" type="datetime1">
              <a:rPr lang="en-US" smtClean="0"/>
              <a:t>6/1/2018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10400" y="612648"/>
            <a:ext cx="1767840" cy="457200"/>
          </a:xfr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778240" y="612648"/>
            <a:ext cx="1276352" cy="457200"/>
          </a:xfrm>
        </p:spPr>
        <p:txBody>
          <a:bodyPr/>
          <a:lstStyle/>
          <a:p>
            <a:fld id="{9FA4CAD8-0EA7-4615-B69B-B2F199EF3A93}" type="datetime1">
              <a:rPr lang="en-US" smtClean="0"/>
              <a:t>6/1/2018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99648" y="2272"/>
            <a:ext cx="1016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4BD7-6953-492C-921B-E68B2D7F14C8}" type="datetime1">
              <a:rPr lang="en-US" smtClean="0"/>
              <a:t>6/1/2018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dirty="0"/>
              <a:t>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0508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580573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7D9B-D4D3-4E23-88DF-2E354FA43196}" type="datetime1">
              <a:rPr lang="en-US" smtClean="0"/>
              <a:t>6/1/2018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67C5-D04E-4576-B61C-12ABA14BBD6C}" type="datetime1">
              <a:rPr lang="en-US" smtClean="0"/>
              <a:t>6/1/2018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5pPr>
              <a:defRPr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A170-8299-44AD-AEEF-FC686C3D7804}" type="datetime1">
              <a:rPr lang="en-US" smtClean="0"/>
              <a:t>6/1/2018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9042400" y="1143000"/>
            <a:ext cx="2540000" cy="5448300"/>
          </a:xfrm>
        </p:spPr>
        <p:txBody>
          <a:bodyPr vert="eaVert"/>
          <a:lstStyle>
            <a:lvl1pPr>
              <a:defRPr/>
            </a:lvl1pPr>
          </a:lstStyle>
          <a:p>
            <a:r>
              <a:rPr kumimoji="0" lang="en-US" dirty="0"/>
              <a:t>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1143000"/>
            <a:ext cx="8331200" cy="5448300"/>
          </a:xfrm>
        </p:spPr>
        <p:txBody>
          <a:bodyPr vert="eaVert"/>
          <a:lstStyle>
            <a:lvl5pPr>
              <a:defRPr/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763A-68EC-4ECD-9620-D9FE9CDDD622}" type="datetime1">
              <a:rPr lang="en-US" smtClean="0"/>
              <a:t>6/1/2018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9"/>
            <a:ext cx="12192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12192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0" name="Rectangle 29"/>
          <p:cNvSpPr/>
          <p:nvPr/>
        </p:nvSpPr>
        <p:spPr>
          <a:xfrm>
            <a:off x="1" y="308277"/>
            <a:ext cx="12192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1" name="Rectangle 30"/>
          <p:cNvSpPr/>
          <p:nvPr/>
        </p:nvSpPr>
        <p:spPr>
          <a:xfrm flipV="1">
            <a:off x="7213577" y="360247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2" name="Rectangle 31"/>
          <p:cNvSpPr/>
          <p:nvPr/>
        </p:nvSpPr>
        <p:spPr>
          <a:xfrm flipV="1">
            <a:off x="7213601" y="440113"/>
            <a:ext cx="49784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7209785" y="497504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9831528" y="58894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12113288" y="-2001"/>
            <a:ext cx="76835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12059308" y="-2001"/>
            <a:ext cx="3657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12033904" y="-2001"/>
            <a:ext cx="12192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11967231" y="-2001"/>
            <a:ext cx="36576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11887569" y="380"/>
            <a:ext cx="73152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11831300" y="380"/>
            <a:ext cx="12192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2249424"/>
            <a:ext cx="109728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010400" y="612648"/>
            <a:ext cx="176784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1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782048" y="612648"/>
            <a:ext cx="127635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1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C20F09E4-6EA4-4BF3-9FC8-FF40373B88E6}" type="datetime1">
              <a:rPr lang="en-US" smtClean="0"/>
              <a:pPr/>
              <a:t>6/1/2018</a:t>
            </a:fld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99648" y="2272"/>
            <a:ext cx="1016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>
            <a:lumMod val="75000"/>
          </a:schemeClr>
        </a:buClr>
        <a:buFont typeface="Georgia"/>
        <a:buChar char="•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>
            <a:lumMod val="75000"/>
          </a:schemeClr>
        </a:buClr>
        <a:buFont typeface="Georgia"/>
        <a:buChar char="▫"/>
        <a:defRPr kumimoji="0"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oftheuniverse.com/topics_bigbang_bigcrunch.html" TargetMode="External"/><Relationship Id="rId2" Type="http://schemas.openxmlformats.org/officeDocument/2006/relationships/hyperlink" Target="https://science.howstuffworks.com/dictionary/astronomy-terms/big-crunch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astronomy.swin.edu.au/cosmos/D/Density+Parameter" TargetMode="External"/><Relationship Id="rId4" Type="http://schemas.openxmlformats.org/officeDocument/2006/relationships/hyperlink" Target="http://astronomy.swin.edu.au/cosmos/C/Critical+Densit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a-GE" b="1" dirty="0" smtClean="0">
                <a:ln>
                  <a:solidFill>
                    <a:schemeClr val="tx1"/>
                  </a:solidFill>
                </a:ln>
                <a:latin typeface="AcadMtavr" pitchFamily="2" charset="0"/>
              </a:rPr>
              <a:t>დიდი შეკუმშვის თეორია</a:t>
            </a:r>
            <a:endParaRPr lang="en-US" b="1" dirty="0">
              <a:ln>
                <a:solidFill>
                  <a:schemeClr val="tx1"/>
                </a:solidFill>
              </a:ln>
              <a:latin typeface="AcadMtavr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a-GE" b="1" dirty="0" smtClean="0">
                <a:latin typeface="AcadNusx" pitchFamily="2" charset="0"/>
              </a:rPr>
              <a:t>წარმომდგენი:</a:t>
            </a:r>
          </a:p>
          <a:p>
            <a:r>
              <a:rPr lang="ka-GE" dirty="0" smtClean="0">
                <a:latin typeface="AcadNusx" pitchFamily="2" charset="0"/>
              </a:rPr>
              <a:t>ალექსანდრე უბირია</a:t>
            </a:r>
            <a:endParaRPr lang="en-US" dirty="0">
              <a:latin typeface="AcadNusx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5040">
            <a:off x="9224700" y="2669927"/>
            <a:ext cx="2381582" cy="238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a-GE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კრიტიკული სიმკვრივე</a:t>
            </a:r>
            <a:endParaRPr lang="en-US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/>
                          </m:ctrlPr>
                        </m:sSubPr>
                        <m:e>
                          <m:r>
                            <a:rPr lang="ka-GE" b="1" i="1"/>
                            <m:t>𝝆</m:t>
                          </m:r>
                        </m:e>
                        <m:sub>
                          <m:r>
                            <a:rPr lang="ka-GE" b="1" i="1"/>
                            <m:t>𝒄</m:t>
                          </m:r>
                        </m:sub>
                      </m:sSub>
                      <m:r>
                        <a:rPr lang="ka-GE" b="1"/>
                        <m:t>=</m:t>
                      </m:r>
                      <m:f>
                        <m:fPr>
                          <m:ctrlPr>
                            <a:rPr lang="en-US" b="1" i="1"/>
                          </m:ctrlPr>
                        </m:fPr>
                        <m:num>
                          <m:r>
                            <a:rPr lang="ka-GE" b="1" i="1"/>
                            <m:t>𝟑</m:t>
                          </m:r>
                          <m:sSup>
                            <m:sSupPr>
                              <m:ctrlPr>
                                <a:rPr lang="en-US" b="1" i="1"/>
                              </m:ctrlPr>
                            </m:sSupPr>
                            <m:e>
                              <m:r>
                                <a:rPr lang="ka-GE" b="1" i="1"/>
                                <m:t>𝑯</m:t>
                              </m:r>
                            </m:e>
                            <m:sup>
                              <m:r>
                                <a:rPr lang="ka-GE" b="1" i="1"/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ka-GE" b="1" i="1"/>
                            <m:t>𝟖</m:t>
                          </m:r>
                          <m:r>
                            <a:rPr lang="ka-GE" b="1" i="1"/>
                            <m:t>𝝅</m:t>
                          </m:r>
                          <m:r>
                            <a:rPr lang="ka-GE" b="1" i="1"/>
                            <m:t>𝑮</m:t>
                          </m:r>
                        </m:den>
                      </m:f>
                    </m:oMath>
                  </m:oMathPara>
                </a14:m>
                <a:endParaRPr lang="ka-GE" b="1" dirty="0" smtClean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b="1" i="1">
                              <a:latin typeface="Cambria Math" panose="02040503050406030204" pitchFamily="18" charset="0"/>
                            </a:rPr>
                            <m:t>𝝆</m:t>
                          </m:r>
                        </m:e>
                        <m:sub>
                          <m:r>
                            <a:rPr lang="ka-GE" b="1" i="1">
                              <a:latin typeface="Cambria Math" panose="02040503050406030204" pitchFamily="18" charset="0"/>
                            </a:rPr>
                            <m:t>𝒄</m:t>
                          </m:r>
                        </m:sub>
                      </m:sSub>
                      <m:r>
                        <a:rPr lang="ka-GE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ka-GE" b="1"/>
                        <m:t>10</m:t>
                      </m:r>
                      <m:r>
                        <m:rPr>
                          <m:nor/>
                        </m:rPr>
                        <a:rPr lang="ka-GE" b="1" baseline="30000"/>
                        <m:t>-26</m:t>
                      </m:r>
                      <m:r>
                        <m:rPr>
                          <m:nor/>
                        </m:rPr>
                        <a:rPr lang="ka-GE" b="1"/>
                        <m:t> კგ/მ</m:t>
                      </m:r>
                      <m:r>
                        <m:rPr>
                          <m:nor/>
                        </m:rPr>
                        <a:rPr lang="ka-GE" b="1" baseline="30000"/>
                        <m:t>3</m:t>
                      </m:r>
                    </m:oMath>
                  </m:oMathPara>
                </a14:m>
                <a:endParaRPr lang="ka-GE" b="1" dirty="0" smtClean="0"/>
              </a:p>
              <a:p>
                <a:pPr marL="109728" indent="0" algn="ctr">
                  <a:buNone/>
                </a:pPr>
                <a:endParaRPr lang="ka-GE" b="1" dirty="0"/>
              </a:p>
              <a:p>
                <a:pPr marL="109728" indent="0" algn="ctr">
                  <a:buNone/>
                </a:pPr>
                <a:r>
                  <a:rPr lang="ka-GE" dirty="0"/>
                  <a:t>კრიტიკული სიმკვრივე </a:t>
                </a:r>
                <a:r>
                  <a:rPr lang="ka-GE" dirty="0" smtClean="0"/>
                  <a:t>- სამყაროში </a:t>
                </a:r>
                <a:r>
                  <a:rPr lang="ka-GE" dirty="0"/>
                  <a:t>არსებული სრული მატერიის საშუალო სიმკვრივე </a:t>
                </a:r>
                <a:r>
                  <a:rPr lang="ka-GE" dirty="0" smtClean="0"/>
                  <a:t>სამყაროს გაფართოების შესაჩერებლად უსასრულო </a:t>
                </a:r>
                <a:r>
                  <a:rPr lang="ka-GE" dirty="0"/>
                  <a:t>დროის შემდეგ.</a:t>
                </a:r>
                <a:endParaRPr lang="en-US" b="1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r="-17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746882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სიმკვრივის პარამეტრი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/>
                          </m:ctrlPr>
                        </m:sSubPr>
                        <m:e>
                          <m:r>
                            <a:rPr lang="ka-GE" b="1" i="1"/>
                            <m:t>𝜴</m:t>
                          </m:r>
                        </m:e>
                        <m:sub>
                          <m:r>
                            <a:rPr lang="ka-GE" b="1" i="1"/>
                            <m:t>𝟎</m:t>
                          </m:r>
                        </m:sub>
                      </m:sSub>
                      <m:r>
                        <a:rPr lang="ka-GE" b="1"/>
                        <m:t>=</m:t>
                      </m:r>
                      <m:f>
                        <m:fPr>
                          <m:ctrlPr>
                            <a:rPr lang="en-US" b="1" i="1"/>
                          </m:ctrlPr>
                        </m:fPr>
                        <m:num>
                          <m:r>
                            <a:rPr lang="ka-GE" b="1" i="1"/>
                            <m:t>𝝆</m:t>
                          </m:r>
                        </m:num>
                        <m:den>
                          <m:sSub>
                            <m:sSubPr>
                              <m:ctrlPr>
                                <a:rPr lang="en-US" b="1" i="1"/>
                              </m:ctrlPr>
                            </m:sSubPr>
                            <m:e>
                              <m:r>
                                <a:rPr lang="ka-GE" b="1" i="1"/>
                                <m:t>𝝆</m:t>
                              </m:r>
                            </m:e>
                            <m:sub>
                              <m:r>
                                <a:rPr lang="ka-GE" b="1" i="1"/>
                                <m:t>𝒄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ka-GE" b="1" dirty="0" smtClean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b="1" i="0" dirty="0" smtClean="0"/>
                        <m:t>𝛀</m:t>
                      </m:r>
                      <m:r>
                        <a:rPr lang="ka-GE" b="1" i="1" baseline="-25000" dirty="0"/>
                        <m:t>𝟎</m:t>
                      </m:r>
                      <m:r>
                        <a:rPr lang="ka-GE" b="1" i="1" dirty="0"/>
                        <m:t> = </m:t>
                      </m:r>
                      <m:r>
                        <a:rPr lang="en-US" b="1" i="0" dirty="0">
                          <a:latin typeface="Cambria Math" panose="02040503050406030204" pitchFamily="18" charset="0"/>
                        </a:rPr>
                        <m:t>𝛀</m:t>
                      </m:r>
                      <m:r>
                        <a:rPr lang="ka-GE" b="1" i="1" baseline="-25000" dirty="0"/>
                        <m:t>𝑩</m:t>
                      </m:r>
                      <m:r>
                        <a:rPr lang="ka-GE" b="1" i="1" dirty="0"/>
                        <m:t> + </m:t>
                      </m:r>
                      <m:r>
                        <a:rPr lang="en-US" b="1" i="0" dirty="0">
                          <a:latin typeface="Cambria Math" panose="02040503050406030204" pitchFamily="18" charset="0"/>
                        </a:rPr>
                        <m:t>𝛀</m:t>
                      </m:r>
                      <m:r>
                        <a:rPr lang="ka-GE" b="1" i="1" baseline="-25000" dirty="0"/>
                        <m:t>𝑫</m:t>
                      </m:r>
                      <m:r>
                        <a:rPr lang="ka-GE" b="1" i="1" dirty="0"/>
                        <m:t> + </m:t>
                      </m:r>
                      <m:r>
                        <a:rPr lang="en-US" b="1" i="0" dirty="0" smtClean="0">
                          <a:latin typeface="Cambria Math" panose="02040503050406030204" pitchFamily="18" charset="0"/>
                        </a:rPr>
                        <m:t>𝛀</m:t>
                      </m:r>
                      <m:r>
                        <a:rPr lang="en-US" b="1" i="0" baseline="-25000" dirty="0" smtClean="0">
                          <a:latin typeface="Cambria Math" panose="02040503050406030204" pitchFamily="18" charset="0"/>
                        </a:rPr>
                        <m:t>𝚲</m:t>
                      </m:r>
                      <m:r>
                        <a:rPr lang="ka-GE" b="1" i="1" dirty="0"/>
                        <m:t> </m:t>
                      </m:r>
                      <m:r>
                        <a:rPr lang="ka-GE" b="1" i="1" dirty="0" smtClean="0"/>
                        <m:t>=</m:t>
                      </m:r>
                      <m:r>
                        <a:rPr lang="ka-GE" b="1" i="1" dirty="0" smtClean="0"/>
                        <m:t>𝟎</m:t>
                      </m:r>
                      <m:r>
                        <a:rPr lang="ka-GE" b="1" i="1" dirty="0" smtClean="0"/>
                        <m:t>.</m:t>
                      </m:r>
                      <m:r>
                        <a:rPr lang="ka-GE" b="1" i="1" dirty="0" smtClean="0"/>
                        <m:t>𝟎𝟒</m:t>
                      </m:r>
                      <m:r>
                        <a:rPr lang="ka-GE" b="1" i="1" dirty="0" smtClean="0"/>
                        <m:t>+</m:t>
                      </m:r>
                      <m:r>
                        <a:rPr lang="ka-GE" b="1" i="1" dirty="0" smtClean="0"/>
                        <m:t>𝟎</m:t>
                      </m:r>
                      <m:r>
                        <a:rPr lang="ka-GE" b="1" i="1" dirty="0" smtClean="0"/>
                        <m:t>.</m:t>
                      </m:r>
                      <m:r>
                        <a:rPr lang="ka-GE" b="1" i="1" dirty="0" smtClean="0"/>
                        <m:t>𝟐𝟑</m:t>
                      </m:r>
                      <m:r>
                        <a:rPr lang="ka-GE" b="1" i="1" dirty="0" smtClean="0"/>
                        <m:t>+</m:t>
                      </m:r>
                      <m:r>
                        <a:rPr lang="ka-GE" b="1" i="1" dirty="0" smtClean="0"/>
                        <m:t>𝟎</m:t>
                      </m:r>
                      <m:r>
                        <a:rPr lang="ka-GE" b="1" i="1" dirty="0" smtClean="0"/>
                        <m:t>.</m:t>
                      </m:r>
                      <m:r>
                        <a:rPr lang="ka-GE" b="1" i="1" dirty="0" smtClean="0"/>
                        <m:t>𝟕𝟑</m:t>
                      </m:r>
                      <m:r>
                        <a:rPr lang="ka-GE" b="1" i="0" dirty="0" smtClean="0"/>
                        <m:t>=</m:t>
                      </m:r>
                      <m:r>
                        <a:rPr lang="ka-GE" b="1" i="0" dirty="0" smtClean="0"/>
                        <m:t>𝟏</m:t>
                      </m:r>
                    </m:oMath>
                  </m:oMathPara>
                </a14:m>
                <a:endParaRPr lang="ka-GE" b="1" dirty="0" smtClean="0"/>
              </a:p>
              <a:p>
                <a:pPr marL="109728" indent="0" algn="ctr">
                  <a:buNone/>
                </a:pPr>
                <a:endParaRPr lang="ka-GE" b="1" dirty="0"/>
              </a:p>
              <a:p>
                <a:pPr marL="109728" indent="0" algn="ctr">
                  <a:buNone/>
                </a:pPr>
                <a:r>
                  <a:rPr lang="ka-GE" dirty="0" smtClean="0"/>
                  <a:t>სიმკვრივის პარამეტრი - კოეფიციენტი, რომელიც აღწერს სამყაროში არსებული მატერიის რეალური სიმკვრივის შეფარდებას კრიტიკულ სიმკვრივესთან.</a:t>
                </a: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632442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2917" y="1042654"/>
            <a:ext cx="5306165" cy="477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05527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www.physicsoftheuniverse.com/images/bigbang_bigcrun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143000"/>
            <a:ext cx="4572000" cy="4572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6926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3992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გმადლობთ ყურადღებისთვის!</a:t>
            </a:r>
            <a:endParaRPr lang="en-US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ka-GE" b="1" dirty="0" smtClean="0"/>
              <a:t>გამოყენებული ლიტერატურა:</a:t>
            </a:r>
          </a:p>
          <a:p>
            <a:r>
              <a:rPr lang="en-US" dirty="0" smtClean="0">
                <a:hlinkClick r:id="rId2"/>
              </a:rPr>
              <a:t>HOW STUFF WORKS – SCIENCE: </a:t>
            </a:r>
            <a:r>
              <a:rPr lang="en-GB" dirty="0">
                <a:hlinkClick r:id="rId2"/>
              </a:rPr>
              <a:t>How the Big Crunch Theory </a:t>
            </a:r>
            <a:r>
              <a:rPr lang="en-GB" dirty="0" smtClean="0">
                <a:hlinkClick r:id="rId2"/>
              </a:rPr>
              <a:t>Works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THE PHYSICS OF THE UNIVERSE</a:t>
            </a:r>
            <a:r>
              <a:rPr lang="en-GB" dirty="0">
                <a:hlinkClick r:id="rId3"/>
              </a:rPr>
              <a:t>: </a:t>
            </a:r>
            <a:r>
              <a:rPr lang="en-GB" dirty="0" smtClean="0">
                <a:hlinkClick r:id="rId3"/>
              </a:rPr>
              <a:t>The Big Crunch, The Big Freeze and The Big Rip</a:t>
            </a:r>
            <a:endParaRPr lang="en-GB" dirty="0"/>
          </a:p>
          <a:p>
            <a:r>
              <a:rPr lang="en-US" dirty="0" smtClean="0">
                <a:hlinkClick r:id="rId4"/>
              </a:rPr>
              <a:t>COSMOS: Critical Density</a:t>
            </a:r>
            <a:endParaRPr lang="en-US" dirty="0" smtClean="0"/>
          </a:p>
          <a:p>
            <a:r>
              <a:rPr lang="en-US" dirty="0" smtClean="0">
                <a:hlinkClick r:id="rId5"/>
              </a:rPr>
              <a:t>COSMOS: Density Parameter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32756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aining presentation.potx" id="{7B9FCAFE-DDE5-4198-9987-54DFCAD80598}" vid="{6015A8B0-C387-4E39-945C-0F39E3EB10B6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 presentation</Template>
  <TotalTime>37</TotalTime>
  <Words>55</Words>
  <Application>Microsoft Office PowerPoint</Application>
  <PresentationFormat>Widescreen</PresentationFormat>
  <Paragraphs>20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AcadMtavr</vt:lpstr>
      <vt:lpstr>AcadNusx</vt:lpstr>
      <vt:lpstr>Arial</vt:lpstr>
      <vt:lpstr>Calibri</vt:lpstr>
      <vt:lpstr>Cambria Math</vt:lpstr>
      <vt:lpstr>Georgia</vt:lpstr>
      <vt:lpstr>Sylfaen</vt:lpstr>
      <vt:lpstr>Wingdings 2</vt:lpstr>
      <vt:lpstr>Training presentation</vt:lpstr>
      <vt:lpstr>დიდი შეკუმშვის თეორია</vt:lpstr>
      <vt:lpstr>კრიტიკული სიმკვრივე</vt:lpstr>
      <vt:lpstr>სიმკვრივის პარამეტრი</vt:lpstr>
      <vt:lpstr>PowerPoint Presentation</vt:lpstr>
      <vt:lpstr>PowerPoint Presentation</vt:lpstr>
      <vt:lpstr>PowerPoint Presentation</vt:lpstr>
      <vt:lpstr>გმადლობთ ყურადღებისთვის!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დიდი შეკუმშვის თეორია</dc:title>
  <dc:creator>ალექსანდრე უბირია</dc:creator>
  <cp:lastModifiedBy>Maya Ubiria</cp:lastModifiedBy>
  <cp:revision>6</cp:revision>
  <dcterms:created xsi:type="dcterms:W3CDTF">2018-05-31T20:03:23Z</dcterms:created>
  <dcterms:modified xsi:type="dcterms:W3CDTF">2018-05-31T20:41:09Z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