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258" r:id="rId4"/>
    <p:sldId id="259" r:id="rId5"/>
    <p:sldId id="260" r:id="rId6"/>
    <p:sldId id="261" r:id="rId7"/>
    <p:sldId id="262" r:id="rId8"/>
    <p:sldId id="263" r:id="rId9"/>
    <p:sldId id="264" r:id="rId10"/>
    <p:sldId id="265" r:id="rId11"/>
    <p:sldId id="267" r:id="rId12"/>
    <p:sldId id="26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298"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A9CFDC2-4848-43F1-9832-572B93E7DC96}" type="datetimeFigureOut">
              <a:rPr lang="en-US" smtClean="0"/>
              <a:t>6/30/2019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114B47-FFA9-4BA6-87F6-33584EB6E29B}" type="slidenum">
              <a:rPr lang="en-US" smtClean="0"/>
              <a:t>‹#›</a:t>
            </a:fld>
            <a:endParaRPr lang="en-US"/>
          </a:p>
        </p:txBody>
      </p:sp>
    </p:spTree>
    <p:extLst>
      <p:ext uri="{BB962C8B-B14F-4D97-AF65-F5344CB8AC3E}">
        <p14:creationId xmlns:p14="http://schemas.microsoft.com/office/powerpoint/2010/main" val="37193284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9A9CFDC2-4848-43F1-9832-572B93E7DC96}" type="datetimeFigureOut">
              <a:rPr lang="en-US" smtClean="0"/>
              <a:t>6/30/2019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114B47-FFA9-4BA6-87F6-33584EB6E29B}" type="slidenum">
              <a:rPr lang="en-US" smtClean="0"/>
              <a:t>‹#›</a:t>
            </a:fld>
            <a:endParaRPr lang="en-US"/>
          </a:p>
        </p:txBody>
      </p:sp>
    </p:spTree>
    <p:extLst>
      <p:ext uri="{BB962C8B-B14F-4D97-AF65-F5344CB8AC3E}">
        <p14:creationId xmlns:p14="http://schemas.microsoft.com/office/powerpoint/2010/main" val="3255396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A9CFDC2-4848-43F1-9832-572B93E7DC96}" type="datetimeFigureOut">
              <a:rPr lang="en-US" smtClean="0"/>
              <a:t>6/30/2019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114B47-FFA9-4BA6-87F6-33584EB6E29B}" type="slidenum">
              <a:rPr lang="en-US" smtClean="0"/>
              <a:t>‹#›</a:t>
            </a:fld>
            <a:endParaRPr lang="en-US"/>
          </a:p>
        </p:txBody>
      </p:sp>
    </p:spTree>
    <p:extLst>
      <p:ext uri="{BB962C8B-B14F-4D97-AF65-F5344CB8AC3E}">
        <p14:creationId xmlns:p14="http://schemas.microsoft.com/office/powerpoint/2010/main" val="39992543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A9CFDC2-4848-43F1-9832-572B93E7DC96}" type="datetimeFigureOut">
              <a:rPr lang="en-US" smtClean="0"/>
              <a:t>6/30/2019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114B47-FFA9-4BA6-87F6-33584EB6E29B}" type="slidenum">
              <a:rPr lang="en-US" smtClean="0"/>
              <a:t>‹#›</a:t>
            </a:fld>
            <a:endParaRPr lang="en-US"/>
          </a:p>
        </p:txBody>
      </p:sp>
    </p:spTree>
    <p:extLst>
      <p:ext uri="{BB962C8B-B14F-4D97-AF65-F5344CB8AC3E}">
        <p14:creationId xmlns:p14="http://schemas.microsoft.com/office/powerpoint/2010/main" val="16535437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A9CFDC2-4848-43F1-9832-572B93E7DC96}" type="datetimeFigureOut">
              <a:rPr lang="en-US" smtClean="0"/>
              <a:t>6/30/2019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A114B47-FFA9-4BA6-87F6-33584EB6E29B}" type="slidenum">
              <a:rPr lang="en-US" smtClean="0"/>
              <a:t>‹#›</a:t>
            </a:fld>
            <a:endParaRPr lang="en-US"/>
          </a:p>
        </p:txBody>
      </p:sp>
    </p:spTree>
    <p:extLst>
      <p:ext uri="{BB962C8B-B14F-4D97-AF65-F5344CB8AC3E}">
        <p14:creationId xmlns:p14="http://schemas.microsoft.com/office/powerpoint/2010/main" val="28303235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9A9CFDC2-4848-43F1-9832-572B93E7DC96}" type="datetimeFigureOut">
              <a:rPr lang="en-US" smtClean="0"/>
              <a:t>6/30/2019</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1A114B47-FFA9-4BA6-87F6-33584EB6E29B}" type="slidenum">
              <a:rPr lang="en-US" smtClean="0"/>
              <a:t>‹#›</a:t>
            </a:fld>
            <a:endParaRPr lang="en-US"/>
          </a:p>
        </p:txBody>
      </p:sp>
    </p:spTree>
    <p:extLst>
      <p:ext uri="{BB962C8B-B14F-4D97-AF65-F5344CB8AC3E}">
        <p14:creationId xmlns:p14="http://schemas.microsoft.com/office/powerpoint/2010/main" val="21115447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9A9CFDC2-4848-43F1-9832-572B93E7DC96}" type="datetimeFigureOut">
              <a:rPr lang="en-US" smtClean="0"/>
              <a:t>6/30/2019</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1A114B47-FFA9-4BA6-87F6-33584EB6E29B}" type="slidenum">
              <a:rPr lang="en-US" smtClean="0"/>
              <a:t>‹#›</a:t>
            </a:fld>
            <a:endParaRPr lang="en-US"/>
          </a:p>
        </p:txBody>
      </p:sp>
    </p:spTree>
    <p:extLst>
      <p:ext uri="{BB962C8B-B14F-4D97-AF65-F5344CB8AC3E}">
        <p14:creationId xmlns:p14="http://schemas.microsoft.com/office/powerpoint/2010/main" val="21819953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9A9CFDC2-4848-43F1-9832-572B93E7DC96}" type="datetimeFigureOut">
              <a:rPr lang="en-US" smtClean="0"/>
              <a:t>6/30/2019</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1A114B47-FFA9-4BA6-87F6-33584EB6E29B}" type="slidenum">
              <a:rPr lang="en-US" smtClean="0"/>
              <a:t>‹#›</a:t>
            </a:fld>
            <a:endParaRPr lang="en-US"/>
          </a:p>
        </p:txBody>
      </p:sp>
    </p:spTree>
    <p:extLst>
      <p:ext uri="{BB962C8B-B14F-4D97-AF65-F5344CB8AC3E}">
        <p14:creationId xmlns:p14="http://schemas.microsoft.com/office/powerpoint/2010/main" val="12199849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A9CFDC2-4848-43F1-9832-572B93E7DC96}" type="datetimeFigureOut">
              <a:rPr lang="en-US" smtClean="0"/>
              <a:t>6/30/2019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114B47-FFA9-4BA6-87F6-33584EB6E29B}" type="slidenum">
              <a:rPr lang="en-US" smtClean="0"/>
              <a:t>‹#›</a:t>
            </a:fld>
            <a:endParaRPr lang="en-US"/>
          </a:p>
        </p:txBody>
      </p:sp>
    </p:spTree>
    <p:extLst>
      <p:ext uri="{BB962C8B-B14F-4D97-AF65-F5344CB8AC3E}">
        <p14:creationId xmlns:p14="http://schemas.microsoft.com/office/powerpoint/2010/main" val="34556611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A9CFDC2-4848-43F1-9832-572B93E7DC96}" type="datetimeFigureOut">
              <a:rPr lang="en-US" smtClean="0"/>
              <a:t>6/30/2019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114B47-FFA9-4BA6-87F6-33584EB6E29B}" type="slidenum">
              <a:rPr lang="en-US" smtClean="0"/>
              <a:t>‹#›</a:t>
            </a:fld>
            <a:endParaRPr lang="en-US"/>
          </a:p>
        </p:txBody>
      </p:sp>
    </p:spTree>
    <p:extLst>
      <p:ext uri="{BB962C8B-B14F-4D97-AF65-F5344CB8AC3E}">
        <p14:creationId xmlns:p14="http://schemas.microsoft.com/office/powerpoint/2010/main" val="25012625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A9CFDC2-4848-43F1-9832-572B93E7DC96}" type="datetimeFigureOut">
              <a:rPr lang="en-US" smtClean="0"/>
              <a:t>6/30/2019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114B47-FFA9-4BA6-87F6-33584EB6E29B}" type="slidenum">
              <a:rPr lang="en-US" smtClean="0"/>
              <a:t>‹#›</a:t>
            </a:fld>
            <a:endParaRPr lang="en-US"/>
          </a:p>
        </p:txBody>
      </p:sp>
    </p:spTree>
    <p:extLst>
      <p:ext uri="{BB962C8B-B14F-4D97-AF65-F5344CB8AC3E}">
        <p14:creationId xmlns:p14="http://schemas.microsoft.com/office/powerpoint/2010/main" val="9325548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A9CFDC2-4848-43F1-9832-572B93E7DC96}" type="datetimeFigureOut">
              <a:rPr lang="en-US" smtClean="0"/>
              <a:t>6/30/2019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114B47-FFA9-4BA6-87F6-33584EB6E29B}"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5225529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A9CFDC2-4848-43F1-9832-572B93E7DC96}" type="datetimeFigureOut">
              <a:rPr lang="en-US" smtClean="0"/>
              <a:t>6/30/2019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114B47-FFA9-4BA6-87F6-33584EB6E29B}" type="slidenum">
              <a:rPr lang="en-US" smtClean="0"/>
              <a:t>‹#›</a:t>
            </a:fld>
            <a:endParaRPr lang="en-US"/>
          </a:p>
        </p:txBody>
      </p:sp>
    </p:spTree>
    <p:extLst>
      <p:ext uri="{BB962C8B-B14F-4D97-AF65-F5344CB8AC3E}">
        <p14:creationId xmlns:p14="http://schemas.microsoft.com/office/powerpoint/2010/main" val="22631903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A9CFDC2-4848-43F1-9832-572B93E7DC96}" type="datetimeFigureOut">
              <a:rPr lang="en-US" smtClean="0"/>
              <a:t>6/30/2019</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114B47-FFA9-4BA6-87F6-33584EB6E29B}" type="slidenum">
              <a:rPr lang="en-US" smtClean="0"/>
              <a:t>‹#›</a:t>
            </a:fld>
            <a:endParaRPr lang="en-US"/>
          </a:p>
        </p:txBody>
      </p:sp>
    </p:spTree>
    <p:extLst>
      <p:ext uri="{BB962C8B-B14F-4D97-AF65-F5344CB8AC3E}">
        <p14:creationId xmlns:p14="http://schemas.microsoft.com/office/powerpoint/2010/main" val="42149675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A9CFDC2-4848-43F1-9832-572B93E7DC96}" type="datetimeFigureOut">
              <a:rPr lang="en-US" smtClean="0"/>
              <a:t>6/30/2019</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114B47-FFA9-4BA6-87F6-33584EB6E29B}" type="slidenum">
              <a:rPr lang="en-US" smtClean="0"/>
              <a:t>‹#›</a:t>
            </a:fld>
            <a:endParaRPr lang="en-US"/>
          </a:p>
        </p:txBody>
      </p:sp>
    </p:spTree>
    <p:extLst>
      <p:ext uri="{BB962C8B-B14F-4D97-AF65-F5344CB8AC3E}">
        <p14:creationId xmlns:p14="http://schemas.microsoft.com/office/powerpoint/2010/main" val="30375312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A9CFDC2-4848-43F1-9832-572B93E7DC96}" type="datetimeFigureOut">
              <a:rPr lang="en-US" smtClean="0"/>
              <a:t>6/30/2019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114B47-FFA9-4BA6-87F6-33584EB6E29B}" type="slidenum">
              <a:rPr lang="en-US" smtClean="0"/>
              <a:t>‹#›</a:t>
            </a:fld>
            <a:endParaRPr lang="en-US"/>
          </a:p>
        </p:txBody>
      </p:sp>
    </p:spTree>
    <p:extLst>
      <p:ext uri="{BB962C8B-B14F-4D97-AF65-F5344CB8AC3E}">
        <p14:creationId xmlns:p14="http://schemas.microsoft.com/office/powerpoint/2010/main" val="17165543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A9CFDC2-4848-43F1-9832-572B93E7DC96}" type="datetimeFigureOut">
              <a:rPr lang="en-US" smtClean="0"/>
              <a:t>6/30/2019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114B47-FFA9-4BA6-87F6-33584EB6E29B}" type="slidenum">
              <a:rPr lang="en-US" smtClean="0"/>
              <a:t>‹#›</a:t>
            </a:fld>
            <a:endParaRPr lang="en-US"/>
          </a:p>
        </p:txBody>
      </p:sp>
    </p:spTree>
    <p:extLst>
      <p:ext uri="{BB962C8B-B14F-4D97-AF65-F5344CB8AC3E}">
        <p14:creationId xmlns:p14="http://schemas.microsoft.com/office/powerpoint/2010/main" val="26641488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A9CFDC2-4848-43F1-9832-572B93E7DC96}" type="datetimeFigureOut">
              <a:rPr lang="en-US" smtClean="0"/>
              <a:t>6/30/2019</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1A114B47-FFA9-4BA6-87F6-33584EB6E29B}" type="slidenum">
              <a:rPr lang="en-US" smtClean="0"/>
              <a:t>‹#›</a:t>
            </a:fld>
            <a:endParaRPr lang="en-US"/>
          </a:p>
        </p:txBody>
      </p:sp>
    </p:spTree>
    <p:extLst>
      <p:ext uri="{BB962C8B-B14F-4D97-AF65-F5344CB8AC3E}">
        <p14:creationId xmlns:p14="http://schemas.microsoft.com/office/powerpoint/2010/main" val="3441051532"/>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ka.wikipedia.org/w/index.php?title=%E1%83%AF%E1%83%9D%E1%83%9C_%E1%83%A3%E1%83%98%E1%83%9A%E1%83%94%E1%83%A0%E1%83%98&amp;action=edit&amp;redlink=1" TargetMode="External"/><Relationship Id="rId3" Type="http://schemas.openxmlformats.org/officeDocument/2006/relationships/hyperlink" Target="https://ka.wikipedia.org/wiki/%E1%83%94%E1%83%9C%E1%83%94%E1%83%A0%E1%83%92%E1%83%98%E1%83%90" TargetMode="External"/><Relationship Id="rId7" Type="http://schemas.openxmlformats.org/officeDocument/2006/relationships/hyperlink" Target="https://ka.wikipedia.org/wiki/%E1%83%9E%E1%83%9A%E1%83%90%E1%83%9C%E1%83%94%E1%83%A2%E1%83%90" TargetMode="External"/><Relationship Id="rId2" Type="http://schemas.openxmlformats.org/officeDocument/2006/relationships/hyperlink" Target="https://ka.wikipedia.org/wiki/%E1%83%95%E1%83%90%E1%83%A0%E1%83%A1%E1%83%99%E1%83%95%E1%83%9A%E1%83%90%E1%83%95%E1%83%98" TargetMode="External"/><Relationship Id="rId1" Type="http://schemas.openxmlformats.org/officeDocument/2006/relationships/slideLayout" Target="../slideLayouts/slideLayout2.xml"/><Relationship Id="rId6" Type="http://schemas.openxmlformats.org/officeDocument/2006/relationships/hyperlink" Target="https://ka.wikipedia.org/wiki/%E1%83%9C%E1%83%98%E1%83%A1%E1%83%9A%E1%83%94%E1%83%A3%E1%83%9A%E1%83%98" TargetMode="External"/><Relationship Id="rId11" Type="http://schemas.openxmlformats.org/officeDocument/2006/relationships/image" Target="../media/image6.jpg"/><Relationship Id="rId5" Type="http://schemas.openxmlformats.org/officeDocument/2006/relationships/hyperlink" Target="https://ka.wikipedia.org/wiki/%E1%83%A1%E1%83%98%E1%83%9C%E1%83%90%E1%83%97%E1%83%9A%E1%83%94" TargetMode="External"/><Relationship Id="rId10" Type="http://schemas.openxmlformats.org/officeDocument/2006/relationships/hyperlink" Target="https://ka.wikipedia.org/wiki/%E1%83%99%E1%83%9D%E1%83%9A%E1%83%A3%E1%83%9B%E1%83%91%E1%83%98%E1%83%98%E1%83%A1_%E1%83%A3%E1%83%9C%E1%83%98%E1%83%95%E1%83%94%E1%83%A0%E1%83%A1%E1%83%98%E1%83%A2%E1%83%94%E1%83%A2%E1%83%98" TargetMode="External"/><Relationship Id="rId4" Type="http://schemas.openxmlformats.org/officeDocument/2006/relationships/hyperlink" Target="https://ka.wikipedia.org/wiki/%E1%83%92%E1%83%A0%E1%83%90%E1%83%95%E1%83%98%E1%83%A2%E1%83%90%E1%83%AA%E1%83%98%E1%83%90" TargetMode="External"/><Relationship Id="rId9" Type="http://schemas.openxmlformats.org/officeDocument/2006/relationships/hyperlink" Target="https://ka.wikipedia.org/wiki/%E1%83%9C%E1%83%98%E1%83%A3-%E1%83%98%E1%83%9D%E1%83%A0%E1%83%99%E1%83%98"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ka.wikipedia.org/wiki/%E1%83%92%E1%83%90%E1%83%9A%E1%83%90%E1%83%A5%E1%83%A2%E1%83%98%E1%83%99%E1%83%90" TargetMode="External"/><Relationship Id="rId3" Type="http://schemas.openxmlformats.org/officeDocument/2006/relationships/hyperlink" Target="https://ka.wikipedia.org/w/index.php?title=XX&amp;action=edit&amp;redlink=1" TargetMode="External"/><Relationship Id="rId7" Type="http://schemas.openxmlformats.org/officeDocument/2006/relationships/hyperlink" Target="https://ka.wikipedia.org/wiki/%E1%83%9B%E1%83%90%E1%83%A2%E1%83%94%E1%83%A0%E1%83%98%E1%83%90" TargetMode="External"/><Relationship Id="rId2" Type="http://schemas.openxmlformats.org/officeDocument/2006/relationships/image" Target="../media/image7.jpg"/><Relationship Id="rId1" Type="http://schemas.openxmlformats.org/officeDocument/2006/relationships/slideLayout" Target="../slideLayouts/slideLayout2.xml"/><Relationship Id="rId6" Type="http://schemas.openxmlformats.org/officeDocument/2006/relationships/hyperlink" Target="https://ka.wikipedia.org/wiki/%E1%83%9C%E1%83%94%E1%83%98%E1%83%A2%E1%83%A0%E1%83%9D%E1%83%9C%E1%83%A3%E1%83%9A%E1%83%98_%E1%83%95%E1%83%90%E1%83%A0%E1%83%A1%E1%83%99%E1%83%95%E1%83%9A%E1%83%90%E1%83%95%E1%83%98" TargetMode="External"/><Relationship Id="rId5" Type="http://schemas.openxmlformats.org/officeDocument/2006/relationships/hyperlink" Target="https://ka.wikipedia.org/wiki/%E1%83%99%E1%83%94%E1%83%9B%E1%83%91%E1%83%A0%E1%83%98%E1%83%AF%E1%83%98" TargetMode="External"/><Relationship Id="rId4" Type="http://schemas.openxmlformats.org/officeDocument/2006/relationships/hyperlink" Target="https://ka.wikipedia.org/wiki/1968"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ka.wikipedia.org/wiki/%E1%83%98%E1%83%A0%E1%83%9B%E1%83%98%E1%83%A1_%E1%83%9C%E1%83%90%E1%83%AE%E1%83%A2%E1%83%9D%E1%83%9B%E1%83%98" TargetMode="External"/><Relationship Id="rId2" Type="http://schemas.openxmlformats.org/officeDocument/2006/relationships/hyperlink" Target="https://ka.wikipedia.org/wiki/%E1%83%B0%E1%83%90%E1%83%95%E1%83%90%E1%83%98" TargetMode="External"/><Relationship Id="rId1" Type="http://schemas.openxmlformats.org/officeDocument/2006/relationships/slideLayout" Target="../slideLayouts/slideLayout2.xml"/><Relationship Id="rId4" Type="http://schemas.openxmlformats.org/officeDocument/2006/relationships/hyperlink" Target="https://ka.wikipedia.org/wiki/%E1%83%9B%E1%83%96%E1%83%94"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old.1tv.ge/ge/news/view/title/152430.html" TargetMode="External"/><Relationship Id="rId2" Type="http://schemas.openxmlformats.org/officeDocument/2006/relationships/hyperlink" Target="http://old.1tv.ge/ge/news/view/title/135775.html"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old.1tv.ge/ge/news/view/title/148685.html"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nature.com/articles/doi:10.1038/s41550-017-0224-z" TargetMode="External"/><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1540" y="171451"/>
            <a:ext cx="9089073" cy="3497580"/>
          </a:xfrm>
        </p:spPr>
        <p:txBody>
          <a:bodyPr/>
          <a:lstStyle/>
          <a:p>
            <a:pPr algn="ctr"/>
            <a:r>
              <a:rPr lang="ka-GE" sz="3600" dirty="0"/>
              <a:t>თბილისის სახელმწიფო უნივერსიტეტის ზუსტ და საბუნებისმეტყველო მეცნიერებათა ფაკულტეტის ფიზიკის მიმართულების მეოთხე კურსის სტუდენტი: მარიამ თათარაძე</a:t>
            </a:r>
            <a:r>
              <a:rPr lang="en-US" sz="3600" dirty="0"/>
              <a:t/>
            </a:r>
            <a:br>
              <a:rPr lang="en-US" sz="3600" dirty="0"/>
            </a:br>
            <a:endParaRPr lang="en-US" sz="3600" dirty="0"/>
          </a:p>
        </p:txBody>
      </p:sp>
      <p:sp>
        <p:nvSpPr>
          <p:cNvPr id="3" name="Subtitle 2"/>
          <p:cNvSpPr>
            <a:spLocks noGrp="1"/>
          </p:cNvSpPr>
          <p:nvPr>
            <p:ph type="subTitle" idx="1"/>
          </p:nvPr>
        </p:nvSpPr>
        <p:spPr>
          <a:xfrm>
            <a:off x="1161781" y="3840120"/>
            <a:ext cx="8825658" cy="861420"/>
          </a:xfrm>
        </p:spPr>
        <p:txBody>
          <a:bodyPr>
            <a:normAutofit fontScale="55000" lnSpcReduction="20000"/>
          </a:bodyPr>
          <a:lstStyle/>
          <a:p>
            <a:pPr algn="ctr"/>
            <a:r>
              <a:rPr lang="ka-GE" sz="4800">
                <a:solidFill>
                  <a:srgbClr val="FFC000"/>
                </a:solidFill>
              </a:rPr>
              <a:t>შავი </a:t>
            </a:r>
            <a:r>
              <a:rPr lang="ka-GE" sz="4800" smtClean="0">
                <a:solidFill>
                  <a:srgbClr val="FFC000"/>
                </a:solidFill>
              </a:rPr>
              <a:t>ხვრელები </a:t>
            </a:r>
            <a:r>
              <a:rPr lang="ka-GE" sz="4800" dirty="0" smtClean="0">
                <a:solidFill>
                  <a:srgbClr val="FFC000"/>
                </a:solidFill>
              </a:rPr>
              <a:t>და მისი გამოსხივება</a:t>
            </a:r>
            <a:endParaRPr lang="en-US" sz="4800" dirty="0" smtClean="0">
              <a:solidFill>
                <a:srgbClr val="FFC000"/>
              </a:solidFill>
            </a:endParaRPr>
          </a:p>
          <a:p>
            <a:pPr algn="ctr"/>
            <a:r>
              <a:rPr lang="en-US" sz="4800" dirty="0" smtClean="0">
                <a:solidFill>
                  <a:srgbClr val="FFC000"/>
                </a:solidFill>
              </a:rPr>
              <a:t>2019</a:t>
            </a:r>
            <a:r>
              <a:rPr lang="ka-GE" sz="4800" dirty="0" smtClean="0">
                <a:solidFill>
                  <a:srgbClr val="FFC000"/>
                </a:solidFill>
              </a:rPr>
              <a:t>წ.</a:t>
            </a:r>
          </a:p>
          <a:p>
            <a:pPr algn="ctr"/>
            <a:endParaRPr lang="en-US" sz="4800" dirty="0">
              <a:solidFill>
                <a:srgbClr val="FFC000"/>
              </a:solidFill>
            </a:endParaRPr>
          </a:p>
        </p:txBody>
      </p:sp>
    </p:spTree>
    <p:extLst>
      <p:ext uri="{BB962C8B-B14F-4D97-AF65-F5344CB8AC3E}">
        <p14:creationId xmlns:p14="http://schemas.microsoft.com/office/powerpoint/2010/main" val="28736600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a:t>შავი ხვრელი</a:t>
            </a:r>
            <a:br>
              <a:rPr lang="ka-GE" dirty="0"/>
            </a:br>
            <a:endParaRPr lang="en-US" dirty="0"/>
          </a:p>
        </p:txBody>
      </p:sp>
      <p:sp>
        <p:nvSpPr>
          <p:cNvPr id="3" name="Content Placeholder 2"/>
          <p:cNvSpPr>
            <a:spLocks noGrp="1"/>
          </p:cNvSpPr>
          <p:nvPr>
            <p:ph idx="1"/>
          </p:nvPr>
        </p:nvSpPr>
        <p:spPr>
          <a:xfrm>
            <a:off x="131763" y="1481418"/>
            <a:ext cx="7457758" cy="4850802"/>
          </a:xfrm>
        </p:spPr>
        <p:txBody>
          <a:bodyPr>
            <a:normAutofit fontScale="85000" lnSpcReduction="20000"/>
          </a:bodyPr>
          <a:lstStyle/>
          <a:p>
            <a:r>
              <a:rPr lang="ka-GE" b="1" dirty="0"/>
              <a:t>შავი ხვრელი</a:t>
            </a:r>
            <a:r>
              <a:rPr lang="ka-GE" dirty="0"/>
              <a:t> — არე სივრცეში, რომელშიც გრავიტაციული ველი იმდენად ძლიერია, რომ არაფერს, სინათლესაც კი, არ ძალუძს მისი მიზიდულობისგან თავის დაღწევა მისი მოქმედების არეალში მოხვედრისას. შავი ხვრელი სავარაუდოდ წარმოიქმნება მაშინ, როდესაც გიგანტური </a:t>
            </a:r>
            <a:r>
              <a:rPr lang="ka-GE" dirty="0">
                <a:hlinkClick r:id="rId2" tooltip="ვარსკვლავი"/>
              </a:rPr>
              <a:t>ვარსკვლავი</a:t>
            </a:r>
            <a:r>
              <a:rPr lang="ka-GE" dirty="0"/>
              <a:t> ამოწურავს მთელ თავის </a:t>
            </a:r>
            <a:r>
              <a:rPr lang="ka-GE" dirty="0">
                <a:hlinkClick r:id="rId3" tooltip="ენერგია"/>
              </a:rPr>
              <a:t>ენერგიას</a:t>
            </a:r>
            <a:r>
              <a:rPr lang="ka-GE" dirty="0"/>
              <a:t> და კვდომას იწყებს.</a:t>
            </a:r>
          </a:p>
          <a:p>
            <a:r>
              <a:rPr lang="ka-GE" dirty="0"/>
              <a:t>ყველაზე გავრცელებული ჰიპოთეზის თანახმად, იგი საკუთარი მიზიდულობის ძალის ზემოქმედებით იწყებს შეკუმშვას და როდესაც მიაღწევს შეკუმშვის პიკს, ხდება რაღაც აფეთქებისმაგვარი მოვლენა, რის შემდეგაც ეს ვარსკვლავი ჩაქრება, ხოლო მისი </a:t>
            </a:r>
            <a:r>
              <a:rPr lang="ka-GE" dirty="0">
                <a:hlinkClick r:id="rId4" tooltip="გრავიტაცია"/>
              </a:rPr>
              <a:t>გრავიტაცია</a:t>
            </a:r>
            <a:r>
              <a:rPr lang="ka-GE" dirty="0"/>
              <a:t> იმ ზომამდე გაიზრდება, რომ იგი დაიწყებს ყველაფრის შესრუტვას — </a:t>
            </a:r>
            <a:r>
              <a:rPr lang="ka-GE" dirty="0">
                <a:hlinkClick r:id="rId5" tooltip="სინათლე"/>
              </a:rPr>
              <a:t>სინათლის</a:t>
            </a:r>
            <a:r>
              <a:rPr lang="ka-GE" dirty="0"/>
              <a:t> ჩათვლით. სწორედ ამ თვისებიდან გამომდინარეობს ამ ობიექტის სახელი — „შავი ხვრელი“, ანუ სხეული, რომელსაც სინათლეც კი ვერ უსხლტება და უხილავი ხდება.</a:t>
            </a:r>
          </a:p>
          <a:p>
            <a:r>
              <a:rPr lang="ka-GE" dirty="0"/>
              <a:t>არსებობს მრავალი კოსმოსური ობიექტი, რომლის დანახვაც ადამიანის თვალით შეიძლება — </a:t>
            </a:r>
            <a:r>
              <a:rPr lang="ka-GE" dirty="0">
                <a:hlinkClick r:id="rId2" tooltip="ვარსკვლავი"/>
              </a:rPr>
              <a:t>ვარსკვლავები</a:t>
            </a:r>
            <a:r>
              <a:rPr lang="ka-GE" dirty="0"/>
              <a:t>, </a:t>
            </a:r>
            <a:r>
              <a:rPr lang="ka-GE" dirty="0">
                <a:hlinkClick r:id="rId6" tooltip="ნისლეული"/>
              </a:rPr>
              <a:t>ნისლეულები</a:t>
            </a:r>
            <a:r>
              <a:rPr lang="ka-GE" dirty="0"/>
              <a:t>, </a:t>
            </a:r>
            <a:r>
              <a:rPr lang="ka-GE" dirty="0">
                <a:hlinkClick r:id="rId7" tooltip="პლანეტა"/>
              </a:rPr>
              <a:t>პლანეტები</a:t>
            </a:r>
            <a:r>
              <a:rPr lang="ka-GE" dirty="0"/>
              <a:t>. მაგრამ სამყაროს უმეტესი ნაწილი უხილავია, მათ შორის უხილავია „შავი ხვრელებიც“.</a:t>
            </a:r>
          </a:p>
          <a:p>
            <a:r>
              <a:rPr lang="ka-GE" dirty="0"/>
              <a:t>თავად ტერმინი „შავი ხვრელი“ პირველად ამერიკელმა ფიზიკოსმა </a:t>
            </a:r>
            <a:r>
              <a:rPr lang="ka-GE" dirty="0">
                <a:hlinkClick r:id="rId8" tooltip="ჯონ უილერი (ჯერ არაა დაწერილი)"/>
              </a:rPr>
              <a:t>ჯონ უილერმა</a:t>
            </a:r>
            <a:r>
              <a:rPr lang="ka-GE" dirty="0"/>
              <a:t> 1967 წელს, </a:t>
            </a:r>
            <a:r>
              <a:rPr lang="ka-GE" dirty="0">
                <a:hlinkClick r:id="rId9" tooltip="ნიუ-იორკი"/>
              </a:rPr>
              <a:t>ნიუ-იორკში</a:t>
            </a:r>
            <a:r>
              <a:rPr lang="ka-GE" dirty="0"/>
              <a:t>, </a:t>
            </a:r>
            <a:r>
              <a:rPr lang="ka-GE" dirty="0">
                <a:hlinkClick r:id="rId10" tooltip="კოლუმბიის უნივერსიტეტი"/>
              </a:rPr>
              <a:t>კოლუმბიის უნივერსიტეტში</a:t>
            </a:r>
            <a:r>
              <a:rPr lang="ka-GE" dirty="0"/>
              <a:t>გამოსვლის დროს </a:t>
            </a:r>
            <a:r>
              <a:rPr lang="ka-GE" dirty="0" smtClean="0"/>
              <a:t>გამოიყენა.</a:t>
            </a:r>
            <a:endParaRPr lang="ka-GE" dirty="0"/>
          </a:p>
          <a:p>
            <a:endParaRPr lang="en-US" dirty="0"/>
          </a:p>
        </p:txBody>
      </p:sp>
      <p:pic>
        <p:nvPicPr>
          <p:cNvPr id="6" name="Picture 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589521" y="1481418"/>
            <a:ext cx="4331969" cy="3913542"/>
          </a:xfrm>
          <a:prstGeom prst="rect">
            <a:avLst/>
          </a:prstGeom>
        </p:spPr>
      </p:pic>
      <p:sp>
        <p:nvSpPr>
          <p:cNvPr id="7" name="Rectangle 6"/>
          <p:cNvSpPr/>
          <p:nvPr/>
        </p:nvSpPr>
        <p:spPr>
          <a:xfrm>
            <a:off x="7391400" y="5500330"/>
            <a:ext cx="4800600" cy="923330"/>
          </a:xfrm>
          <a:prstGeom prst="rect">
            <a:avLst/>
          </a:prstGeom>
        </p:spPr>
        <p:txBody>
          <a:bodyPr wrap="square">
            <a:spAutoFit/>
          </a:bodyPr>
          <a:lstStyle/>
          <a:p>
            <a:r>
              <a:rPr lang="ka-GE" b="0" i="0" dirty="0" smtClean="0">
                <a:solidFill>
                  <a:srgbClr val="FFC000"/>
                </a:solidFill>
                <a:effectLst/>
                <a:latin typeface="Arial" panose="020B0604020202020204" pitchFamily="34" charset="0"/>
              </a:rPr>
              <a:t>2019 წლის 10 აპრილს გამოქვეყნებული სუპერმასიური შავი ხვრელის რეალური სურათი</a:t>
            </a:r>
            <a:endParaRPr lang="en-US" dirty="0">
              <a:solidFill>
                <a:srgbClr val="FFC000"/>
              </a:solidFill>
            </a:endParaRPr>
          </a:p>
        </p:txBody>
      </p:sp>
    </p:spTree>
    <p:extLst>
      <p:ext uri="{BB962C8B-B14F-4D97-AF65-F5344CB8AC3E}">
        <p14:creationId xmlns:p14="http://schemas.microsoft.com/office/powerpoint/2010/main" val="15341987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0010" y="921068"/>
            <a:ext cx="5244702" cy="4195762"/>
          </a:xfrm>
        </p:spPr>
      </p:pic>
      <p:sp>
        <p:nvSpPr>
          <p:cNvPr id="5" name="Rectangle 4"/>
          <p:cNvSpPr/>
          <p:nvPr/>
        </p:nvSpPr>
        <p:spPr>
          <a:xfrm>
            <a:off x="80010" y="5300395"/>
            <a:ext cx="6096000" cy="646331"/>
          </a:xfrm>
          <a:prstGeom prst="rect">
            <a:avLst/>
          </a:prstGeom>
        </p:spPr>
        <p:txBody>
          <a:bodyPr>
            <a:spAutoFit/>
          </a:bodyPr>
          <a:lstStyle/>
          <a:p>
            <a:r>
              <a:rPr lang="ka-GE" b="0" i="0" dirty="0" smtClean="0">
                <a:solidFill>
                  <a:srgbClr val="00B0F0"/>
                </a:solidFill>
                <a:effectLst/>
                <a:latin typeface="Arial" panose="020B0604020202020204" pitchFamily="34" charset="0"/>
              </a:rPr>
              <a:t>შავი ხვრელის მიერ ვარლსკვლავის შთანთქმის მხატვრული წარმოდგენა</a:t>
            </a:r>
            <a:endParaRPr lang="en-US" dirty="0">
              <a:solidFill>
                <a:srgbClr val="00B0F0"/>
              </a:solidFill>
            </a:endParaRPr>
          </a:p>
        </p:txBody>
      </p:sp>
      <p:sp>
        <p:nvSpPr>
          <p:cNvPr id="6" name="Rectangle 5"/>
          <p:cNvSpPr/>
          <p:nvPr/>
        </p:nvSpPr>
        <p:spPr>
          <a:xfrm>
            <a:off x="5699760" y="737860"/>
            <a:ext cx="6096000" cy="5632311"/>
          </a:xfrm>
          <a:prstGeom prst="rect">
            <a:avLst/>
          </a:prstGeom>
        </p:spPr>
        <p:txBody>
          <a:bodyPr>
            <a:spAutoFit/>
          </a:bodyPr>
          <a:lstStyle/>
          <a:p>
            <a:r>
              <a:rPr lang="en-US" b="0" i="0" u="none" strike="noStrike" dirty="0" smtClean="0">
                <a:effectLst/>
                <a:latin typeface="Arial" panose="020B0604020202020204" pitchFamily="34" charset="0"/>
                <a:hlinkClick r:id="rId3" tooltip="XX (ჯერ არაა დაწერილი)"/>
              </a:rPr>
              <a:t>XX</a:t>
            </a:r>
            <a:r>
              <a:rPr lang="en-US" b="0" i="0" dirty="0" smtClean="0">
                <a:effectLst/>
                <a:latin typeface="Arial" panose="020B0604020202020204" pitchFamily="34" charset="0"/>
              </a:rPr>
              <a:t> </a:t>
            </a:r>
            <a:r>
              <a:rPr lang="ka-GE" b="0" i="0" dirty="0" smtClean="0">
                <a:effectLst/>
                <a:latin typeface="Arial" panose="020B0604020202020204" pitchFamily="34" charset="0"/>
              </a:rPr>
              <a:t>საუკუნის შუა ხანებამდე თვლიდნენ, რომ რადგანაც „შავი ხვრელები“ უხილავი იყო, მათი აღმოჩენა შეუძლებელი იყო, მაგრამ </a:t>
            </a:r>
            <a:r>
              <a:rPr lang="ka-GE" b="0" i="0" u="none" strike="noStrike" dirty="0" smtClean="0">
                <a:effectLst/>
                <a:latin typeface="Arial" panose="020B0604020202020204" pitchFamily="34" charset="0"/>
                <a:hlinkClick r:id="rId4" tooltip="1968"/>
              </a:rPr>
              <a:t>1968</a:t>
            </a:r>
            <a:r>
              <a:rPr lang="ka-GE" b="0" i="0" dirty="0" smtClean="0">
                <a:effectLst/>
                <a:latin typeface="Arial" panose="020B0604020202020204" pitchFamily="34" charset="0"/>
              </a:rPr>
              <a:t> წელს რადიოასტრონომებმა </a:t>
            </a:r>
            <a:r>
              <a:rPr lang="ka-GE" b="0" i="0" u="none" strike="noStrike" dirty="0" smtClean="0">
                <a:effectLst/>
                <a:latin typeface="Arial" panose="020B0604020202020204" pitchFamily="34" charset="0"/>
                <a:hlinkClick r:id="rId5" tooltip="კემბრიჯი"/>
              </a:rPr>
              <a:t>კემბრიჯიდან</a:t>
            </a:r>
            <a:r>
              <a:rPr lang="ka-GE" b="0" i="0" dirty="0" smtClean="0">
                <a:effectLst/>
                <a:latin typeface="Arial" panose="020B0604020202020204" pitchFamily="34" charset="0"/>
              </a:rPr>
              <a:t> აღმოაჩინეს </a:t>
            </a:r>
            <a:r>
              <a:rPr lang="ka-GE" b="0" i="0" u="none" strike="noStrike" dirty="0" smtClean="0">
                <a:effectLst/>
                <a:latin typeface="Arial" panose="020B0604020202020204" pitchFamily="34" charset="0"/>
                <a:hlinkClick r:id="rId6" tooltip="ნეიტრონული ვარსკვლავი"/>
              </a:rPr>
              <a:t>ნეიტრონული ვარსკვლავები</a:t>
            </a:r>
            <a:r>
              <a:rPr lang="ka-GE" b="0" i="0" dirty="0" smtClean="0">
                <a:effectLst/>
                <a:latin typeface="Arial" panose="020B0604020202020204" pitchFamily="34" charset="0"/>
              </a:rPr>
              <a:t>, რომლებიც წარმოადგენდნენ ციურ სხეულებს </a:t>
            </a:r>
            <a:r>
              <a:rPr lang="ka-GE" b="0" i="0" u="none" strike="noStrike" dirty="0" smtClean="0">
                <a:effectLst/>
                <a:latin typeface="Arial" panose="020B0604020202020204" pitchFamily="34" charset="0"/>
                <a:hlinkClick r:id="rId7" tooltip="მატერია"/>
              </a:rPr>
              <a:t>მატერიის</a:t>
            </a:r>
            <a:r>
              <a:rPr lang="ka-GE" b="0" i="0" dirty="0" smtClean="0">
                <a:effectLst/>
                <a:latin typeface="Arial" panose="020B0604020202020204" pitchFamily="34" charset="0"/>
              </a:rPr>
              <a:t> ისეთი დიდი კონცენტრაციით, რომ ასეთი ვარსკვლავის ნივთიერების ლობიოს მარცვლისხელა ნატეხის წონა 1 მლნ ტონას მიაღწევდა. არსებობს მოსაზრება, რომ „შავი ხვრელებიც“ და ნეიტრონული ვარსკვლავებიც ერთნაირი გზით წარმოიქმნენ — დიდი ვარსკვლავების სიკვდილის შედეგად.</a:t>
            </a:r>
            <a:r>
              <a:rPr lang="ka-GE" dirty="0"/>
              <a:t> მეცნიერთა მოსაზრებით მხოლოდ ჩვენს </a:t>
            </a:r>
            <a:r>
              <a:rPr lang="ka-GE" dirty="0">
                <a:hlinkClick r:id="rId8" tooltip="გალაქტიკა"/>
              </a:rPr>
              <a:t>გალაქტიკაში</a:t>
            </a:r>
            <a:r>
              <a:rPr lang="ka-GE" dirty="0"/>
              <a:t> 100 მლნ-ზე მეტი შავი ხვრელია და თითოეული მათგანი შორეულ წარსულში აფეთქებული გიგანტური ვარსკვლავის ნარჩენს წარმოადგენს. ამ „შავი ხვრელების“ მასა კოლოსალური, მზისაზე ბევრჯერ დიდი უნდა იყოს, რადგან ის ისრუტავს ყველაფერს, რაც კი მის გვერდით მოხვდება — ვარსკვლავთშორის აირებსაც და ნებისმიერ სხვა კოსმიურ ნივთიერებასა თუ სხეულს.</a:t>
            </a:r>
            <a:endParaRPr lang="en-US" dirty="0"/>
          </a:p>
        </p:txBody>
      </p:sp>
    </p:spTree>
    <p:extLst>
      <p:ext uri="{BB962C8B-B14F-4D97-AF65-F5344CB8AC3E}">
        <p14:creationId xmlns:p14="http://schemas.microsoft.com/office/powerpoint/2010/main" val="4221435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a:t>საინტერესო ფაქტები</a:t>
            </a:r>
            <a:br>
              <a:rPr lang="ka-GE" dirty="0"/>
            </a:br>
            <a:endParaRPr lang="en-US" dirty="0"/>
          </a:p>
        </p:txBody>
      </p:sp>
      <p:sp>
        <p:nvSpPr>
          <p:cNvPr id="3" name="Content Placeholder 2"/>
          <p:cNvSpPr>
            <a:spLocks noGrp="1"/>
          </p:cNvSpPr>
          <p:nvPr>
            <p:ph idx="1"/>
          </p:nvPr>
        </p:nvSpPr>
        <p:spPr>
          <a:xfrm>
            <a:off x="646111" y="1383030"/>
            <a:ext cx="8946541" cy="5029200"/>
          </a:xfrm>
        </p:spPr>
        <p:txBody>
          <a:bodyPr>
            <a:normAutofit fontScale="85000" lnSpcReduction="20000"/>
          </a:bodyPr>
          <a:lstStyle/>
          <a:p>
            <a:r>
              <a:rPr lang="ka-GE" dirty="0"/>
              <a:t>გალაქტიკა ირმის ნახტომის ცენტრში მდებარე შავი ხვრელი მზეზე 4.3 მილიონჯერ მძიმეა, ხოლო მეზობელ — ანდრომედას გალაქტიკაში არსებული შავი ხვრელის მასა 100 მილიონჯერ აღემატება მზის მასას</a:t>
            </a:r>
            <a:r>
              <a:rPr lang="ka-GE" dirty="0" smtClean="0"/>
              <a:t>.</a:t>
            </a:r>
            <a:r>
              <a:rPr lang="ka-GE" dirty="0"/>
              <a:t> ტელესკოპ „ჰაბლისა“ და სხვა ორი ძლიერი ტელესკოპის (</a:t>
            </a:r>
            <a:r>
              <a:rPr lang="ka-GE" dirty="0">
                <a:hlinkClick r:id="rId2" tooltip="ჰავაი"/>
              </a:rPr>
              <a:t>ჰავაის კუნძულებზე</a:t>
            </a:r>
            <a:r>
              <a:rPr lang="ka-GE" dirty="0"/>
              <a:t>) დახმარებით მოხდა შემდეგი აღმოჩენები: ყველა გალაქტიკას, მათ შორის ჩვენს </a:t>
            </a:r>
            <a:r>
              <a:rPr lang="ka-GE" dirty="0">
                <a:hlinkClick r:id="rId3" tooltip="ირმის ნახტომი"/>
              </a:rPr>
              <a:t>„ირმის ნახტომსაც“</a:t>
            </a:r>
            <a:r>
              <a:rPr lang="ka-GE" dirty="0"/>
              <a:t>, აქვს თავისი შავი ხვრელი. იგი მის ცენტრში მდებარეობს და მისი მასა თვით გალაქტიკის მასის პროპორციულია</a:t>
            </a:r>
            <a:r>
              <a:rPr lang="ka-GE" dirty="0" smtClean="0"/>
              <a:t>.</a:t>
            </a:r>
            <a:r>
              <a:rPr lang="ka-GE" dirty="0"/>
              <a:t> ამათ გარდა მეცნიერებმა დაადგინეს, რომ არსებობს მკაფიო საზღვარი, რომელიც გარშემო აკრავს შავ ხვრელს. სივრცეში მფრინავი სხეული შეიძლება მოხვდეს ამ საზღვარს მიღმა, ასეთ შემთხვევაში მას უკან ვერავინ და ვერაფერი დააბრუნებს — იგი საბოლოოდ შავი ხვრელის მსხვერპლი გახდება. ამ საზღვარს „მოვლენების ჰორიზონტს“ უწოდებენ, ალბათ იმიტომ, რომ მის, ისევე როგორც ნამდვილი ჰორიზონტის მიღმა არანაირი მოვლენის დაფიქსირება არ შეიძლება.</a:t>
            </a:r>
          </a:p>
          <a:p>
            <a:r>
              <a:rPr lang="ka-GE" dirty="0"/>
              <a:t>დღეს მეცნიერებისთვის ცნობილია, რომ არსებობს, როგორც მინიმუმ, ორი სახის შავი ხვრელები — ვარსკვლავური და გალაქტიკური. ვარსკვლავური შედარებით პატარაა; ასეთი ხვრელი წარმოიქმნება მას შემდეგ, რაც ვარსკვლავი, ჩვენს მზეზე დაახლოებით 50-ჯერ დიდი, ამოწურავს თავის საწვავს, გადააგდებს თავის გარსს და შეიკუმშება დაახლოებით 15-20 კმ დიამეტრის მქონე სფეროდ. გალაქტიკური შავი ხვრელები მილიარდობით უფრო დიდია, ვიდრე ჩვენი </a:t>
            </a:r>
            <a:r>
              <a:rPr lang="ka-GE" dirty="0">
                <a:hlinkClick r:id="rId4" tooltip="მზე"/>
              </a:rPr>
              <a:t>მზე</a:t>
            </a:r>
            <a:r>
              <a:rPr lang="ka-GE" dirty="0"/>
              <a:t>. ის გალაქტიკის ცენტრში იმალება და სამყაროს თითქმის მთელი ისტორიის თვითმხილველია.</a:t>
            </a:r>
          </a:p>
          <a:p>
            <a:r>
              <a:rPr lang="ka-GE" dirty="0"/>
              <a:t>დღეისათვის აღმოჩენილია 11 გალაქტიკური შავი ხვრელი, რომელთა მასაც ჩვენი მზის მასის 2 მლნ-დან 1 მლრდ-მდე </a:t>
            </a:r>
            <a:r>
              <a:rPr lang="ka-GE" dirty="0" smtClean="0"/>
              <a:t>მერყეობს.</a:t>
            </a:r>
            <a:endParaRPr lang="ka-GE" dirty="0"/>
          </a:p>
          <a:p>
            <a:endParaRPr lang="en-US" dirty="0"/>
          </a:p>
        </p:txBody>
      </p:sp>
    </p:spTree>
    <p:extLst>
      <p:ext uri="{BB962C8B-B14F-4D97-AF65-F5344CB8AC3E}">
        <p14:creationId xmlns:p14="http://schemas.microsoft.com/office/powerpoint/2010/main" val="30272952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b="1" dirty="0"/>
              <a:t>რამხელაა შავი ხვრელი?</a:t>
            </a:r>
            <a:endParaRPr lang="en-US" dirty="0"/>
          </a:p>
        </p:txBody>
      </p:sp>
      <p:sp>
        <p:nvSpPr>
          <p:cNvPr id="3" name="Content Placeholder 2"/>
          <p:cNvSpPr>
            <a:spLocks noGrp="1"/>
          </p:cNvSpPr>
          <p:nvPr>
            <p:ph idx="1"/>
          </p:nvPr>
        </p:nvSpPr>
        <p:spPr>
          <a:xfrm>
            <a:off x="80011" y="1497330"/>
            <a:ext cx="7555230" cy="4751069"/>
          </a:xfrm>
        </p:spPr>
        <p:txBody>
          <a:bodyPr>
            <a:normAutofit fontScale="77500" lnSpcReduction="20000"/>
          </a:bodyPr>
          <a:lstStyle/>
          <a:p>
            <a:r>
              <a:rPr lang="ka-GE" dirty="0"/>
              <a:t>შავი ხვრელები შეიძლება იყოს სხვადასხვა ზომის, მაგრამ მაინც გამოირჩევა სამი ძირითადი ტიპი. შავი ხვრელის მასა და ზომა განსაზღვრავს, თუ რა სახისაა იგი.</a:t>
            </a:r>
          </a:p>
          <a:p>
            <a:r>
              <a:rPr lang="ka-GE" dirty="0"/>
              <a:t>ყველაზე პატარებს პირველად შავ ხვრელებს უწოდებენ. მეცნიერებს სჯერათ, რომ ამ ტიპის შავი ხვრელები ზომით ერთი ატომის ხელაა, მაგრამ აქვთ მოზრდილი მთის მასა.</a:t>
            </a:r>
          </a:p>
          <a:p>
            <a:r>
              <a:rPr lang="ka-GE" dirty="0"/>
              <a:t>ყველაზე გავრცელებული ტიპია საშუალო ზომის შავი ხვრელები, რომელთაც „ვარსკვლავურს“ უწოდებენ. ვარსკვლავურ შავ ხვრელთა მასამ შეიძლება 20 მზის მასას მიაღწიოს, მაგრამ მასში თავისუფლად მოთავსდება 16 კმ დიამეტრის მქონე ბურთი. სავარაუდოდ, ჩვენს გალაქტიკა ირმის ნახტომში უამრავი ვარსკვლავური შავი ხვრელი არსებობს.</a:t>
            </a:r>
          </a:p>
          <a:p>
            <a:r>
              <a:rPr lang="ka-GE" dirty="0"/>
              <a:t>უდიდეს შავ ხვრელებს „სუპერმასიურს“ უწოდებენ. ამ ობიექტთა მასა 1 მილიონი მზის მასას აჭარბებს და მათში მოთავსდებოდა ბურთი, რომლის დიამეტრიც დაახლოებით მზის სისტემის ზომის იქნებოდა. როგორც მეცნიერული მტკიცებულებები მიუთითებს, სუპერმასიური შავი ხვრელი ყოველი დიდი გალაქტიკის ცენტრშია მოთავსებული. ირმის ნახტომის ცენტრში მდებარე სუპერმასიურ შავ ხვრელს მშვილდოსანი </a:t>
            </a:r>
            <a:r>
              <a:rPr lang="en-US" dirty="0"/>
              <a:t>A-</a:t>
            </a:r>
            <a:r>
              <a:rPr lang="ka-GE" dirty="0"/>
              <a:t>ს უწოდებენ. მისი მასა დაახლოებით 4 მილიონი მზის მასას უდრის და მასში თავისუფლად მოთავსდებოდა მზის დიამეტრის მქონე ბურთი.</a:t>
            </a:r>
          </a:p>
          <a:p>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63840" y="1303020"/>
            <a:ext cx="4091940" cy="4686300"/>
          </a:xfrm>
          <a:prstGeom prst="rect">
            <a:avLst/>
          </a:prstGeom>
        </p:spPr>
      </p:pic>
    </p:spTree>
    <p:extLst>
      <p:ext uri="{BB962C8B-B14F-4D97-AF65-F5344CB8AC3E}">
        <p14:creationId xmlns:p14="http://schemas.microsoft.com/office/powerpoint/2010/main" val="29005965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b="1" dirty="0"/>
              <a:t>როგორ წარმოიქმნება შავი ხვრელი?</a:t>
            </a:r>
            <a:r>
              <a:rPr lang="ka-GE" dirty="0"/>
              <a:t> </a:t>
            </a:r>
            <a:endParaRPr lang="en-US" dirty="0"/>
          </a:p>
        </p:txBody>
      </p:sp>
      <p:sp>
        <p:nvSpPr>
          <p:cNvPr id="3" name="Content Placeholder 2"/>
          <p:cNvSpPr>
            <a:spLocks noGrp="1"/>
          </p:cNvSpPr>
          <p:nvPr>
            <p:ph idx="1"/>
          </p:nvPr>
        </p:nvSpPr>
        <p:spPr>
          <a:xfrm>
            <a:off x="388621" y="2052918"/>
            <a:ext cx="9246870" cy="4195481"/>
          </a:xfrm>
        </p:spPr>
        <p:txBody>
          <a:bodyPr/>
          <a:lstStyle/>
          <a:p>
            <a:r>
              <a:rPr lang="ka-GE" dirty="0"/>
              <a:t>მიჩნეულია, რომ პირველადი შავი ხვრელები ადრეულ სამყაროში წარმოქიმნა, დიდი აფეთქებიდან სულ მალე.</a:t>
            </a:r>
          </a:p>
          <a:p>
            <a:r>
              <a:rPr lang="ka-GE" dirty="0">
                <a:hlinkClick r:id="rId2"/>
              </a:rPr>
              <a:t>ვარსკვლავური შავი ხვრელი</a:t>
            </a:r>
            <a:r>
              <a:rPr lang="ka-GE" dirty="0"/>
              <a:t> წარმოიქმნება მაშინ, როდესაც ძალიან მასიური ვარსკვლავის ბირთვი საკუთარ თავს ანგრევს. ეს კოლაფსი ასევე წარმოქმნის </a:t>
            </a:r>
            <a:r>
              <a:rPr lang="ka-GE" dirty="0">
                <a:hlinkClick r:id="rId3"/>
              </a:rPr>
              <a:t>სუპერნოვას </a:t>
            </a:r>
            <a:r>
              <a:rPr lang="ka-GE" dirty="0"/>
              <a:t>— აფეთქებულ ვარსკვლავს, რომელიც თავის გარკვეულ ნაწილებს კოსმოსში ტყორცნის.</a:t>
            </a:r>
          </a:p>
          <a:p>
            <a:r>
              <a:rPr lang="ka-GE" dirty="0"/>
              <a:t>მეცნიერები ფიქრობენ, რომ სუპერმასიური შავი ხვრელები ზუსტად იმავე დროს წარმოიქმნენ, რა დროსაც ის გალქტიკები, რომლებშიც არიან მოთავსებულნი. მათი ზომა დაკავშირებულია თავიანთ გალაქტიკების ზომასა და მასაზე.</a:t>
            </a:r>
          </a:p>
          <a:p>
            <a:endParaRPr lang="en-US" dirty="0"/>
          </a:p>
        </p:txBody>
      </p:sp>
    </p:spTree>
    <p:extLst>
      <p:ext uri="{BB962C8B-B14F-4D97-AF65-F5344CB8AC3E}">
        <p14:creationId xmlns:p14="http://schemas.microsoft.com/office/powerpoint/2010/main" val="17922669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ka-GE" b="1" dirty="0"/>
              <a:t>შეუძლია თუ არა შავ ხვრელს დედამიწის განადგურება?</a:t>
            </a:r>
            <a:r>
              <a:rPr lang="ka-GE" dirty="0"/>
              <a:t> </a:t>
            </a:r>
            <a:endParaRPr lang="en-US" dirty="0"/>
          </a:p>
        </p:txBody>
      </p:sp>
      <p:sp>
        <p:nvSpPr>
          <p:cNvPr id="3" name="Content Placeholder 2"/>
          <p:cNvSpPr>
            <a:spLocks noGrp="1"/>
          </p:cNvSpPr>
          <p:nvPr>
            <p:ph idx="1"/>
          </p:nvPr>
        </p:nvSpPr>
        <p:spPr/>
        <p:txBody>
          <a:bodyPr/>
          <a:lstStyle/>
          <a:p>
            <a:r>
              <a:rPr lang="ka-GE" dirty="0"/>
              <a:t>შავი ხვრელები სამყაროში არ დაეხეტებიან და არ ყლაპავენ შემთხვევით ობიექტებს. ისინი ზუსტად ისევე ემორჩილებიან გრავიტაციის კანონებს, როგორც სხვა დანარჩენი კოსმოსური ობიექტები. შავი ხვრელის ორბიტა ძალიან ახლოს უნდა იყოს მზის სისტემასთან, რათა დედამიწა დააზიანოს, ეს კი ძალიან ნაკლებ მოსალოდნელია.</a:t>
            </a:r>
          </a:p>
          <a:p>
            <a:r>
              <a:rPr lang="ka-GE" dirty="0"/>
              <a:t>მზის ადგილას რომ მისივე მასის მქონე შავი ხვრელი მოვათავსოთ, დედამიწა მასში სულაც არ ჩავარდება. მზის მასის მქონე შავ ხვრელს ზუსტად მზის მსგავსი გრავიტაცია ექნება. შესაბამისად, პლანეტები ისევე დაიწყებენ ამ შავი ხვრელის გარშემო მოძრაობას, როგორც დღეს მოძრაობენ მზის გარშემო.</a:t>
            </a:r>
          </a:p>
          <a:p>
            <a:endParaRPr lang="en-US" dirty="0"/>
          </a:p>
        </p:txBody>
      </p:sp>
    </p:spTree>
    <p:extLst>
      <p:ext uri="{BB962C8B-B14F-4D97-AF65-F5344CB8AC3E}">
        <p14:creationId xmlns:p14="http://schemas.microsoft.com/office/powerpoint/2010/main" val="8556126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b="1" dirty="0"/>
              <a:t>გადაიქცევა თუ არა ოდესმე მზე შავ ხვრელად?</a:t>
            </a:r>
            <a:endParaRPr lang="en-US" dirty="0"/>
          </a:p>
        </p:txBody>
      </p:sp>
      <p:sp>
        <p:nvSpPr>
          <p:cNvPr id="3" name="Content Placeholder 2"/>
          <p:cNvSpPr>
            <a:spLocks noGrp="1"/>
          </p:cNvSpPr>
          <p:nvPr>
            <p:ph idx="1"/>
          </p:nvPr>
        </p:nvSpPr>
        <p:spPr/>
        <p:txBody>
          <a:bodyPr/>
          <a:lstStyle/>
          <a:p>
            <a:r>
              <a:rPr lang="ka-GE" dirty="0"/>
              <a:t>ზეს არ აქვს საკმარისი მასა იმისათვის, რათა შავ ხვრელად კოლაფსირდეს.</a:t>
            </a:r>
          </a:p>
          <a:p>
            <a:r>
              <a:rPr lang="ka-GE" dirty="0"/>
              <a:t>მილიარდობით წლის შემდეგ, როდესაც ჩვენი მზე სიცოცხლის დასასრულს მიაუხლოვდება, იგი წითელი გიგანტი ვარსკვლავი გახდება. სწორედ ამ დროს, როცა ის უკვე გახარჯავს საწვავის უკანასკნელ მარაგს, თავის გარე ფენებს კოსმოსში გატყორცნის და წარმოქმნის გაზის კაშკაშა რგოლს, რომელსაც პლანეტური ნისლეული ეწოდება. საბოლოოდ, მზისგან დარჩება მხოლოდ ცივი </a:t>
            </a:r>
            <a:r>
              <a:rPr lang="ka-GE" dirty="0">
                <a:hlinkClick r:id="rId2"/>
              </a:rPr>
              <a:t>თეთრი ჯუჯა ვარსკვლავი</a:t>
            </a:r>
            <a:r>
              <a:rPr lang="ka-GE" dirty="0"/>
              <a:t>.</a:t>
            </a:r>
          </a:p>
          <a:p>
            <a:endParaRPr lang="en-US" dirty="0"/>
          </a:p>
        </p:txBody>
      </p:sp>
    </p:spTree>
    <p:extLst>
      <p:ext uri="{BB962C8B-B14F-4D97-AF65-F5344CB8AC3E}">
        <p14:creationId xmlns:p14="http://schemas.microsoft.com/office/powerpoint/2010/main" val="4566572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ka-GE" b="1" dirty="0"/>
              <a:t>როგორ სწავლობს </a:t>
            </a:r>
            <a:r>
              <a:rPr lang="en-US" b="1" dirty="0"/>
              <a:t>NASA </a:t>
            </a:r>
            <a:r>
              <a:rPr lang="ka-GE" b="1" dirty="0"/>
              <a:t>შავ ხვრელებს?</a:t>
            </a:r>
            <a:endParaRPr lang="en-US" dirty="0"/>
          </a:p>
        </p:txBody>
      </p:sp>
      <p:sp>
        <p:nvSpPr>
          <p:cNvPr id="3" name="Content Placeholder 2"/>
          <p:cNvSpPr>
            <a:spLocks noGrp="1"/>
          </p:cNvSpPr>
          <p:nvPr>
            <p:ph idx="1"/>
          </p:nvPr>
        </p:nvSpPr>
        <p:spPr>
          <a:xfrm>
            <a:off x="6286500" y="1853248"/>
            <a:ext cx="5740743" cy="4627562"/>
          </a:xfrm>
        </p:spPr>
        <p:txBody>
          <a:bodyPr>
            <a:normAutofit fontScale="92500" lnSpcReduction="10000"/>
          </a:bodyPr>
          <a:lstStyle/>
          <a:p>
            <a:r>
              <a:rPr lang="en-US" dirty="0"/>
              <a:t>NASA </a:t>
            </a:r>
            <a:r>
              <a:rPr lang="ka-GE" dirty="0"/>
              <a:t>შავ ხვრელებს შეისწავლის ისეთი კოსმოსური ხომალდებით, როგორებიცაა ჩანდრას რენტგენული გამოსხივების ობსერვატორია, თანამგზავრი „სვიფტი“ და ფერმის გამა-გამოსხივების კოსმოსური ტელესკოპი. ფერმი 2008 წელს გაუშვეს და სუპერმასიურ შავ ხვრელთა და სხვა ასტრონომიულ ფენომენთა ძიების კვალდაკვალ, შეისწავლის გამა-გამოსხივებას — სინათლის ყველაზე ენერგიულ ფორმას. ასეთი კოსმოსური ხომალდები მეცნიერებს ეხმარება პასუხი გასცენ კითხვებს სამყაროს წარმოშობის, ევოლუციისა და ბედ-იღბალის შესახებ.</a:t>
            </a:r>
          </a:p>
          <a:p>
            <a:r>
              <a:rPr lang="ka-GE" dirty="0"/>
              <a:t/>
            </a:r>
            <a:br>
              <a:rPr lang="ka-GE" dirty="0"/>
            </a:b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730" y="1211580"/>
            <a:ext cx="3029319" cy="267462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5950" y="4069434"/>
            <a:ext cx="4484370" cy="2685695"/>
          </a:xfrm>
          <a:prstGeom prst="rect">
            <a:avLst/>
          </a:prstGeom>
        </p:spPr>
      </p:pic>
    </p:spTree>
    <p:extLst>
      <p:ext uri="{BB962C8B-B14F-4D97-AF65-F5344CB8AC3E}">
        <p14:creationId xmlns:p14="http://schemas.microsoft.com/office/powerpoint/2010/main" val="5147932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94724" y="1598753"/>
            <a:ext cx="5824232" cy="3819067"/>
          </a:xfrm>
          <a:prstGeom prst="rect">
            <a:avLst/>
          </a:prstGeom>
        </p:spPr>
      </p:pic>
      <p:sp>
        <p:nvSpPr>
          <p:cNvPr id="2" name="Title 1"/>
          <p:cNvSpPr>
            <a:spLocks noGrp="1"/>
          </p:cNvSpPr>
          <p:nvPr>
            <p:ph type="title"/>
          </p:nvPr>
        </p:nvSpPr>
        <p:spPr/>
        <p:txBody>
          <a:bodyPr/>
          <a:lstStyle/>
          <a:p>
            <a:pPr algn="ctr"/>
            <a:r>
              <a:rPr lang="ka-GE" dirty="0"/>
              <a:t>ირმის ნახტომში ახალი შავი ხვრელი იპოვეს</a:t>
            </a:r>
            <a:br>
              <a:rPr lang="ka-GE" dirty="0"/>
            </a:br>
            <a:endParaRPr lang="en-US" dirty="0"/>
          </a:p>
        </p:txBody>
      </p:sp>
      <p:sp>
        <p:nvSpPr>
          <p:cNvPr id="3" name="Content Placeholder 2"/>
          <p:cNvSpPr>
            <a:spLocks noGrp="1"/>
          </p:cNvSpPr>
          <p:nvPr>
            <p:ph idx="1"/>
          </p:nvPr>
        </p:nvSpPr>
        <p:spPr>
          <a:xfrm>
            <a:off x="0" y="2217419"/>
            <a:ext cx="7246620" cy="4346435"/>
          </a:xfrm>
        </p:spPr>
        <p:txBody>
          <a:bodyPr>
            <a:normAutofit fontScale="92500" lnSpcReduction="20000"/>
          </a:bodyPr>
          <a:lstStyle/>
          <a:p>
            <a:r>
              <a:rPr lang="ka-GE" dirty="0">
                <a:solidFill>
                  <a:schemeClr val="tx1">
                    <a:lumMod val="95000"/>
                  </a:schemeClr>
                </a:solidFill>
              </a:rPr>
              <a:t>იაპონელმა ასტროფიზიკოსებმა, ირმის ნახტომის ახალი, სავარაუდო შავი ხვრელის გამოსხივება დააფიქსირეს. კვლევას ვრცლად </a:t>
            </a:r>
            <a:r>
              <a:rPr lang="ka-GE" dirty="0">
                <a:solidFill>
                  <a:schemeClr val="tx1">
                    <a:lumMod val="95000"/>
                  </a:schemeClr>
                </a:solidFill>
                <a:hlinkClick r:id="rId3"/>
              </a:rPr>
              <a:t>ჟურნალი</a:t>
            </a:r>
            <a:r>
              <a:rPr lang="ka-GE" dirty="0">
                <a:solidFill>
                  <a:schemeClr val="tx1">
                    <a:lumMod val="95000"/>
                  </a:schemeClr>
                </a:solidFill>
              </a:rPr>
              <a:t> </a:t>
            </a:r>
            <a:r>
              <a:rPr lang="en-US" dirty="0">
                <a:solidFill>
                  <a:schemeClr val="tx1">
                    <a:lumMod val="95000"/>
                  </a:schemeClr>
                </a:solidFill>
              </a:rPr>
              <a:t>Nature Astronomy </a:t>
            </a:r>
            <a:r>
              <a:rPr lang="ka-GE" dirty="0">
                <a:solidFill>
                  <a:schemeClr val="tx1">
                    <a:lumMod val="95000"/>
                  </a:schemeClr>
                </a:solidFill>
              </a:rPr>
              <a:t>ავრცელებს. </a:t>
            </a:r>
          </a:p>
          <a:p>
            <a:r>
              <a:rPr lang="ka-GE" dirty="0">
                <a:solidFill>
                  <a:schemeClr val="tx1">
                    <a:lumMod val="95000"/>
                  </a:schemeClr>
                </a:solidFill>
              </a:rPr>
              <a:t>ახალი შავი ხვრელი მზეზე ასი ათასჯერ მძიმეა და განლაგებულია მოლეკულური გაზის ღრუბელში.</a:t>
            </a:r>
          </a:p>
          <a:p>
            <a:r>
              <a:rPr lang="ka-GE" dirty="0">
                <a:solidFill>
                  <a:schemeClr val="tx1">
                    <a:lumMod val="95000"/>
                  </a:schemeClr>
                </a:solidFill>
              </a:rPr>
              <a:t>ასტროფიზიკოსებმა ობსერვატორია </a:t>
            </a:r>
            <a:r>
              <a:rPr lang="en-US" dirty="0">
                <a:solidFill>
                  <a:schemeClr val="tx1">
                    <a:lumMod val="95000"/>
                  </a:schemeClr>
                </a:solidFill>
              </a:rPr>
              <a:t>ALMA-</a:t>
            </a:r>
            <a:r>
              <a:rPr lang="ka-GE" dirty="0">
                <a:solidFill>
                  <a:schemeClr val="tx1">
                    <a:lumMod val="95000"/>
                  </a:schemeClr>
                </a:solidFill>
              </a:rPr>
              <a:t>ს  (</a:t>
            </a:r>
            <a:r>
              <a:rPr lang="en-US" dirty="0">
                <a:solidFill>
                  <a:schemeClr val="tx1">
                    <a:lumMod val="95000"/>
                  </a:schemeClr>
                </a:solidFill>
              </a:rPr>
              <a:t>Atacama Large Millimeter Array) </a:t>
            </a:r>
            <a:r>
              <a:rPr lang="ka-GE" dirty="0">
                <a:solidFill>
                  <a:schemeClr val="tx1">
                    <a:lumMod val="95000"/>
                  </a:schemeClr>
                </a:solidFill>
              </a:rPr>
              <a:t>დახმარებით, 265,9 გიგაჰერცის სიხშირის გამოსხივება დააფიქსირეს. </a:t>
            </a:r>
          </a:p>
          <a:p>
            <a:r>
              <a:rPr lang="ka-GE" dirty="0">
                <a:solidFill>
                  <a:schemeClr val="tx1">
                    <a:lumMod val="95000"/>
                  </a:schemeClr>
                </a:solidFill>
              </a:rPr>
              <a:t>შავი ხვრელი - არე სივრცეში, რომელშიც გრავიტაციული ველი იმდენად ძლიერია, რომ არაფერს, სინათლესაც კი, არ შეუძლია მისი მიზიდულობისგან თავის დაღწევა მისი მოქმედების არეალში მოხვედრისას. შავი ხვრელი, სავარაუდოდ, წარმოიქმნება მაშინ, როდესაც გიგანტური ვარსკვლავი ამოწურავს მთელ თავის ენერგიას და კვდომას იწყებს.</a:t>
            </a:r>
          </a:p>
          <a:p>
            <a:endParaRPr lang="en-US" dirty="0">
              <a:solidFill>
                <a:schemeClr val="tx1">
                  <a:lumMod val="95000"/>
                </a:schemeClr>
              </a:solidFill>
            </a:endParaRPr>
          </a:p>
        </p:txBody>
      </p:sp>
    </p:spTree>
    <p:extLst>
      <p:ext uri="{BB962C8B-B14F-4D97-AF65-F5344CB8AC3E}">
        <p14:creationId xmlns:p14="http://schemas.microsoft.com/office/powerpoint/2010/main" val="34692753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შავი ხვრელების გამოსხივება</a:t>
            </a:r>
            <a:endParaRPr lang="en-US" dirty="0"/>
          </a:p>
        </p:txBody>
      </p:sp>
      <p:sp>
        <p:nvSpPr>
          <p:cNvPr id="5" name="Title 1"/>
          <p:cNvSpPr>
            <a:spLocks noGrp="1"/>
          </p:cNvSpPr>
          <p:nvPr>
            <p:ph idx="1"/>
          </p:nvPr>
        </p:nvSpPr>
        <p:spPr>
          <a:prstGeom prst="rect">
            <a:avLst/>
          </a:prstGeom>
        </p:spPr>
        <p:txBody>
          <a:bodyPr vert="horz" lIns="91440" tIns="45720" rIns="91440" bIns="45720" rtlCol="0" anchor="t">
            <a:noAutofit/>
          </a:bodyPr>
          <a:lstStyle/>
          <a:p>
            <a:r>
              <a:rPr lang="ka-GE" dirty="0"/>
              <a:t>მიუხედავად იმისა, რომ შავი ხვრელების გრავიტაციული ველი უნდა იჭერდეს ნებისმიერ გამოსხივებას ითვლება, რომ შავი ხვრელები კვანტურად (ბარიერის ქვეშ გაჟონვის ეფექტის თანახმად) მაინც უნდა ასხივებდნენ. ეს გამოსხივება კი რაღაცა დროის შემდეგ უნდა იწვევდეს შავი ხვრელების მთლიანად აორთქლებას.</a:t>
            </a:r>
            <a:endParaRPr lang="en-US" dirty="0"/>
          </a:p>
          <a:p>
            <a:r>
              <a:rPr lang="ka-GE" dirty="0"/>
              <a:t>შავი ხვრელის გამოსხივების კიდევ ერთი ასპექტია ის, რომ შავი ხვრელი ნაწილაკის ჩათრევისას მას თითქმის სინათლის სიჩქარემდე უნდა აჩქარებდეს. ეს ეფექტი უნდა იწვევდეს რენტგენის და γ-გამოსხივების გაჩენას შავი ხვრელის გარშემო არიდან, რომელსაც შეგვიძლია დავაკვირდეთ. </a:t>
            </a:r>
            <a:endParaRPr lang="en-US" dirty="0"/>
          </a:p>
        </p:txBody>
      </p:sp>
    </p:spTree>
    <p:extLst>
      <p:ext uri="{BB962C8B-B14F-4D97-AF65-F5344CB8AC3E}">
        <p14:creationId xmlns:p14="http://schemas.microsoft.com/office/powerpoint/2010/main" val="24822461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5201" y="2921598"/>
            <a:ext cx="8946541" cy="4195481"/>
          </a:xfrm>
        </p:spPr>
        <p:txBody>
          <a:bodyPr>
            <a:normAutofit/>
          </a:bodyPr>
          <a:lstStyle/>
          <a:p>
            <a:pPr marL="0" indent="0" algn="ctr">
              <a:buNone/>
            </a:pPr>
            <a:r>
              <a:rPr lang="ka-GE" sz="4000" dirty="0" smtClean="0">
                <a:solidFill>
                  <a:srgbClr val="FFC000"/>
                </a:solidFill>
              </a:rPr>
              <a:t>მადლობა ყურადღებისთვის!</a:t>
            </a:r>
            <a:endParaRPr lang="en-US" sz="4000" dirty="0">
              <a:solidFill>
                <a:srgbClr val="FFC000"/>
              </a:solidFill>
            </a:endParaRPr>
          </a:p>
        </p:txBody>
      </p:sp>
    </p:spTree>
    <p:extLst>
      <p:ext uri="{BB962C8B-B14F-4D97-AF65-F5344CB8AC3E}">
        <p14:creationId xmlns:p14="http://schemas.microsoft.com/office/powerpoint/2010/main" val="72551988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24</TotalTime>
  <Words>638</Words>
  <Application>Microsoft Office PowerPoint</Application>
  <PresentationFormat>Widescreen</PresentationFormat>
  <Paragraphs>42</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Century Gothic</vt:lpstr>
      <vt:lpstr>Sylfaen</vt:lpstr>
      <vt:lpstr>Wingdings 3</vt:lpstr>
      <vt:lpstr>Ion</vt:lpstr>
      <vt:lpstr>თბილისის სახელმწიფო უნივერსიტეტის ზუსტ და საბუნებისმეტყველო მეცნიერებათა ფაკულტეტის ფიზიკის მიმართულების მეოთხე კურსის სტუდენტი: მარიამ თათარაძე </vt:lpstr>
      <vt:lpstr>შავი ხვრელი </vt:lpstr>
      <vt:lpstr>PowerPoint Presentation</vt:lpstr>
      <vt:lpstr>საინტერესო ფაქტები </vt:lpstr>
      <vt:lpstr>რამხელაა შავი ხვრელი?</vt:lpstr>
      <vt:lpstr>როგორ წარმოიქმნება შავი ხვრელი? </vt:lpstr>
      <vt:lpstr>შეუძლია თუ არა შავ ხვრელს დედამიწის განადგურება? </vt:lpstr>
      <vt:lpstr>გადაიქცევა თუ არა ოდესმე მზე შავ ხვრელად?</vt:lpstr>
      <vt:lpstr>როგორ სწავლობს NASA შავ ხვრელებს?</vt:lpstr>
      <vt:lpstr>ირმის ნახტომში ახალი შავი ხვრელი იპოვეს </vt:lpstr>
      <vt:lpstr>შავი ხვრელების გამოსხივება</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თბილისის სახელმწიფო უნივერსიტეტის ზუსტ და საბუნებისმეტყველო მეცნიერებათა ფაკულტეტის ფიზიკის მიმართულების მეოთხე კურსის სტუდენტი: მარიამ თათარაძე </dc:title>
  <dc:creator>User</dc:creator>
  <cp:lastModifiedBy>User</cp:lastModifiedBy>
  <cp:revision>5</cp:revision>
  <dcterms:created xsi:type="dcterms:W3CDTF">2019-06-30T12:46:18Z</dcterms:created>
  <dcterms:modified xsi:type="dcterms:W3CDTF">2019-06-30T13:12:24Z</dcterms:modified>
</cp:coreProperties>
</file>