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12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33D34-4106-4228-953A-5F896B7C5A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5BF903-5966-4E83-88EB-16B5478EC1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E55DF-8B2D-4E6E-A847-DA8BD7D6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55F7C-AA74-48C1-B579-AF44C8122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85244-8119-4B81-A0F9-72E8A3E98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31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6372F-F350-4330-9B46-EBC043A7E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B746E-3CC7-4739-8F59-4C89F4C01E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220FF-04DD-4B70-A33D-7B7B5CBF7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BCFC4-16AC-455C-8BD9-346AEE6AA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24FE-9152-4EDA-B9DE-8B87868E5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495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54349-364D-4EA1-B923-2ECD67F34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2B1021-2DDF-4D4F-B2B6-44B95F74A9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7DDEC-1C7D-4445-B47A-5C52A1D22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B5060-495F-4BDF-81F2-0259A09F0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CD3B2-1A10-4C5E-B41C-BA2FC01D0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54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34F0A-7787-4CF6-8F47-EF111C921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388F2-0762-4B68-9061-17179955AE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41931-7317-458D-B2E7-D1BADDEA3D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A413C-CDF6-443C-8F8A-D68837CA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1130B4-1B3E-45E9-95AF-7BC8EA8B0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A9D8D-5713-49BF-95F1-A51D59FC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99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B48E8-C636-4181-BCDF-59BF78ADD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CC1C7D-EADD-4D0B-9D27-7491AE188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8AF03B-FFDE-4C5F-A897-AA14664E1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921A1E-E20F-4C50-AC4A-13A2417D2B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9DC203-0388-4AF6-B8A7-2C5E8309AA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D8DD7A-1C13-4B78-9E7E-A4EF213A4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361941-7108-414B-BA71-BA824040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38F35E-728F-491B-9B8F-DC360EFE2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4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AE844-E165-4CE4-96C7-FBF45B5E9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85B754-711A-4491-B4E6-FFC2F3673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446906-FC29-4895-A3BA-81E9C260E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D89988-3593-49E8-A2D9-C3918B47C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636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61DB04-C4DE-40C4-BBD1-9F3F3354F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1542A6-4DEB-40C7-A010-6455D5473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0948A9-1DF5-47F2-925E-849D85430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800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98DBC-C1E3-4AB4-919B-00E797B34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744AD-2E1D-470D-8F0B-69132A2249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C69505-06F4-4162-9DD7-7615138ADA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FC69A5-F7AA-4269-B8C5-092BA8C17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6CB67C-2E66-4D19-817E-176532E43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5B2E64-23D1-4E7B-98AD-D1CE5AE50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169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1C76E-0CC0-4486-8AE8-A3FC767D1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E5B187-37B2-4656-8EEE-B333FDC2DA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7B55CC-3E3B-45C7-806C-10BA9241D3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2D985D-C4F2-42E9-AECA-F4E74F8EE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571B6-9028-40FC-A465-2EF93B401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EF4861-B82D-47B7-9F58-85604C9AF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976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4712B-2AFE-4A24-8F45-F3F8A60AE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2AE56F-6B5E-406D-B82D-EB6B4AD7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EAC0B5-128F-41F2-AC4E-6DDA13ABB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101B8-88EC-4C3F-AFB3-7812F6A38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7A9DF-271D-43CB-837E-8EC482F53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27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4C4931-2DB2-4090-BC11-CA7F8F122F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182A2B-1674-4325-91A5-227C3477DF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F88827-F013-4501-950E-39052CA79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C7F850-9A87-4B75-A860-D913B6025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5AFF8-D8F6-486E-A8DC-7FE9C6A37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697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8C30BF-68FA-4A7C-8B7D-F8BC2FE07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59E76-F4B0-4141-826F-C7B2A9C5FA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352B0F-9FAB-4353-B620-224B4ECD63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EDCC4-4FCC-46EC-A759-6671F8DE9355}" type="datetimeFigureOut">
              <a:rPr lang="en-US" smtClean="0"/>
              <a:t>6/1/2025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B2831-17ED-4E78-902C-5401601FE7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D44D3-94B3-446B-9D10-1B2EDE0877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4CFAF-F31A-4687-A861-3DDEBB4B39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321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36030-6BC7-4273-8903-112EFA06B7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75777" y="1017527"/>
            <a:ext cx="6902689" cy="1770361"/>
          </a:xfrm>
        </p:spPr>
        <p:txBody>
          <a:bodyPr>
            <a:normAutofit fontScale="90000"/>
          </a:bodyPr>
          <a:lstStyle/>
          <a:p>
            <a:r>
              <a:rPr lang="en-US" dirty="0"/>
              <a:t>Friedmann Equations and the Expanding Universe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8CB775-7578-47D4-A489-7139019872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42916" y="5994604"/>
            <a:ext cx="2931122" cy="605577"/>
          </a:xfrm>
        </p:spPr>
        <p:txBody>
          <a:bodyPr/>
          <a:lstStyle/>
          <a:p>
            <a:r>
              <a:rPr lang="en-US" dirty="0"/>
              <a:t>Luka Kopadze</a:t>
            </a:r>
          </a:p>
        </p:txBody>
      </p:sp>
      <p:pic>
        <p:nvPicPr>
          <p:cNvPr id="3074" name="Picture 2" descr="Measuring the Expansion of the Universe: Surprising Discrepancies Hint at  Inconsistency in the Composition of the Universe">
            <a:extLst>
              <a:ext uri="{FF2B5EF4-FFF2-40B4-BE49-F238E27FC236}">
                <a16:creationId xmlns:a16="http://schemas.microsoft.com/office/drawing/2014/main" id="{570BC8CB-ADE1-49A6-B16B-31B2BF1F9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769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843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48175-AE32-4E88-A8A1-7663985E6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Motivation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61C83-7E9F-474D-AA0C-162340475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0627"/>
            <a:ext cx="10515600" cy="428641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Why study this?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Our universe is expanding — how do we describe that mathematically?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The Friedmann equations arise from Einstein's equations applied to a homogeneous, isotropic universe.</a:t>
            </a:r>
          </a:p>
          <a:p>
            <a:pPr marL="1200150" lvl="2" indent="-285750"/>
            <a:r>
              <a:rPr lang="en-US" dirty="0"/>
              <a:t>Isotropy: The universe looks the same in every direction — its properties do not depend on the direction of observation.</a:t>
            </a:r>
          </a:p>
          <a:p>
            <a:pPr marL="1200150" lvl="2" indent="-285750"/>
            <a:r>
              <a:rPr lang="en-US" dirty="0"/>
              <a:t>Homogeneity: The universe looks the same from every location — its properties do not depend on the observer’s position.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Key idea:</a:t>
            </a:r>
            <a:r>
              <a:rPr lang="en-US" dirty="0"/>
              <a:t> Apply general relativity to the large-scale structure of the universe.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349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F391C-3A47-4265-8018-32089EBBD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Assumptions &amp; the FLRW Metric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A4371DF-5FCD-4DF5-B670-A8E10716392E}"/>
                  </a:ext>
                </a:extLst>
              </p:cNvPr>
              <p:cNvSpPr txBox="1"/>
              <p:nvPr/>
            </p:nvSpPr>
            <p:spPr>
              <a:xfrm>
                <a:off x="687519" y="1870050"/>
                <a:ext cx="9467134" cy="45911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r>
                  <a:rPr kumimoji="0" lang="en-US" altLang="en-US" sz="18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Assumptions: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r>
                  <a:rPr kumimoji="0" lang="en-US" altLang="en-US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Homogeneity and isotropy (Cosmological Principle)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r>
                  <a:rPr kumimoji="0" lang="en-US" altLang="en-US" sz="18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FLRW Metric(</a:t>
                </a:r>
                <a:r>
                  <a:rPr lang="en-US" dirty="0"/>
                  <a:t>Friedmann–</a:t>
                </a:r>
                <a:r>
                  <a:rPr lang="en-US" dirty="0" err="1"/>
                  <a:t>Lemaître</a:t>
                </a:r>
                <a:r>
                  <a:rPr lang="en-US" dirty="0"/>
                  <a:t>–Robertson–Walker metric)</a:t>
                </a:r>
                <a:r>
                  <a:rPr kumimoji="0" lang="en-US" altLang="en-US" sz="18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: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lang="en-US" altLang="en-US" b="1" dirty="0"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kumimoji="0" lang="en-US" altLang="en-US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lang="en-US" altLang="en-US" b="1" dirty="0"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𝑑𝑠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dirty="0"/>
                  <a:t> The interval between two nearby events in spacetime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US" dirty="0"/>
                  <a:t> t: cosmic time (proper time of comoving observers)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US" dirty="0"/>
                  <a:t> a(t): </a:t>
                </a:r>
                <a:r>
                  <a:rPr lang="en-US" b="1" dirty="0"/>
                  <a:t>scale factor</a:t>
                </a:r>
                <a:r>
                  <a:rPr lang="en-US" dirty="0"/>
                  <a:t> — tells how the size of the universe changes with time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US" dirty="0"/>
                  <a:t> r, </a:t>
                </a:r>
                <a:r>
                  <a:rPr lang="el-GR" dirty="0"/>
                  <a:t>θ,</a:t>
                </a:r>
                <a:r>
                  <a:rPr lang="en-US" dirty="0"/>
                  <a:t> </a:t>
                </a:r>
                <a:r>
                  <a:rPr lang="el-GR" dirty="0"/>
                  <a:t>ϕ</a:t>
                </a:r>
                <a:r>
                  <a:rPr lang="en-US" dirty="0"/>
                  <a:t>, </a:t>
                </a:r>
                <a:r>
                  <a:rPr lang="el-GR" dirty="0"/>
                  <a:t>: </a:t>
                </a:r>
                <a:r>
                  <a:rPr lang="en-US" dirty="0"/>
                  <a:t>comoving spherical coordinates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US" dirty="0"/>
                  <a:t>k: </a:t>
                </a:r>
                <a:r>
                  <a:rPr lang="en-US" b="1" dirty="0"/>
                  <a:t>curvature constant</a:t>
                </a:r>
                <a:endParaRPr lang="en-US" dirty="0"/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US" dirty="0"/>
                  <a:t>k=0: flat space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US" dirty="0"/>
                  <a:t>k=+1: closed (positively curved)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US" dirty="0"/>
                  <a:t>k=−1: open (negatively curved)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A4371DF-5FCD-4DF5-B670-A8E1071639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519" y="1870050"/>
                <a:ext cx="9467134" cy="4591129"/>
              </a:xfrm>
              <a:prstGeom prst="rect">
                <a:avLst/>
              </a:prstGeom>
              <a:blipFill>
                <a:blip r:embed="rId2"/>
                <a:stretch>
                  <a:fillRect l="-451" t="-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D9A24BBE-DC75-40A6-90B1-5D0CB1E140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44" r="9230"/>
          <a:stretch/>
        </p:blipFill>
        <p:spPr>
          <a:xfrm>
            <a:off x="2426942" y="2805842"/>
            <a:ext cx="6387050" cy="99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85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D5555-9B5A-42F0-AD23-77C12E723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Einstein Field Equations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27D4D25-3ECD-4A96-BB10-3FC5BD0FCB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877640"/>
            <a:ext cx="8976816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Field equations: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18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18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18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Use perfect fluid: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​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Plug FLRW metric and perfect fluid into Einstein’s equations → Friedmann equations.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CCC7F2-DC21-4A70-8AB4-13F2214A3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46" y="2431787"/>
            <a:ext cx="2152950" cy="8668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57BBFB-98C1-4E1C-877A-D5DDF62D4F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177" y="4585877"/>
            <a:ext cx="3734321" cy="7525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D6B5995-330C-4798-8E3C-A1F135BB04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6245" y="2318974"/>
            <a:ext cx="3477110" cy="107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13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9CC168-D267-4E31-97A1-1DE55F4F52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82" y="1057243"/>
            <a:ext cx="6125430" cy="9621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2EA748-91CD-4639-B091-92C54E1C1DA0}"/>
              </a:ext>
            </a:extLst>
          </p:cNvPr>
          <p:cNvSpPr txBox="1"/>
          <p:nvPr/>
        </p:nvSpPr>
        <p:spPr>
          <a:xfrm>
            <a:off x="7404578" y="206622"/>
            <a:ext cx="77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(1)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E79585-7531-4EEB-846A-A00405E142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678" b="14307"/>
          <a:stretch/>
        </p:blipFill>
        <p:spPr>
          <a:xfrm>
            <a:off x="0" y="0"/>
            <a:ext cx="7173326" cy="8937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D82F774-D6CE-4177-A0D0-A4DF66FF9A19}"/>
              </a:ext>
            </a:extLst>
          </p:cNvPr>
          <p:cNvSpPr txBox="1"/>
          <p:nvPr/>
        </p:nvSpPr>
        <p:spPr>
          <a:xfrm>
            <a:off x="6565805" y="1443789"/>
            <a:ext cx="955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(2)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533B9B-D496-4D9D-87B4-3EA00E8C4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16" y="2183182"/>
            <a:ext cx="1609950" cy="7621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042F198-BB5E-4FD0-8107-2D269E6140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346" y="2182871"/>
            <a:ext cx="1686160" cy="83831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5B87765-04DA-4538-9A03-C291E66E6448}"/>
              </a:ext>
            </a:extLst>
          </p:cNvPr>
          <p:cNvSpPr txBox="1"/>
          <p:nvPr/>
        </p:nvSpPr>
        <p:spPr>
          <a:xfrm>
            <a:off x="5191913" y="2417363"/>
            <a:ext cx="77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(3)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6FC84E7-73A3-4A44-80FB-4E30A2D3B7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0757" y="3043183"/>
            <a:ext cx="2143424" cy="7716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758F413-D321-4220-B110-863F71C742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945288"/>
            <a:ext cx="6649378" cy="90500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1A784FA-AD5A-40C7-8981-C2F462B42E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63" y="3814816"/>
            <a:ext cx="2372056" cy="105742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C95F8DC-229D-41DE-993A-0116670EA0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14181" y="3021188"/>
            <a:ext cx="3238952" cy="92405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2526664-2794-4764-B021-010CD4AB370F}"/>
              </a:ext>
            </a:extLst>
          </p:cNvPr>
          <p:cNvSpPr txBox="1"/>
          <p:nvPr/>
        </p:nvSpPr>
        <p:spPr>
          <a:xfrm>
            <a:off x="11806989" y="3298549"/>
            <a:ext cx="77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(4)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169A3D9-62B5-44D3-AE65-09EA774492BD}"/>
              </a:ext>
            </a:extLst>
          </p:cNvPr>
          <p:cNvCxnSpPr/>
          <p:nvPr/>
        </p:nvCxnSpPr>
        <p:spPr>
          <a:xfrm>
            <a:off x="6469552" y="3043183"/>
            <a:ext cx="0" cy="80710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8CB7D29-B372-4D63-A39B-97F3A51EEEFB}"/>
              </a:ext>
            </a:extLst>
          </p:cNvPr>
          <p:cNvCxnSpPr/>
          <p:nvPr/>
        </p:nvCxnSpPr>
        <p:spPr>
          <a:xfrm>
            <a:off x="8732635" y="3043183"/>
            <a:ext cx="0" cy="80710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217797E5-E0C9-4E73-94C4-089A3D6E305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19465" b="11315"/>
          <a:stretch/>
        </p:blipFill>
        <p:spPr>
          <a:xfrm>
            <a:off x="2197569" y="3945242"/>
            <a:ext cx="3629532" cy="104846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8B75417-CD4E-4D14-B453-6580F938C7D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32635" y="0"/>
            <a:ext cx="3477110" cy="107647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5622988-133A-47F5-9024-8066F938D72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6882" y="5208292"/>
            <a:ext cx="3029373" cy="1066949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E2FA831-FB64-4600-B4AC-0482365D4C66}"/>
              </a:ext>
            </a:extLst>
          </p:cNvPr>
          <p:cNvSpPr txBox="1"/>
          <p:nvPr/>
        </p:nvSpPr>
        <p:spPr>
          <a:xfrm>
            <a:off x="5795784" y="4284809"/>
            <a:ext cx="77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(5)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C013DB0-EA7F-4383-8DFA-AD00E17E5147}"/>
              </a:ext>
            </a:extLst>
          </p:cNvPr>
          <p:cNvSpPr txBox="1"/>
          <p:nvPr/>
        </p:nvSpPr>
        <p:spPr>
          <a:xfrm>
            <a:off x="3373426" y="5616091"/>
            <a:ext cx="77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(6)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05F7BD13-2822-4C37-B7B1-7924674365C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91052" y="5436923"/>
            <a:ext cx="2038635" cy="60968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5188A05A-D4C3-40FD-A5A9-436EBA664830}"/>
              </a:ext>
            </a:extLst>
          </p:cNvPr>
          <p:cNvSpPr txBox="1"/>
          <p:nvPr/>
        </p:nvSpPr>
        <p:spPr>
          <a:xfrm>
            <a:off x="9892037" y="5616091"/>
            <a:ext cx="77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(8)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C598CF6-238E-45FC-ADF9-6F83BC6CC7D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288589" y="5370238"/>
            <a:ext cx="1314633" cy="743054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9509897D-F90D-4253-A86E-E2C0177671F4}"/>
              </a:ext>
            </a:extLst>
          </p:cNvPr>
          <p:cNvSpPr txBox="1"/>
          <p:nvPr/>
        </p:nvSpPr>
        <p:spPr>
          <a:xfrm>
            <a:off x="6900491" y="5557099"/>
            <a:ext cx="77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(7)</a:t>
            </a:r>
          </a:p>
        </p:txBody>
      </p:sp>
    </p:spTree>
    <p:extLst>
      <p:ext uri="{BB962C8B-B14F-4D97-AF65-F5344CB8AC3E}">
        <p14:creationId xmlns:p14="http://schemas.microsoft.com/office/powerpoint/2010/main" val="1401253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B9120-B2A7-4A6C-8F77-696D06550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 Friedmann Equation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1">
                <a:extLst>
                  <a:ext uri="{FF2B5EF4-FFF2-40B4-BE49-F238E27FC236}">
                    <a16:creationId xmlns:a16="http://schemas.microsoft.com/office/drawing/2014/main" id="{CF05412F-23B8-4CBE-90FD-C3CED03BBD9C}"/>
                  </a:ext>
                </a:extLst>
              </p:cNvPr>
              <p:cNvSpPr>
                <a:spLocks noGrp="1" noChangeArrowheads="1"/>
              </p:cNvSpPr>
              <p:nvPr>
                <p:ph idx="1"/>
              </p:nvPr>
            </p:nvSpPr>
            <p:spPr bwMode="auto">
              <a:xfrm>
                <a:off x="838199" y="2290700"/>
                <a:ext cx="9618962" cy="34211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lang="en-US" altLang="en-US" sz="1800" dirty="0"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lang="en-US" altLang="en-US" sz="1800" dirty="0"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lang="en-US" altLang="en-US" sz="1800" dirty="0"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r>
                  <a:rPr kumimoji="0" lang="en-US" altLang="en-US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Introduce Hubble</a:t>
                </a:r>
                <a:r>
                  <a:rPr kumimoji="0" lang="en-US" altLang="en-US" sz="1800" b="0" i="0" u="none" strike="noStrike" cap="none" normalizeH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r>
                  <a:rPr kumimoji="0" lang="en-US" altLang="en-US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parameter:. </a:t>
                </a:r>
                <a14:m>
                  <m:oMath xmlns:m="http://schemas.openxmlformats.org/officeDocument/2006/math">
                    <m:r>
                      <a:rPr kumimoji="0" lang="en-US" altLang="en-US" sz="1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𝐻</m:t>
                    </m:r>
                    <m:d>
                      <m:dPr>
                        <m:ctrlPr>
                          <a:rPr kumimoji="0" lang="en-US" altLang="en-US" sz="1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altLang="en-US" sz="1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kumimoji="0" lang="en-US" altLang="en-US" sz="1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kumimoji="0" lang="en-US" altLang="en-US" sz="1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kumimoji="0" lang="en-US" altLang="en-US" sz="1800" b="0" i="1" u="none" strike="noStrike" cap="none" normalizeH="0" baseline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altLang="en-US" sz="1800" b="0" i="1" u="none" strike="noStrike" cap="none" normalizeH="0" baseline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num>
                      <m:den>
                        <m:r>
                          <a:rPr kumimoji="0" lang="en-US" altLang="en-US" sz="1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</m:oMath>
                </a14:m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r>
                  <a:rPr kumimoji="0" lang="en-US" altLang="en-US" sz="24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Interpretation</a:t>
                </a:r>
                <a:r>
                  <a:rPr kumimoji="0" lang="en-US" altLang="en-US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:</a:t>
                </a:r>
              </a:p>
              <a:p>
                <a:pPr marL="457200" lvl="1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Char char="•"/>
                </a:pPr>
                <a:r>
                  <a:rPr kumimoji="0" lang="en-US" altLang="en-US" sz="2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Left: expansion rate squared</a:t>
                </a:r>
              </a:p>
              <a:p>
                <a:pPr marL="457200" lvl="1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Char char="•"/>
                </a:pPr>
                <a:r>
                  <a:rPr kumimoji="0" lang="en-US" altLang="en-US" sz="2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Right: energy content and geometry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angle 1">
                <a:extLst>
                  <a:ext uri="{FF2B5EF4-FFF2-40B4-BE49-F238E27FC236}">
                    <a16:creationId xmlns:a16="http://schemas.microsoft.com/office/drawing/2014/main" id="{CF05412F-23B8-4CBE-90FD-C3CED03BBD9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 bwMode="auto">
              <a:xfrm>
                <a:off x="838199" y="2290700"/>
                <a:ext cx="9618962" cy="3421193"/>
              </a:xfrm>
              <a:prstGeom prst="rect">
                <a:avLst/>
              </a:prstGeom>
              <a:blipFill>
                <a:blip r:embed="rId2"/>
                <a:stretch>
                  <a:fillRect l="-82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EBE085B-F09E-4BCB-9ED7-1058E3BB45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212" y="2481442"/>
            <a:ext cx="2905530" cy="1028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225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EC036-2A5D-4BC9-9764-5E1F8F0A2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Second Friedmann Equation</a:t>
            </a:r>
          </a:p>
        </p:txBody>
      </p:sp>
      <p:pic>
        <p:nvPicPr>
          <p:cNvPr id="13" name="Picture 12" descr="\documentclass{article}&#10;\usepackage{amsmath}&#10;\pagestyle{empty}&#10;\begin{document}&#10;&#10;{\fontsize{24}{28}\selectfont&#10;\[&#10;T_{ii} = p g_{ii} = p \delta_{ii}&#10;\]&#10;}&#10;&#10;\end{document}&#10;Summary:" title="IguanaTex Picture Display">
            <a:extLst>
              <a:ext uri="{FF2B5EF4-FFF2-40B4-BE49-F238E27FC236}">
                <a16:creationId xmlns:a16="http://schemas.microsoft.com/office/drawing/2014/main" id="{6F68DE72-6A9A-4B6B-AE1C-2EFE468C52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687" y="1818102"/>
            <a:ext cx="4020113" cy="575087"/>
          </a:xfrm>
          <a:prstGeom prst="rect">
            <a:avLst/>
          </a:prstGeom>
        </p:spPr>
      </p:pic>
      <p:pic>
        <p:nvPicPr>
          <p:cNvPr id="21" name="Picture 20" descr="\documentclass{article}&#10;\usepackage{amsmath}&#10;\pagestyle{empty}&#10;\begin{document}&#10;&#10;{\fontsize{16}{24}\selectfont&#10;\[&#10;G_{ii} = - \left( 2 \frac{\ddot{a}}{a} + \left( \frac{\dot{a}}{a} \right)^2 + \frac{k}{a^2} \right) \delta_{ii}&#10;\]&#10;}&#10;&#10;\end{document}" title="IguanaTex Picture Display">
            <a:extLst>
              <a:ext uri="{FF2B5EF4-FFF2-40B4-BE49-F238E27FC236}">
                <a16:creationId xmlns:a16="http://schemas.microsoft.com/office/drawing/2014/main" id="{A4B8A882-5BA7-4CFD-AA52-C44375D2C728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75" y="1450561"/>
            <a:ext cx="5642971" cy="131017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28EAC77-E048-4212-8044-051424C86C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4277" y="3220146"/>
            <a:ext cx="2905530" cy="962159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9D3931E-CF96-4D28-8B0D-0FD1B56C5E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798" y="3129646"/>
            <a:ext cx="3134162" cy="114316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67B4183-42D2-4C3A-9141-A196326255F2}"/>
              </a:ext>
            </a:extLst>
          </p:cNvPr>
          <p:cNvSpPr txBox="1"/>
          <p:nvPr/>
        </p:nvSpPr>
        <p:spPr>
          <a:xfrm>
            <a:off x="838200" y="4464812"/>
            <a:ext cx="65886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Controls the acceleration or deceleration of expansion.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Pressure matters — key insight!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Radiation: p=</a:t>
            </a:r>
            <a:r>
              <a:rPr lang="el-GR" dirty="0"/>
              <a:t>ρ/3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Matter: p≈0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Dark energy: p&lt;0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220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08A72-5C8C-46D2-A7B5-A1F46135D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Continuity Equation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BAA6A-B728-4522-BA2B-C14FCF41F4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Derived from conservation of energy-momentum: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Equivalent to local energy conservation in expanding space.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0A22C0-19B1-40E7-99CA-835A6BE56F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7243" y="2398039"/>
            <a:ext cx="3357514" cy="819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D32088-BDEA-4FCA-ADF0-DE76C42AB7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579"/>
          <a:stretch/>
        </p:blipFill>
        <p:spPr>
          <a:xfrm>
            <a:off x="8491805" y="2322470"/>
            <a:ext cx="1286054" cy="8951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5CAFE85-859B-4B3A-9A3D-8DD4F4AA253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5514"/>
          <a:stretch/>
        </p:blipFill>
        <p:spPr>
          <a:xfrm>
            <a:off x="1032389" y="4235160"/>
            <a:ext cx="6154009" cy="154687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5C26A0C-9AB6-46BE-8517-BA556D49C751}"/>
                  </a:ext>
                </a:extLst>
              </p:cNvPr>
              <p:cNvSpPr txBox="1"/>
              <p:nvPr/>
            </p:nvSpPr>
            <p:spPr>
              <a:xfrm>
                <a:off x="6096000" y="4235160"/>
                <a:ext cx="42087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Age of the universe: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= 2/3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5C26A0C-9AB6-46BE-8517-BA556D49C7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235160"/>
                <a:ext cx="4208796" cy="369332"/>
              </a:xfrm>
              <a:prstGeom prst="rect">
                <a:avLst/>
              </a:prstGeom>
              <a:blipFill>
                <a:blip r:embed="rId5"/>
                <a:stretch>
                  <a:fillRect l="-1159" t="-10000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0C2C78E-7770-4072-BEEC-F9AD9EFC1EE1}"/>
                  </a:ext>
                </a:extLst>
              </p:cNvPr>
              <p:cNvSpPr txBox="1"/>
              <p:nvPr/>
            </p:nvSpPr>
            <p:spPr>
              <a:xfrm>
                <a:off x="6220899" y="4739429"/>
                <a:ext cx="42087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Age of the universe: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= 1/2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0C2C78E-7770-4072-BEEC-F9AD9EFC1E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0899" y="4739429"/>
                <a:ext cx="4208796" cy="369332"/>
              </a:xfrm>
              <a:prstGeom prst="rect">
                <a:avLst/>
              </a:prstGeom>
              <a:blipFill>
                <a:blip r:embed="rId6"/>
                <a:stretch>
                  <a:fillRect l="-1158" t="-819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702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D56B5-3CB4-467B-A091-16C1EC029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&amp; 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E01B2-9D46-47B0-91B5-FF88C2701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Summary:</a:t>
            </a:r>
            <a:endParaRPr lang="en-US" dirty="0"/>
          </a:p>
          <a:p>
            <a:pPr lvl="1"/>
            <a:r>
              <a:rPr lang="en-US" dirty="0"/>
              <a:t>Friedmann equations describe </a:t>
            </a:r>
            <a:r>
              <a:rPr lang="ka-GE" dirty="0" err="1"/>
              <a:t>the</a:t>
            </a:r>
            <a:r>
              <a:rPr lang="ka-GE" dirty="0"/>
              <a:t> </a:t>
            </a:r>
            <a:r>
              <a:rPr lang="en-US" dirty="0"/>
              <a:t>universe's expansion from GR</a:t>
            </a:r>
          </a:p>
          <a:p>
            <a:pPr lvl="1"/>
            <a:r>
              <a:rPr lang="en-US" dirty="0"/>
              <a:t>Different components (matter, radiation, Λ) affect evolution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406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FFB9E-95A2-44B1-9090-1C6C7998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Bibliography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509F40-E7C3-40C7-A906-81E86519CC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828995" cy="4351338"/>
          </a:xfrm>
        </p:spPr>
        <p:txBody>
          <a:bodyPr>
            <a:normAutofit/>
          </a:bodyPr>
          <a:lstStyle/>
          <a:p>
            <a:r>
              <a:rPr lang="ka-GE" sz="2400" b="1" dirty="0"/>
              <a:t>მერაბ გოგბერაშვილი</a:t>
            </a:r>
            <a:r>
              <a:rPr lang="ka-GE" sz="2400" dirty="0"/>
              <a:t>, </a:t>
            </a:r>
            <a:r>
              <a:rPr lang="ka-GE" sz="2400" i="0" dirty="0">
                <a:solidFill>
                  <a:srgbClr val="333333"/>
                </a:solidFill>
                <a:effectLst/>
                <a:latin typeface="Roboto Slab"/>
              </a:rPr>
              <a:t>კოსმოლოგია და ელემენტარული ნაწილაკები</a:t>
            </a:r>
            <a:r>
              <a:rPr lang="ka-GE" sz="2400" dirty="0">
                <a:solidFill>
                  <a:srgbClr val="333333"/>
                </a:solidFill>
                <a:latin typeface="Roboto Slab"/>
              </a:rPr>
              <a:t> </a:t>
            </a:r>
            <a:r>
              <a:rPr lang="ka-GE" sz="2400" dirty="0"/>
              <a:t>,რელატივისტური კოსმოლოგია ,.</a:t>
            </a:r>
          </a:p>
          <a:p>
            <a:r>
              <a:rPr lang="en-US" sz="2400" b="1" dirty="0"/>
              <a:t>Barbara </a:t>
            </a:r>
            <a:r>
              <a:rPr lang="en-US" sz="2400" b="1" dirty="0" err="1"/>
              <a:t>Ryden</a:t>
            </a:r>
            <a:r>
              <a:rPr lang="en-US" sz="2400" dirty="0"/>
              <a:t>, </a:t>
            </a:r>
            <a:r>
              <a:rPr lang="en-US" sz="2400" i="1" dirty="0"/>
              <a:t>Introduction to Cosmology</a:t>
            </a:r>
            <a:r>
              <a:rPr lang="en-US" sz="2400" dirty="0"/>
              <a:t>, Cambridge University Press, 2017.</a:t>
            </a:r>
            <a:endParaRPr lang="ka-GE" sz="2400" dirty="0"/>
          </a:p>
          <a:p>
            <a:r>
              <a:rPr lang="en-US" sz="2400" b="1" dirty="0"/>
              <a:t>Wikipedia contributors</a:t>
            </a:r>
            <a:r>
              <a:rPr lang="en-US" sz="2400" dirty="0"/>
              <a:t>, “Friedmann equations” and “FLRW metric”</a:t>
            </a:r>
          </a:p>
        </p:txBody>
      </p:sp>
    </p:spTree>
    <p:extLst>
      <p:ext uri="{BB962C8B-B14F-4D97-AF65-F5344CB8AC3E}">
        <p14:creationId xmlns:p14="http://schemas.microsoft.com/office/powerpoint/2010/main" val="317569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ull-sky image derived from nine years' WMAP data">
            <a:extLst>
              <a:ext uri="{FF2B5EF4-FFF2-40B4-BE49-F238E27FC236}">
                <a16:creationId xmlns:a16="http://schemas.microsoft.com/office/drawing/2014/main" id="{0CEC2C18-BF10-4241-99FE-1BB747BFE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248"/>
            <a:ext cx="1219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1A158A-92AE-4CE5-9DB2-7C9C11F14F4C}"/>
              </a:ext>
            </a:extLst>
          </p:cNvPr>
          <p:cNvSpPr txBox="1"/>
          <p:nvPr/>
        </p:nvSpPr>
        <p:spPr>
          <a:xfrm>
            <a:off x="2067140" y="0"/>
            <a:ext cx="8057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86302996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2000"/>
  <p:tag name="ORIGINALHEIGHT" val="471.691"/>
  <p:tag name="ORIGINALWIDTH" val="3297.338"/>
  <p:tag name="OUTPUTTYPE" val="PNG"/>
  <p:tag name="IGUANATEXVERSION" val="161"/>
  <p:tag name="LATEXADDIN" val="\documentclass{article}&#10;\usepackage{amsmath}&#10;\pagestyle{empty}&#10;\begin{document}&#10;&#10;{\fontsize{24}{28}\selectfont&#10;\[&#10;T_{ii} = p g_{ii} = p \delta_{ii}&#10;\]&#10;}&#10;&#10;\end{document}&#10;Summary:"/>
  <p:tag name="IGUANATEXSIZE" val="20"/>
  <p:tag name="IGUANATEXCURSOR" val="147"/>
  <p:tag name="TRANSPARENCY" val="True"/>
  <p:tag name="FILENAME" val=""/>
  <p:tag name="LATEXENGINEID" val="0"/>
  <p:tag name="TEMPFOLDER" val=".\temp\"/>
  <p:tag name="LATEXFORMHEIGHT" val="320"/>
  <p:tag name="LATEXFORMWIDTH" val="385"/>
  <p:tag name="LATEXFORMWRAP" val="True"/>
  <p:tag name="BITMAPVECTOR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2000"/>
  <p:tag name="ORIGINALHEIGHT" val="1074.616"/>
  <p:tag name="ORIGINALWIDTH" val="4628.421"/>
  <p:tag name="OUTPUTTYPE" val="PNG"/>
  <p:tag name="IGUANATEXVERSION" val="161"/>
  <p:tag name="LATEXADDIN" val="\documentclass{article}&#10;\usepackage{amsmath}&#10;\pagestyle{empty}&#10;\begin{document}&#10;&#10;{\fontsize{16}{24}\selectfont&#10;\[&#10;G_{ii} = - \left( 2 \frac{\ddot{a}}{a} + \left( \frac{\dot{a}}{a} \right)^2 + \frac{k}{a^2} \right) \delta_{ii}&#10;\]&#10;}&#10;&#10;\end{document}"/>
  <p:tag name="IGUANATEXSIZE" val="20"/>
  <p:tag name="IGUANATEXCURSOR" val="98"/>
  <p:tag name="TRANSPARENCY" val="True"/>
  <p:tag name="FILENAME" val=""/>
  <p:tag name="LATEXENGINEID" val="0"/>
  <p:tag name="TEMPFOLDER" val=".\temp\"/>
  <p:tag name="LATEXFORMHEIGHT" val="320"/>
  <p:tag name="LATEXFORMWIDTH" val="385"/>
  <p:tag name="LATEXFORMWRAP" val="True"/>
  <p:tag name="BITMAPVECTOR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409</Words>
  <Application>Microsoft Office PowerPoint</Application>
  <PresentationFormat>Widescreen</PresentationFormat>
  <Paragraphs>82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Roboto Slab</vt:lpstr>
      <vt:lpstr>Sylfaen</vt:lpstr>
      <vt:lpstr>Office Theme</vt:lpstr>
      <vt:lpstr>Friedmann Equations and the Expanding Universe</vt:lpstr>
      <vt:lpstr>Motivation</vt:lpstr>
      <vt:lpstr>Assumptions &amp; the FLRW Metric</vt:lpstr>
      <vt:lpstr>Einstein Field Equations</vt:lpstr>
      <vt:lpstr>PowerPoint Presentation</vt:lpstr>
      <vt:lpstr>First Friedmann Equation</vt:lpstr>
      <vt:lpstr>Second Friedmann Equation</vt:lpstr>
      <vt:lpstr>Continuity Equation</vt:lpstr>
      <vt:lpstr>Summary &amp; Outlook</vt:lpstr>
      <vt:lpstr>Bibliography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Friedmann Equations and the Expanding Universe</dc:title>
  <dc:creator>Kopadze, Luka</dc:creator>
  <cp:lastModifiedBy>Kopadze, Luka</cp:lastModifiedBy>
  <cp:revision>7</cp:revision>
  <dcterms:created xsi:type="dcterms:W3CDTF">2025-06-01T17:59:49Z</dcterms:created>
  <dcterms:modified xsi:type="dcterms:W3CDTF">2025-06-01T19:03:25Z</dcterms:modified>
</cp:coreProperties>
</file>