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26BE87D8-62CA-4ED9-9697-A748A60F143A}">
          <p14:sldIdLst>
            <p14:sldId id="256"/>
            <p14:sldId id="257"/>
            <p14:sldId id="258"/>
            <p14:sldId id="259"/>
            <p14:sldId id="260"/>
            <p14:sldId id="261"/>
            <p14:sldId id="262"/>
            <p14:sldId id="263"/>
            <p14:sldId id="264"/>
            <p14:sldId id="265"/>
            <p14:sldId id="266"/>
            <p14:sldId id="267"/>
            <p14:sldId id="268"/>
            <p14:sldId id="269"/>
            <p14:sldId id="270"/>
            <p14:sldId id="271"/>
            <p14:sldId id="272"/>
            <p14:sldId id="273"/>
            <p14:sldId id="274"/>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73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36C0EF-3CA2-49D6-BB9C-596AD8758C69}" type="datetimeFigureOut">
              <a:rPr lang="en-US" smtClean="0"/>
              <a:t>4/12/2018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7DAF9FA-79F3-4BF9-A1C0-0A32EC233948}" type="slidenum">
              <a:rPr lang="en-US" smtClean="0"/>
              <a:t>‹#›</a:t>
            </a:fld>
            <a:endParaRPr lang="en-US"/>
          </a:p>
        </p:txBody>
      </p:sp>
    </p:spTree>
    <p:extLst>
      <p:ext uri="{BB962C8B-B14F-4D97-AF65-F5344CB8AC3E}">
        <p14:creationId xmlns:p14="http://schemas.microsoft.com/office/powerpoint/2010/main" val="7888097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7DAF9FA-79F3-4BF9-A1C0-0A32EC233948}" type="slidenum">
              <a:rPr lang="en-US" smtClean="0"/>
              <a:t>1</a:t>
            </a:fld>
            <a:endParaRPr lang="en-US"/>
          </a:p>
        </p:txBody>
      </p:sp>
    </p:spTree>
    <p:extLst>
      <p:ext uri="{BB962C8B-B14F-4D97-AF65-F5344CB8AC3E}">
        <p14:creationId xmlns:p14="http://schemas.microsoft.com/office/powerpoint/2010/main" val="42299783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4/12/2018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4/12/2018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4/12/2018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4/12/2018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4/12/2018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4/12/2018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4/12/2018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4/12/2018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4/12/2018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4/12/2018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4/12/2018</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4.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JPG"/><Relationship Id="rId7" Type="http://schemas.openxmlformats.org/officeDocument/2006/relationships/image" Target="../media/image15.png"/><Relationship Id="rId2" Type="http://schemas.openxmlformats.org/officeDocument/2006/relationships/image" Target="../media/image10.JPG"/><Relationship Id="rId1" Type="http://schemas.openxmlformats.org/officeDocument/2006/relationships/slideLayout" Target="../slideLayouts/slideLayout6.xml"/><Relationship Id="rId6" Type="http://schemas.openxmlformats.org/officeDocument/2006/relationships/image" Target="../media/image14.JPG"/><Relationship Id="rId5" Type="http://schemas.openxmlformats.org/officeDocument/2006/relationships/image" Target="../media/image13.JPG"/><Relationship Id="rId4" Type="http://schemas.openxmlformats.org/officeDocument/2006/relationships/image" Target="../media/image12.JPG"/></Relationships>
</file>

<file path=ppt/slides/_rels/slide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6.xml"/><Relationship Id="rId6" Type="http://schemas.openxmlformats.org/officeDocument/2006/relationships/image" Target="../media/image21.png"/><Relationship Id="rId5" Type="http://schemas.openxmlformats.org/officeDocument/2006/relationships/image" Target="../media/image20.JPG"/><Relationship Id="rId4" Type="http://schemas.openxmlformats.org/officeDocument/2006/relationships/image" Target="../media/image19.JPG"/></Relationships>
</file>

<file path=ppt/slides/_rels/slide7.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png"/><Relationship Id="rId1" Type="http://schemas.openxmlformats.org/officeDocument/2006/relationships/slideLayout" Target="../slideLayouts/slideLayout6.xml"/><Relationship Id="rId5" Type="http://schemas.openxmlformats.org/officeDocument/2006/relationships/image" Target="../media/image25.png"/><Relationship Id="rId4" Type="http://schemas.openxmlformats.org/officeDocument/2006/relationships/image" Target="../media/image24.JPG"/></Relationships>
</file>

<file path=ppt/slides/_rels/slide8.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png"/><Relationship Id="rId1" Type="http://schemas.openxmlformats.org/officeDocument/2006/relationships/slideLayout" Target="../slideLayouts/slideLayout6.xml"/><Relationship Id="rId6" Type="http://schemas.openxmlformats.org/officeDocument/2006/relationships/image" Target="../media/image30.png"/><Relationship Id="rId5" Type="http://schemas.openxmlformats.org/officeDocument/2006/relationships/image" Target="../media/image29.JPG"/><Relationship Id="rId4" Type="http://schemas.openxmlformats.org/officeDocument/2006/relationships/image" Target="../media/image28.JPG"/></Relationships>
</file>

<file path=ppt/slides/_rels/slide9.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png"/><Relationship Id="rId1" Type="http://schemas.openxmlformats.org/officeDocument/2006/relationships/slideLayout" Target="../slideLayouts/slideLayout6.xml"/><Relationship Id="rId4" Type="http://schemas.openxmlformats.org/officeDocument/2006/relationships/image" Target="../media/image33.png"/></Relationships>
</file>

<file path=ppt/slides/_rels/slide10.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JPG"/><Relationship Id="rId7" Type="http://schemas.openxmlformats.org/officeDocument/2006/relationships/image" Target="../media/image39.JPG"/><Relationship Id="rId2" Type="http://schemas.openxmlformats.org/officeDocument/2006/relationships/image" Target="../media/image34.png"/><Relationship Id="rId1" Type="http://schemas.openxmlformats.org/officeDocument/2006/relationships/slideLayout" Target="../slideLayouts/slideLayout6.xml"/><Relationship Id="rId6" Type="http://schemas.openxmlformats.org/officeDocument/2006/relationships/image" Target="../media/image38.JPG"/><Relationship Id="rId5" Type="http://schemas.openxmlformats.org/officeDocument/2006/relationships/image" Target="../media/image37.JPG"/><Relationship Id="rId4" Type="http://schemas.openxmlformats.org/officeDocument/2006/relationships/image" Target="../media/image36.png"/></Relationships>
</file>

<file path=ppt/slides/_rels/slide11.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png"/><Relationship Id="rId1" Type="http://schemas.openxmlformats.org/officeDocument/2006/relationships/slideLayout" Target="../slideLayouts/slideLayout6.xml"/><Relationship Id="rId4" Type="http://schemas.openxmlformats.org/officeDocument/2006/relationships/image" Target="../media/image43.JPG"/></Relationships>
</file>

<file path=ppt/slides/_rels/slide12.xml.rels><?xml version="1.0" encoding="UTF-8" standalone="yes"?>
<Relationships xmlns="http://schemas.openxmlformats.org/package/2006/relationships"><Relationship Id="rId8" Type="http://schemas.openxmlformats.org/officeDocument/2006/relationships/image" Target="../media/image50.JPG"/><Relationship Id="rId3" Type="http://schemas.openxmlformats.org/officeDocument/2006/relationships/image" Target="../media/image45.JPG"/><Relationship Id="rId7" Type="http://schemas.openxmlformats.org/officeDocument/2006/relationships/image" Target="../media/image49.JPG"/><Relationship Id="rId2" Type="http://schemas.openxmlformats.org/officeDocument/2006/relationships/image" Target="../media/image44.png"/><Relationship Id="rId1" Type="http://schemas.openxmlformats.org/officeDocument/2006/relationships/slideLayout" Target="../slideLayouts/slideLayout6.xml"/><Relationship Id="rId6" Type="http://schemas.openxmlformats.org/officeDocument/2006/relationships/image" Target="../media/image48.JPG"/><Relationship Id="rId5" Type="http://schemas.openxmlformats.org/officeDocument/2006/relationships/image" Target="../media/image47.JPG"/><Relationship Id="rId4" Type="http://schemas.openxmlformats.org/officeDocument/2006/relationships/image" Target="../media/image46.JPG"/></Relationships>
</file>

<file path=ppt/slides/_rels/slide13.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6.xml"/><Relationship Id="rId6" Type="http://schemas.openxmlformats.org/officeDocument/2006/relationships/image" Target="../media/image55.JPG"/><Relationship Id="rId5" Type="http://schemas.openxmlformats.org/officeDocument/2006/relationships/image" Target="../media/image54.JPG"/><Relationship Id="rId4" Type="http://schemas.openxmlformats.org/officeDocument/2006/relationships/image" Target="../media/image53.JPG"/></Relationships>
</file>

<file path=ppt/slides/_rels/slide1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G"/><Relationship Id="rId1" Type="http://schemas.openxmlformats.org/officeDocument/2006/relationships/slideLayout" Target="../slideLayouts/slideLayout6.xml"/><Relationship Id="rId5" Type="http://schemas.openxmlformats.org/officeDocument/2006/relationships/image" Target="../media/image59.JPG"/><Relationship Id="rId4" Type="http://schemas.openxmlformats.org/officeDocument/2006/relationships/image" Target="../media/image58.JPG"/></Relationships>
</file>

<file path=ppt/slides/_rels/slide15.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60.JPG"/><Relationship Id="rId1" Type="http://schemas.openxmlformats.org/officeDocument/2006/relationships/slideLayout" Target="../slideLayouts/slideLayout6.xml"/><Relationship Id="rId6" Type="http://schemas.openxmlformats.org/officeDocument/2006/relationships/image" Target="../media/image64.JPG"/><Relationship Id="rId5" Type="http://schemas.openxmlformats.org/officeDocument/2006/relationships/image" Target="../media/image63.png"/><Relationship Id="rId4" Type="http://schemas.openxmlformats.org/officeDocument/2006/relationships/image" Target="../media/image62.JPG"/></Relationships>
</file>

<file path=ppt/slides/_rels/slide16.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image" Target="../media/image65.png"/><Relationship Id="rId1" Type="http://schemas.openxmlformats.org/officeDocument/2006/relationships/slideLayout" Target="../slideLayouts/slideLayout6.xml"/><Relationship Id="rId5" Type="http://schemas.openxmlformats.org/officeDocument/2006/relationships/image" Target="../media/image68.JPG"/><Relationship Id="rId4" Type="http://schemas.openxmlformats.org/officeDocument/2006/relationships/image" Target="../media/image67.JPG"/></Relationships>
</file>

<file path=ppt/slides/_rels/slide17.xml.rels><?xml version="1.0" encoding="UTF-8" standalone="yes"?>
<Relationships xmlns="http://schemas.openxmlformats.org/package/2006/relationships"><Relationship Id="rId3" Type="http://schemas.openxmlformats.org/officeDocument/2006/relationships/image" Target="../media/image70.JPG"/><Relationship Id="rId2" Type="http://schemas.openxmlformats.org/officeDocument/2006/relationships/image" Target="../media/image69.JPG"/><Relationship Id="rId1" Type="http://schemas.openxmlformats.org/officeDocument/2006/relationships/slideLayout" Target="../slideLayouts/slideLayout6.xml"/><Relationship Id="rId4" Type="http://schemas.openxmlformats.org/officeDocument/2006/relationships/image" Target="../media/image71.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61441" y="2756849"/>
            <a:ext cx="7673903" cy="1228963"/>
          </a:xfrm>
        </p:spPr>
        <p:txBody>
          <a:bodyPr/>
          <a:lstStyle/>
          <a:p>
            <a:r>
              <a:rPr lang="ka-GE" i="1" dirty="0" smtClean="0">
                <a:effectLst>
                  <a:outerShdw blurRad="38100" dist="38100" dir="2700000" algn="tl">
                    <a:srgbClr val="000000">
                      <a:alpha val="43137"/>
                    </a:srgbClr>
                  </a:outerShdw>
                </a:effectLst>
              </a:rPr>
              <a:t>შესავალი ბერის ფაზაში</a:t>
            </a:r>
            <a:endParaRPr lang="en-US" i="1" dirty="0">
              <a:effectLst>
                <a:outerShdw blurRad="38100" dist="38100" dir="2700000" algn="tl">
                  <a:srgbClr val="000000">
                    <a:alpha val="43137"/>
                  </a:srgbClr>
                </a:outerShdw>
              </a:effectLst>
            </a:endParaRPr>
          </a:p>
        </p:txBody>
      </p:sp>
      <p:sp>
        <p:nvSpPr>
          <p:cNvPr id="3" name="Subtitle 2"/>
          <p:cNvSpPr>
            <a:spLocks noGrp="1"/>
          </p:cNvSpPr>
          <p:nvPr>
            <p:ph type="subTitle" idx="1"/>
          </p:nvPr>
        </p:nvSpPr>
        <p:spPr>
          <a:xfrm>
            <a:off x="1101607" y="369153"/>
            <a:ext cx="9993572" cy="1787193"/>
          </a:xfrm>
        </p:spPr>
        <p:txBody>
          <a:bodyPr>
            <a:normAutofit/>
          </a:bodyPr>
          <a:lstStyle/>
          <a:p>
            <a:pPr algn="ctr"/>
            <a:r>
              <a:rPr lang="ka-GE" sz="2000" dirty="0" smtClean="0"/>
              <a:t>ივანე ჯავახიშვილის თბილისის სახელმწიფო უნივერსიტეტი</a:t>
            </a:r>
          </a:p>
          <a:p>
            <a:pPr algn="ctr"/>
            <a:r>
              <a:rPr lang="ka-GE" sz="2000" dirty="0" smtClean="0"/>
              <a:t>ფიზიკის დეპარტამენტი</a:t>
            </a:r>
          </a:p>
          <a:p>
            <a:pPr algn="ctr"/>
            <a:r>
              <a:rPr lang="ka-GE" sz="2000" dirty="0" smtClean="0"/>
              <a:t>ვალენტინა სარქისოვი </a:t>
            </a:r>
            <a:endParaRPr lang="en-US" sz="2000" dirty="0"/>
          </a:p>
        </p:txBody>
      </p:sp>
      <p:sp>
        <p:nvSpPr>
          <p:cNvPr id="4" name="Date Placeholder 3"/>
          <p:cNvSpPr>
            <a:spLocks noGrp="1"/>
          </p:cNvSpPr>
          <p:nvPr>
            <p:ph type="dt" sz="half" idx="10"/>
          </p:nvPr>
        </p:nvSpPr>
        <p:spPr>
          <a:xfrm>
            <a:off x="10222174" y="6018663"/>
            <a:ext cx="1285722" cy="482170"/>
          </a:xfrm>
        </p:spPr>
        <p:txBody>
          <a:bodyPr/>
          <a:lstStyle/>
          <a:p>
            <a:fld id="{950B223D-18A6-4774-86CE-048A1C61DAD4}" type="datetime1">
              <a:rPr lang="en-US" sz="1500" smtClean="0"/>
              <a:t>4/12/2018</a:t>
            </a:fld>
            <a:endParaRPr lang="en-US" sz="1500" dirty="0"/>
          </a:p>
        </p:txBody>
      </p:sp>
    </p:spTree>
    <p:extLst>
      <p:ext uri="{BB962C8B-B14F-4D97-AF65-F5344CB8AC3E}">
        <p14:creationId xmlns:p14="http://schemas.microsoft.com/office/powerpoint/2010/main" val="267305608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Title 1"/>
              <p:cNvSpPr>
                <a:spLocks noGrp="1"/>
              </p:cNvSpPr>
              <p:nvPr>
                <p:ph type="title"/>
              </p:nvPr>
            </p:nvSpPr>
            <p:spPr>
              <a:xfrm>
                <a:off x="504968" y="1201003"/>
                <a:ext cx="8165934" cy="5377218"/>
              </a:xfrm>
            </p:spPr>
            <p:txBody>
              <a:bodyPr>
                <a:normAutofit/>
              </a:bodyPr>
              <a:lstStyle/>
              <a:p>
                <a:pPr marL="342900" indent="-342900">
                  <a:buFont typeface="Arial" panose="020B0604020202020204" pitchFamily="34" charset="0"/>
                  <a:buChar char="•"/>
                </a:pPr>
                <a:r>
                  <a:rPr lang="ka-GE" sz="2000" b="1" i="1" dirty="0" smtClean="0"/>
                  <a:t>ადიაბატური პროცესები</a:t>
                </a:r>
                <a:r>
                  <a:rPr lang="en-US" sz="2000" b="1" i="1" dirty="0"/>
                  <a:t/>
                </a:r>
                <a:br>
                  <a:rPr lang="en-US" sz="2000" b="1" i="1" dirty="0"/>
                </a:br>
                <a:r>
                  <a:rPr lang="en-US" sz="2000" b="1" i="1" dirty="0" smtClean="0"/>
                  <a:t/>
                </a:r>
                <a:br>
                  <a:rPr lang="en-US" sz="2000" b="1" i="1" dirty="0" smtClean="0"/>
                </a:br>
                <a:r>
                  <a:rPr lang="en-US" sz="2000" b="1" i="1" dirty="0" smtClean="0"/>
                  <a:t/>
                </a:r>
                <a:br>
                  <a:rPr lang="en-US" sz="2000" b="1" i="1" dirty="0" smtClean="0"/>
                </a:br>
                <a:r>
                  <a:rPr lang="en-US" sz="2000" b="1" i="1" dirty="0" smtClean="0"/>
                  <a:t/>
                </a:r>
                <a:br>
                  <a:rPr lang="en-US" sz="2000" b="1" i="1" dirty="0" smtClean="0"/>
                </a:br>
                <a14:m>
                  <m:oMath xmlns:m="http://schemas.openxmlformats.org/officeDocument/2006/math">
                    <m:sSub>
                      <m:sSubPr>
                        <m:ctrlPr>
                          <a:rPr lang="en-US" sz="2000" b="1" i="1" smtClean="0">
                            <a:latin typeface="Cambria Math" panose="02040503050406030204" pitchFamily="18" charset="0"/>
                          </a:rPr>
                        </m:ctrlPr>
                      </m:sSubPr>
                      <m:e>
                        <m:r>
                          <a:rPr lang="en-US" sz="2000" b="1" i="1" smtClean="0">
                            <a:latin typeface="Cambria Math" panose="02040503050406030204" pitchFamily="18" charset="0"/>
                          </a:rPr>
                          <m:t>𝑻</m:t>
                        </m:r>
                      </m:e>
                      <m:sub>
                        <m:r>
                          <a:rPr lang="en-US" sz="2000" b="1" i="1" smtClean="0">
                            <a:latin typeface="Cambria Math" panose="02040503050406030204" pitchFamily="18" charset="0"/>
                          </a:rPr>
                          <m:t>𝒊</m:t>
                        </m:r>
                      </m:sub>
                    </m:sSub>
                  </m:oMath>
                </a14:m>
                <a:r>
                  <a:rPr lang="en-US" sz="2000" b="1" i="1" dirty="0" smtClean="0"/>
                  <a:t> </a:t>
                </a:r>
                <a:r>
                  <a:rPr lang="en-US" sz="2000" dirty="0" smtClean="0"/>
                  <a:t>- </a:t>
                </a:r>
                <a:r>
                  <a:rPr lang="ka-GE" sz="2000" dirty="0" smtClean="0"/>
                  <a:t>შიდა დრო, რომელიც გვიჩვენებს თვითონ სისტემის მოძრაობას,</a:t>
                </a:r>
                <a:br>
                  <a:rPr lang="ka-GE" sz="2000" dirty="0" smtClean="0"/>
                </a:br>
                <a:r>
                  <a:rPr lang="ka-GE" sz="2000" dirty="0" smtClean="0"/>
                  <a:t>ამ მოცემულ შემთხვევაში ოსცილირებადი მათემატიკური </a:t>
                </a:r>
                <a:br>
                  <a:rPr lang="ka-GE" sz="2000" dirty="0" smtClean="0"/>
                </a:br>
                <a:r>
                  <a:rPr lang="ka-GE" sz="2000" dirty="0" smtClean="0"/>
                  <a:t>ქანქარის პერიოდია.</a:t>
                </a:r>
                <a:r>
                  <a:rPr lang="en-US" sz="2000" b="1" i="1" dirty="0" smtClean="0"/>
                  <a:t/>
                </a:r>
                <a:br>
                  <a:rPr lang="en-US" sz="2000" b="1" i="1" dirty="0" smtClean="0"/>
                </a:br>
                <a14:m>
                  <m:oMath xmlns:m="http://schemas.openxmlformats.org/officeDocument/2006/math">
                    <m:sSub>
                      <m:sSubPr>
                        <m:ctrlPr>
                          <a:rPr lang="en-US" sz="2000" b="1" i="1" smtClean="0">
                            <a:latin typeface="Cambria Math" panose="02040503050406030204" pitchFamily="18" charset="0"/>
                          </a:rPr>
                        </m:ctrlPr>
                      </m:sSubPr>
                      <m:e>
                        <m:r>
                          <a:rPr lang="en-US" sz="2000" b="1" i="1" smtClean="0">
                            <a:latin typeface="Cambria Math" panose="02040503050406030204" pitchFamily="18" charset="0"/>
                          </a:rPr>
                          <m:t>𝑻</m:t>
                        </m:r>
                      </m:e>
                      <m:sub>
                        <m:r>
                          <a:rPr lang="en-US" sz="2000" b="1" i="1" smtClean="0">
                            <a:latin typeface="Cambria Math" panose="02040503050406030204" pitchFamily="18" charset="0"/>
                          </a:rPr>
                          <m:t>𝒆</m:t>
                        </m:r>
                      </m:sub>
                    </m:sSub>
                  </m:oMath>
                </a14:m>
                <a:r>
                  <a:rPr lang="ka-GE" sz="2000" b="1" i="1" dirty="0" smtClean="0"/>
                  <a:t>- </a:t>
                </a:r>
                <a:r>
                  <a:rPr lang="ka-GE" sz="2000" dirty="0" smtClean="0"/>
                  <a:t> გარე დრო, რომლის განმავლობაში სისტემის პარამეტრების </a:t>
                </a:r>
                <a:br>
                  <a:rPr lang="ka-GE" sz="2000" dirty="0" smtClean="0"/>
                </a:br>
                <a:r>
                  <a:rPr lang="ka-GE" sz="2000" dirty="0" smtClean="0"/>
                  <a:t>ცვლილება ჩვენთვის ცხადია. (მაგალითად, თუ მოვამაგრებთ </a:t>
                </a:r>
                <a:br>
                  <a:rPr lang="ka-GE" sz="2000" dirty="0" smtClean="0"/>
                </a:br>
                <a:r>
                  <a:rPr lang="ka-GE" sz="2000" dirty="0" smtClean="0"/>
                  <a:t>ქანქარას რხევით პლატფორმაზე, მაშინ გარე დრო იქნება ამ </a:t>
                </a:r>
                <a:br>
                  <a:rPr lang="ka-GE" sz="2000" dirty="0" smtClean="0"/>
                </a:br>
                <a:r>
                  <a:rPr lang="ka-GE" sz="2000" dirty="0" smtClean="0"/>
                  <a:t>პლატფორმის მოძრაობის პერიოდი.)</a:t>
                </a:r>
                <a:br>
                  <a:rPr lang="ka-GE" sz="2000" dirty="0" smtClean="0"/>
                </a:br>
                <a:r>
                  <a:rPr lang="ka-GE" sz="2000" dirty="0" smtClean="0"/>
                  <a:t/>
                </a:r>
                <a:br>
                  <a:rPr lang="ka-GE" sz="2000" dirty="0" smtClean="0"/>
                </a:br>
                <a:r>
                  <a:rPr lang="ka-GE" sz="2000" i="1" dirty="0" smtClean="0"/>
                  <a:t>ადიაბატური პროცესი </a:t>
                </a:r>
                <a:r>
                  <a:rPr lang="ka-GE" sz="2000" dirty="0" smtClean="0"/>
                  <a:t>ერთ-ერთი ისეთ პროცესთაგანია, რომლის</a:t>
                </a:r>
                <a:br>
                  <a:rPr lang="ka-GE" sz="2000" dirty="0" smtClean="0"/>
                </a:br>
                <a:r>
                  <a:rPr lang="ka-GE" sz="2000" dirty="0" smtClean="0"/>
                  <a:t>დროსაც </a:t>
                </a:r>
                <a14:m>
                  <m:oMath xmlns:m="http://schemas.openxmlformats.org/officeDocument/2006/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𝑇</m:t>
                        </m:r>
                      </m:e>
                      <m:sub>
                        <m:r>
                          <a:rPr lang="en-US" sz="2000" b="0" i="1" smtClean="0">
                            <a:latin typeface="Cambria Math" panose="02040503050406030204" pitchFamily="18" charset="0"/>
                          </a:rPr>
                          <m:t>𝑒</m:t>
                        </m:r>
                      </m:sub>
                    </m:sSub>
                    <m:r>
                      <a:rPr lang="en-US" sz="2000" b="0" i="1" smtClean="0">
                        <a:latin typeface="Cambria Math" panose="02040503050406030204" pitchFamily="18" charset="0"/>
                      </a:rPr>
                      <m:t>≫</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𝑇</m:t>
                        </m:r>
                      </m:e>
                      <m:sub>
                        <m:r>
                          <a:rPr lang="en-US" sz="2000" b="0" i="1" smtClean="0">
                            <a:latin typeface="Cambria Math" panose="02040503050406030204" pitchFamily="18" charset="0"/>
                          </a:rPr>
                          <m:t>𝑖</m:t>
                        </m:r>
                      </m:sub>
                    </m:sSub>
                    <m:r>
                      <a:rPr lang="en-US" sz="2000" b="0" i="1" smtClean="0">
                        <a:latin typeface="Cambria Math" panose="02040503050406030204" pitchFamily="18" charset="0"/>
                      </a:rPr>
                      <m:t>.</m:t>
                    </m:r>
                  </m:oMath>
                </a14:m>
                <a:r>
                  <a:rPr lang="en-US" sz="2000" b="0" dirty="0" smtClean="0"/>
                  <a:t/>
                </a:r>
                <a:br>
                  <a:rPr lang="en-US" sz="2000" b="0" dirty="0" smtClean="0"/>
                </a:br>
                <a:r>
                  <a:rPr lang="en-US" sz="2000" b="1" i="1" dirty="0" smtClean="0"/>
                  <a:t/>
                </a:r>
                <a:br>
                  <a:rPr lang="en-US" sz="2000" b="1" i="1" dirty="0" smtClean="0"/>
                </a:br>
                <a:endParaRPr lang="en-US" sz="2000" b="1" i="1" dirty="0"/>
              </a:p>
            </p:txBody>
          </p:sp>
        </mc:Choice>
        <mc:Fallback>
          <p:sp>
            <p:nvSpPr>
              <p:cNvPr id="2" name="Title 1"/>
              <p:cNvSpPr>
                <a:spLocks noGrp="1" noRot="1" noChangeAspect="1" noMove="1" noResize="1" noEditPoints="1" noAdjustHandles="1" noChangeArrowheads="1" noChangeShapeType="1" noTextEdit="1"/>
              </p:cNvSpPr>
              <p:nvPr>
                <p:ph type="title"/>
              </p:nvPr>
            </p:nvSpPr>
            <p:spPr>
              <a:xfrm>
                <a:off x="504968" y="1201003"/>
                <a:ext cx="8165934" cy="5377218"/>
              </a:xfrm>
              <a:blipFill rotWithShape="0">
                <a:blip r:embed="rId2"/>
                <a:stretch>
                  <a:fillRect l="-672" t="-454"/>
                </a:stretch>
              </a:blipFill>
            </p:spPr>
            <p:txBody>
              <a:bodyPr/>
              <a:lstStyle/>
              <a:p>
                <a:r>
                  <a:rPr lang="en-US">
                    <a:noFill/>
                  </a:rPr>
                  <a:t> </a:t>
                </a:r>
              </a:p>
            </p:txBody>
          </p:sp>
        </mc:Fallback>
      </mc:AlternateContent>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670901" y="1332794"/>
            <a:ext cx="3521099" cy="4438992"/>
          </a:xfrm>
        </p:spPr>
      </p:pic>
    </p:spTree>
    <p:extLst>
      <p:ext uri="{BB962C8B-B14F-4D97-AF65-F5344CB8AC3E}">
        <p14:creationId xmlns:p14="http://schemas.microsoft.com/office/powerpoint/2010/main" val="23310502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9929" y="1207460"/>
            <a:ext cx="8911687" cy="6390839"/>
          </a:xfrm>
        </p:spPr>
        <p:txBody>
          <a:bodyPr>
            <a:normAutofit/>
          </a:bodyPr>
          <a:lstStyle/>
          <a:p>
            <a:pPr marL="342900" indent="-342900">
              <a:buFont typeface="Arial" panose="020B0604020202020204" pitchFamily="34" charset="0"/>
              <a:buChar char="•"/>
            </a:pPr>
            <a:r>
              <a:rPr lang="ka-GE" sz="2000" b="1" i="1" dirty="0" smtClean="0"/>
              <a:t>არაჰოლონომური პროცესები</a:t>
            </a:r>
            <a:br>
              <a:rPr lang="ka-GE" sz="2000" b="1" i="1" dirty="0" smtClean="0"/>
            </a:br>
            <a:r>
              <a:rPr lang="ka-GE" sz="2000" dirty="0" smtClean="0"/>
              <a:t>სისტემებს, რომლებიც არ უბრუნდება საწყის მდგომარეობას, მაშინაც კი, როდესაც მათი მდგომარეობა იცვლება ადიაბატურად და ჩაკეტილი წირის გასწვრივ, ეწოდება </a:t>
            </a:r>
            <a:r>
              <a:rPr lang="ka-GE" sz="2000" i="1" dirty="0" smtClean="0"/>
              <a:t>არაჰოლონომური</a:t>
            </a:r>
            <a:r>
              <a:rPr lang="ka-GE" sz="2000" dirty="0" smtClean="0"/>
              <a:t>.</a:t>
            </a:r>
            <a:br>
              <a:rPr lang="ka-GE" sz="2000" dirty="0" smtClean="0"/>
            </a:br>
            <a:r>
              <a:rPr lang="ka-GE" sz="2000" b="1" i="1" dirty="0" smtClean="0"/>
              <a:t/>
            </a:r>
            <a:br>
              <a:rPr lang="ka-GE" sz="2000" b="1" i="1" dirty="0" smtClean="0"/>
            </a:br>
            <a:r>
              <a:rPr lang="ka-GE" sz="2000" dirty="0" smtClean="0"/>
              <a:t>დავუშვათ, რომ ქანქარა წავიღეთ ჩრდილოეთ პოლუსზე და მისი რხევა იყოს პორტლენდის მიმართულებით, როგორც ნაჩვენებია სურათზე.</a:t>
            </a:r>
            <a:endParaRPr lang="en-US" sz="2000" b="1" i="1" dirty="0"/>
          </a:p>
        </p:txBody>
      </p:sp>
      <p:pic>
        <p:nvPicPr>
          <p:cNvPr id="5"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9098487" y="214676"/>
            <a:ext cx="2982278" cy="3154096"/>
          </a:xfrm>
        </p:spPr>
      </p:pic>
      <p:pic>
        <p:nvPicPr>
          <p:cNvPr id="6" name="Content Placeholder 5"/>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9098487" y="3925786"/>
            <a:ext cx="2982278" cy="2679729"/>
          </a:xfr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1353" y="3742100"/>
            <a:ext cx="4150518" cy="660779"/>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34787" y="4402879"/>
            <a:ext cx="2460826" cy="615207"/>
          </a:xfrm>
          <a:prstGeom prst="rect">
            <a:avLst/>
          </a:prstGeom>
        </p:spPr>
      </p:pic>
      <p:sp>
        <p:nvSpPr>
          <p:cNvPr id="9" name="TextBox 8"/>
          <p:cNvSpPr txBox="1"/>
          <p:nvPr/>
        </p:nvSpPr>
        <p:spPr>
          <a:xfrm>
            <a:off x="5322724" y="3925786"/>
            <a:ext cx="750627" cy="369332"/>
          </a:xfrm>
          <a:prstGeom prst="rect">
            <a:avLst/>
          </a:prstGeom>
          <a:noFill/>
        </p:spPr>
        <p:txBody>
          <a:bodyPr wrap="square" rtlCol="0">
            <a:spAutoFit/>
          </a:bodyPr>
          <a:lstStyle/>
          <a:p>
            <a:r>
              <a:rPr lang="ka-GE" dirty="0" smtClean="0"/>
              <a:t>(1)</a:t>
            </a:r>
            <a:endParaRPr lang="en-US" dirty="0"/>
          </a:p>
        </p:txBody>
      </p:sp>
      <p:sp>
        <p:nvSpPr>
          <p:cNvPr id="10" name="TextBox 9"/>
          <p:cNvSpPr txBox="1"/>
          <p:nvPr/>
        </p:nvSpPr>
        <p:spPr>
          <a:xfrm>
            <a:off x="4476466" y="4642595"/>
            <a:ext cx="1009934" cy="369332"/>
          </a:xfrm>
          <a:prstGeom prst="rect">
            <a:avLst/>
          </a:prstGeom>
          <a:noFill/>
        </p:spPr>
        <p:txBody>
          <a:bodyPr wrap="square" rtlCol="0">
            <a:spAutoFit/>
          </a:bodyPr>
          <a:lstStyle/>
          <a:p>
            <a:r>
              <a:rPr lang="ka-GE" dirty="0" smtClean="0"/>
              <a:t>(2)</a:t>
            </a:r>
            <a:endParaRPr lang="en-US" dirty="0"/>
          </a:p>
        </p:txBody>
      </p:sp>
      <p:sp>
        <p:nvSpPr>
          <p:cNvPr id="11" name="TextBox 10"/>
          <p:cNvSpPr txBox="1"/>
          <p:nvPr/>
        </p:nvSpPr>
        <p:spPr>
          <a:xfrm>
            <a:off x="11313994" y="3029803"/>
            <a:ext cx="766771" cy="369332"/>
          </a:xfrm>
          <a:prstGeom prst="rect">
            <a:avLst/>
          </a:prstGeom>
          <a:noFill/>
        </p:spPr>
        <p:txBody>
          <a:bodyPr wrap="square" rtlCol="0">
            <a:spAutoFit/>
          </a:bodyPr>
          <a:lstStyle/>
          <a:p>
            <a:r>
              <a:rPr lang="ka-GE" dirty="0" smtClean="0"/>
              <a:t>ნახ.1</a:t>
            </a:r>
            <a:endParaRPr lang="en-US" dirty="0"/>
          </a:p>
        </p:txBody>
      </p:sp>
      <p:sp>
        <p:nvSpPr>
          <p:cNvPr id="12" name="TextBox 11"/>
          <p:cNvSpPr txBox="1"/>
          <p:nvPr/>
        </p:nvSpPr>
        <p:spPr>
          <a:xfrm>
            <a:off x="11313994" y="6236183"/>
            <a:ext cx="766771" cy="369332"/>
          </a:xfrm>
          <a:prstGeom prst="rect">
            <a:avLst/>
          </a:prstGeom>
          <a:noFill/>
        </p:spPr>
        <p:txBody>
          <a:bodyPr wrap="square" rtlCol="0">
            <a:spAutoFit/>
          </a:bodyPr>
          <a:lstStyle/>
          <a:p>
            <a:r>
              <a:rPr lang="ka-GE" dirty="0" smtClean="0"/>
              <a:t>ნახ.2</a:t>
            </a:r>
            <a:endParaRPr lang="en-US" dirty="0"/>
          </a:p>
        </p:txBody>
      </p:sp>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1353" y="4996736"/>
            <a:ext cx="7419913" cy="893715"/>
          </a:xfrm>
          <a:prstGeom prst="rect">
            <a:avLst/>
          </a:prstGeom>
        </p:spPr>
      </p:pic>
      <p:sp>
        <p:nvSpPr>
          <p:cNvPr id="14" name="TextBox 13"/>
          <p:cNvSpPr txBox="1"/>
          <p:nvPr/>
        </p:nvSpPr>
        <p:spPr>
          <a:xfrm>
            <a:off x="8126905" y="5276912"/>
            <a:ext cx="791570" cy="369332"/>
          </a:xfrm>
          <a:prstGeom prst="rect">
            <a:avLst/>
          </a:prstGeom>
          <a:noFill/>
        </p:spPr>
        <p:txBody>
          <a:bodyPr wrap="square" rtlCol="0">
            <a:spAutoFit/>
          </a:bodyPr>
          <a:lstStyle/>
          <a:p>
            <a:r>
              <a:rPr lang="ka-GE" dirty="0" smtClean="0"/>
              <a:t>(3)</a:t>
            </a:r>
            <a:endParaRPr lang="en-US" dirty="0"/>
          </a:p>
        </p:txBody>
      </p:sp>
    </p:spTree>
    <p:extLst>
      <p:ext uri="{BB962C8B-B14F-4D97-AF65-F5344CB8AC3E}">
        <p14:creationId xmlns:p14="http://schemas.microsoft.com/office/powerpoint/2010/main" val="3394110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0875" y="3602014"/>
            <a:ext cx="6297296" cy="2323484"/>
          </a:xfrm>
        </p:spPr>
        <p:txBody>
          <a:bodyPr>
            <a:normAutofit/>
          </a:bodyPr>
          <a:lstStyle/>
          <a:p>
            <a:r>
              <a:rPr lang="ka-GE" sz="2000" dirty="0" smtClean="0"/>
              <a:t>არაჰოლონომური პროცესის ერთ-ერთი საუკეთესო მაგალითია ფუკოს ქანქარა. ამ შემთხვევაში ჩვენ კი არ გადაგვაქვს იგი, არამედ ჩვენ დაშვებას ვაუქმებთ და დედამიწა შესანიშნავად ასრულებს თავის საქმეს!</a:t>
            </a:r>
            <a:endParaRPr lang="en-US" sz="2000"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994176" y="2638566"/>
            <a:ext cx="5197823" cy="3889281"/>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3400" y="154674"/>
            <a:ext cx="6524174" cy="2861480"/>
          </a:xfrm>
          <a:prstGeom prst="rect">
            <a:avLst/>
          </a:prstGeom>
        </p:spPr>
      </p:pic>
      <p:sp>
        <p:nvSpPr>
          <p:cNvPr id="6" name="TextBox 5"/>
          <p:cNvSpPr txBox="1"/>
          <p:nvPr/>
        </p:nvSpPr>
        <p:spPr>
          <a:xfrm>
            <a:off x="183400" y="2638566"/>
            <a:ext cx="1072194" cy="377588"/>
          </a:xfrm>
          <a:prstGeom prst="rect">
            <a:avLst/>
          </a:prstGeom>
          <a:noFill/>
        </p:spPr>
        <p:txBody>
          <a:bodyPr wrap="square" rtlCol="0">
            <a:spAutoFit/>
          </a:bodyPr>
          <a:lstStyle/>
          <a:p>
            <a:r>
              <a:rPr lang="ka-GE" dirty="0" smtClean="0"/>
              <a:t>ნახ.3</a:t>
            </a:r>
            <a:endParaRPr lang="en-US" dirty="0"/>
          </a:p>
        </p:txBody>
      </p:sp>
      <p:sp>
        <p:nvSpPr>
          <p:cNvPr id="7" name="TextBox 6"/>
          <p:cNvSpPr txBox="1"/>
          <p:nvPr/>
        </p:nvSpPr>
        <p:spPr>
          <a:xfrm>
            <a:off x="11400430" y="6158515"/>
            <a:ext cx="791570" cy="369332"/>
          </a:xfrm>
          <a:prstGeom prst="rect">
            <a:avLst/>
          </a:prstGeom>
          <a:noFill/>
        </p:spPr>
        <p:txBody>
          <a:bodyPr wrap="square" rtlCol="0">
            <a:spAutoFit/>
          </a:bodyPr>
          <a:lstStyle/>
          <a:p>
            <a:r>
              <a:rPr lang="ka-GE" dirty="0" smtClean="0"/>
              <a:t>ნახ.4</a:t>
            </a:r>
            <a:endParaRPr lang="en-US" dirty="0"/>
          </a:p>
        </p:txBody>
      </p:sp>
    </p:spTree>
    <p:extLst>
      <p:ext uri="{BB962C8B-B14F-4D97-AF65-F5344CB8AC3E}">
        <p14:creationId xmlns:p14="http://schemas.microsoft.com/office/powerpoint/2010/main" val="4143537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5694" y="569519"/>
            <a:ext cx="8911687" cy="1280890"/>
          </a:xfrm>
        </p:spPr>
        <p:txBody>
          <a:bodyPr>
            <a:normAutofit/>
          </a:bodyPr>
          <a:lstStyle/>
          <a:p>
            <a:pPr marL="342900" indent="-342900">
              <a:buFont typeface="Arial" panose="020B0604020202020204" pitchFamily="34" charset="0"/>
              <a:buChar char="•"/>
            </a:pPr>
            <a:r>
              <a:rPr lang="ka-GE" sz="2000" b="1" i="1" dirty="0" smtClean="0"/>
              <a:t>გეომეტრიული ფაზა</a:t>
            </a:r>
            <a:br>
              <a:rPr lang="ka-GE" sz="2000" b="1" i="1" dirty="0" smtClean="0"/>
            </a:br>
            <a:endParaRPr lang="en-US" sz="2000" b="1" i="1"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3268" y="1209964"/>
            <a:ext cx="3372091" cy="698879"/>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25274" y="1129179"/>
            <a:ext cx="3713258" cy="845429"/>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3268" y="2136977"/>
            <a:ext cx="4494236" cy="707754"/>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3268" y="3131299"/>
            <a:ext cx="6462007" cy="888526"/>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3267" y="4595491"/>
            <a:ext cx="3371769" cy="918205"/>
          </a:xfrm>
          <a:prstGeom prst="rect">
            <a:avLst/>
          </a:prstGeom>
        </p:spPr>
      </p:pic>
      <mc:AlternateContent xmlns:mc="http://schemas.openxmlformats.org/markup-compatibility/2006">
        <mc:Choice xmlns:a14="http://schemas.microsoft.com/office/drawing/2010/main" Requires="a14">
          <p:sp>
            <p:nvSpPr>
              <p:cNvPr id="8" name="TextBox 7"/>
              <p:cNvSpPr txBox="1"/>
              <p:nvPr/>
            </p:nvSpPr>
            <p:spPr>
              <a:xfrm>
                <a:off x="4539240" y="4442905"/>
                <a:ext cx="7652759" cy="923330"/>
              </a:xfrm>
              <a:prstGeom prst="rect">
                <a:avLst/>
              </a:prstGeom>
              <a:noFill/>
            </p:spPr>
            <p:txBody>
              <a:bodyPr wrap="square" rtlCol="0">
                <a:spAutoFit/>
              </a:bodyPr>
              <a:lstStyle/>
              <a:p>
                <a:r>
                  <a:rPr lang="ka-GE" dirty="0" smtClean="0"/>
                  <a:t>ამ გამოსახულებას ეწ. </a:t>
                </a:r>
                <a:r>
                  <a:rPr lang="ka-GE" b="1" dirty="0" smtClean="0"/>
                  <a:t>დინამიური ფაზა,</a:t>
                </a:r>
                <a:r>
                  <a:rPr lang="ka-GE" dirty="0"/>
                  <a:t> </a:t>
                </a:r>
                <a:r>
                  <a:rPr lang="ka-GE" dirty="0" smtClean="0"/>
                  <a:t>იგი განაზოგადებს სტანდარტულ ფაქტორს </a:t>
                </a:r>
                <a14:m>
                  <m:oMath xmlns:m="http://schemas.openxmlformats.org/officeDocument/2006/math">
                    <m:r>
                      <a:rPr lang="ka-GE" b="0" i="1" smtClean="0"/>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𝐸</m:t>
                        </m:r>
                      </m:e>
                      <m:sub>
                        <m:r>
                          <a:rPr lang="en-US" b="0" i="1" smtClean="0">
                            <a:latin typeface="Cambria Math" panose="02040503050406030204" pitchFamily="18" charset="0"/>
                          </a:rPr>
                          <m:t>𝑛</m:t>
                        </m:r>
                      </m:sub>
                    </m:sSub>
                    <m:r>
                      <a:rPr lang="en-US" b="0" i="1" smtClean="0">
                        <a:latin typeface="Cambria Math" panose="02040503050406030204" pitchFamily="18" charset="0"/>
                      </a:rPr>
                      <m:t>∗</m:t>
                    </m:r>
                    <m:r>
                      <a:rPr lang="en-US" b="0" i="1" smtClean="0">
                        <a:latin typeface="Cambria Math" panose="02040503050406030204" pitchFamily="18" charset="0"/>
                      </a:rPr>
                      <m:t>𝑡</m:t>
                    </m:r>
                    <m:r>
                      <a:rPr lang="en-US" b="0" i="1" smtClean="0">
                        <a:latin typeface="Cambria Math" panose="02040503050406030204" pitchFamily="18" charset="0"/>
                      </a:rPr>
                      <m:t>/</m:t>
                    </m:r>
                    <m:r>
                      <a:rPr lang="en-US" b="0" i="1" smtClean="0">
                        <a:latin typeface="Cambria Math" panose="02040503050406030204" pitchFamily="18" charset="0"/>
                      </a:rPr>
                      <m:t>h</m:t>
                    </m:r>
                  </m:oMath>
                </a14:m>
                <a:r>
                  <a:rPr lang="en-US" b="1" dirty="0" smtClean="0"/>
                  <a:t>, </a:t>
                </a:r>
                <a:r>
                  <a:rPr lang="ka-GE" dirty="0" smtClean="0"/>
                  <a:t>იმ შემთხვევისთვის, როცა </a:t>
                </a:r>
                <a14:m>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rPr>
                          <m:t>𝐸</m:t>
                        </m:r>
                      </m:e>
                      <m:sub>
                        <m:r>
                          <a:rPr lang="en-US" b="0" i="1" smtClean="0">
                            <a:latin typeface="Cambria Math" panose="02040503050406030204" pitchFamily="18" charset="0"/>
                          </a:rPr>
                          <m:t>𝑛</m:t>
                        </m:r>
                      </m:sub>
                    </m:sSub>
                  </m:oMath>
                </a14:m>
                <a:r>
                  <a:rPr lang="ka-GE" b="1" dirty="0" smtClean="0"/>
                  <a:t> </a:t>
                </a:r>
                <a:r>
                  <a:rPr lang="ka-GE" dirty="0" smtClean="0"/>
                  <a:t>არის დროის ფუნქცია.</a:t>
                </a:r>
                <a:endParaRPr lang="en-US" b="1" dirty="0"/>
              </a:p>
            </p:txBody>
          </p:sp>
        </mc:Choice>
        <mc:Fallback>
          <p:sp>
            <p:nvSpPr>
              <p:cNvPr id="8" name="TextBox 7"/>
              <p:cNvSpPr txBox="1">
                <a:spLocks noRot="1" noChangeAspect="1" noMove="1" noResize="1" noEditPoints="1" noAdjustHandles="1" noChangeArrowheads="1" noChangeShapeType="1" noTextEdit="1"/>
              </p:cNvSpPr>
              <p:nvPr/>
            </p:nvSpPr>
            <p:spPr>
              <a:xfrm>
                <a:off x="4539240" y="4442905"/>
                <a:ext cx="7652759" cy="923330"/>
              </a:xfrm>
              <a:prstGeom prst="rect">
                <a:avLst/>
              </a:prstGeom>
              <a:blipFill rotWithShape="0">
                <a:blip r:embed="rId7"/>
                <a:stretch>
                  <a:fillRect l="-717" t="-3974" b="-10596"/>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9" name="TextBox 8"/>
              <p:cNvSpPr txBox="1"/>
              <p:nvPr/>
            </p:nvSpPr>
            <p:spPr>
              <a:xfrm>
                <a:off x="4539240" y="5629394"/>
                <a:ext cx="8611737" cy="1228606"/>
              </a:xfrm>
              <a:prstGeom prst="rect">
                <a:avLst/>
              </a:prstGeom>
              <a:noFill/>
            </p:spPr>
            <p:txBody>
              <a:bodyPr wrap="square" rtlCol="0">
                <a:spAutoFit/>
              </a:bodyPr>
              <a:lstStyle/>
              <a:p>
                <a:r>
                  <a:rPr lang="ka-GE" dirty="0" smtClean="0"/>
                  <a:t>ნებისმიერ დამატებით ფაზას, </a:t>
                </a:r>
                <a14:m>
                  <m:oMath xmlns:m="http://schemas.openxmlformats.org/officeDocument/2006/math">
                    <m:sSub>
                      <m:sSubPr>
                        <m:ctrlPr>
                          <a:rPr lang="en-US" b="0" i="0" dirty="0" smtClean="0">
                            <a:latin typeface="Cambria Math" panose="02040503050406030204" pitchFamily="18" charset="0"/>
                            <a:sym typeface="Symbol" panose="05050102010706020507" pitchFamily="18" charset="2"/>
                          </a:rPr>
                        </m:ctrlPr>
                      </m:sSubPr>
                      <m:e>
                        <m:r>
                          <a:rPr lang="ka-GE" i="1" dirty="0" smtClean="0">
                            <a:sym typeface="Symbol" panose="05050102010706020507" pitchFamily="18" charset="2"/>
                          </a:rPr>
                          <m:t></m:t>
                        </m:r>
                      </m:e>
                      <m:sub>
                        <m:r>
                          <m:rPr>
                            <m:sty m:val="p"/>
                          </m:rPr>
                          <a:rPr lang="en-US" b="0" i="0" dirty="0" smtClean="0">
                            <a:latin typeface="Cambria Math" panose="02040503050406030204" pitchFamily="18" charset="0"/>
                            <a:sym typeface="Symbol" panose="05050102010706020507" pitchFamily="18" charset="2"/>
                          </a:rPr>
                          <m:t>n</m:t>
                        </m:r>
                      </m:sub>
                    </m:sSub>
                    <m:d>
                      <m:dPr>
                        <m:ctrlPr>
                          <a:rPr lang="en-US" b="0" i="0" dirty="0" smtClean="0">
                            <a:latin typeface="Cambria Math" panose="02040503050406030204" pitchFamily="18" charset="0"/>
                            <a:sym typeface="Symbol" panose="05050102010706020507" pitchFamily="18" charset="2"/>
                          </a:rPr>
                        </m:ctrlPr>
                      </m:dPr>
                      <m:e>
                        <m:r>
                          <m:rPr>
                            <m:sty m:val="p"/>
                          </m:rPr>
                          <a:rPr lang="en-US" b="0" i="0" dirty="0" smtClean="0">
                            <a:latin typeface="Cambria Math" panose="02040503050406030204" pitchFamily="18" charset="0"/>
                            <a:sym typeface="Symbol" panose="05050102010706020507" pitchFamily="18" charset="2"/>
                          </a:rPr>
                          <m:t>t</m:t>
                        </m:r>
                      </m:e>
                    </m:d>
                  </m:oMath>
                </a14:m>
                <a:r>
                  <a:rPr lang="ka-GE" b="0" dirty="0" smtClean="0">
                    <a:sym typeface="Symbol" panose="05050102010706020507" pitchFamily="18" charset="2"/>
                  </a:rPr>
                  <a:t> უწოდებენ </a:t>
                </a:r>
                <a:r>
                  <a:rPr lang="ka-GE" b="1" dirty="0" smtClean="0">
                    <a:sym typeface="Symbol" panose="05050102010706020507" pitchFamily="18" charset="2"/>
                  </a:rPr>
                  <a:t>გეომეტრიულ ფაზას</a:t>
                </a:r>
                <a:r>
                  <a:rPr lang="ka-GE" b="0" dirty="0" smtClean="0">
                    <a:sym typeface="Symbol" panose="05050102010706020507" pitchFamily="18" charset="2"/>
                  </a:rPr>
                  <a:t>.</a:t>
                </a:r>
              </a:p>
              <a:p>
                <a:endParaRPr lang="en-US" b="0" dirty="0" smtClean="0">
                  <a:sym typeface="Symbol" panose="05050102010706020507" pitchFamily="18" charset="2"/>
                </a:endParaRPr>
              </a:p>
              <a:p>
                <a:endParaRPr lang="en-US" b="0" dirty="0" smtClean="0">
                  <a:sym typeface="Symbol" panose="05050102010706020507" pitchFamily="18" charset="2"/>
                </a:endParaRPr>
              </a:p>
              <a:p>
                <a:endParaRPr lang="en-US" dirty="0"/>
              </a:p>
            </p:txBody>
          </p:sp>
        </mc:Choice>
        <mc:Fallback>
          <p:sp>
            <p:nvSpPr>
              <p:cNvPr id="9" name="TextBox 8"/>
              <p:cNvSpPr txBox="1">
                <a:spLocks noRot="1" noChangeAspect="1" noMove="1" noResize="1" noEditPoints="1" noAdjustHandles="1" noChangeArrowheads="1" noChangeShapeType="1" noTextEdit="1"/>
              </p:cNvSpPr>
              <p:nvPr/>
            </p:nvSpPr>
            <p:spPr>
              <a:xfrm>
                <a:off x="4539240" y="5629394"/>
                <a:ext cx="8611737" cy="1228606"/>
              </a:xfrm>
              <a:prstGeom prst="rect">
                <a:avLst/>
              </a:prstGeom>
              <a:blipFill rotWithShape="0">
                <a:blip r:embed="rId8"/>
                <a:stretch>
                  <a:fillRect l="-637" t="-1485"/>
                </a:stretch>
              </a:blipFill>
            </p:spPr>
            <p:txBody>
              <a:bodyPr/>
              <a:lstStyle/>
              <a:p>
                <a:r>
                  <a:rPr lang="en-US">
                    <a:noFill/>
                  </a:rPr>
                  <a:t> </a:t>
                </a:r>
              </a:p>
            </p:txBody>
          </p:sp>
        </mc:Fallback>
      </mc:AlternateContent>
      <p:sp>
        <p:nvSpPr>
          <p:cNvPr id="10" name="TextBox 9"/>
          <p:cNvSpPr txBox="1"/>
          <p:nvPr/>
        </p:nvSpPr>
        <p:spPr>
          <a:xfrm>
            <a:off x="3844271" y="1436030"/>
            <a:ext cx="694970" cy="369332"/>
          </a:xfrm>
          <a:prstGeom prst="rect">
            <a:avLst/>
          </a:prstGeom>
          <a:noFill/>
        </p:spPr>
        <p:txBody>
          <a:bodyPr wrap="square" rtlCol="0">
            <a:spAutoFit/>
          </a:bodyPr>
          <a:lstStyle/>
          <a:p>
            <a:r>
              <a:rPr lang="ka-GE" dirty="0" smtClean="0"/>
              <a:t>(4)</a:t>
            </a:r>
            <a:endParaRPr lang="en-US" dirty="0"/>
          </a:p>
        </p:txBody>
      </p:sp>
      <p:sp>
        <p:nvSpPr>
          <p:cNvPr id="11" name="TextBox 10"/>
          <p:cNvSpPr txBox="1"/>
          <p:nvPr/>
        </p:nvSpPr>
        <p:spPr>
          <a:xfrm>
            <a:off x="8038532" y="1436030"/>
            <a:ext cx="805217" cy="646331"/>
          </a:xfrm>
          <a:prstGeom prst="rect">
            <a:avLst/>
          </a:prstGeom>
          <a:noFill/>
        </p:spPr>
        <p:txBody>
          <a:bodyPr wrap="square" rtlCol="0">
            <a:spAutoFit/>
          </a:bodyPr>
          <a:lstStyle/>
          <a:p>
            <a:r>
              <a:rPr lang="ka-GE" dirty="0" smtClean="0"/>
              <a:t>(5)</a:t>
            </a:r>
          </a:p>
          <a:p>
            <a:endParaRPr lang="en-US" dirty="0"/>
          </a:p>
        </p:txBody>
      </p:sp>
      <p:sp>
        <p:nvSpPr>
          <p:cNvPr id="12" name="TextBox 11"/>
          <p:cNvSpPr txBox="1"/>
          <p:nvPr/>
        </p:nvSpPr>
        <p:spPr>
          <a:xfrm>
            <a:off x="5107504" y="2327364"/>
            <a:ext cx="1266000" cy="369332"/>
          </a:xfrm>
          <a:prstGeom prst="rect">
            <a:avLst/>
          </a:prstGeom>
          <a:noFill/>
        </p:spPr>
        <p:txBody>
          <a:bodyPr wrap="square" rtlCol="0">
            <a:spAutoFit/>
          </a:bodyPr>
          <a:lstStyle/>
          <a:p>
            <a:r>
              <a:rPr lang="ka-GE" dirty="0" smtClean="0"/>
              <a:t>(6)</a:t>
            </a:r>
            <a:endParaRPr lang="en-US" dirty="0"/>
          </a:p>
        </p:txBody>
      </p:sp>
      <p:sp>
        <p:nvSpPr>
          <p:cNvPr id="13" name="TextBox 12"/>
          <p:cNvSpPr txBox="1"/>
          <p:nvPr/>
        </p:nvSpPr>
        <p:spPr>
          <a:xfrm>
            <a:off x="7075275" y="3439236"/>
            <a:ext cx="963257" cy="369332"/>
          </a:xfrm>
          <a:prstGeom prst="rect">
            <a:avLst/>
          </a:prstGeom>
          <a:noFill/>
        </p:spPr>
        <p:txBody>
          <a:bodyPr wrap="square" rtlCol="0">
            <a:spAutoFit/>
          </a:bodyPr>
          <a:lstStyle/>
          <a:p>
            <a:r>
              <a:rPr lang="ka-GE" dirty="0" smtClean="0"/>
              <a:t>(7)</a:t>
            </a:r>
            <a:endParaRPr lang="en-US" dirty="0"/>
          </a:p>
        </p:txBody>
      </p:sp>
      <p:sp>
        <p:nvSpPr>
          <p:cNvPr id="14" name="TextBox 13"/>
          <p:cNvSpPr txBox="1"/>
          <p:nvPr/>
        </p:nvSpPr>
        <p:spPr>
          <a:xfrm>
            <a:off x="3985036" y="4995081"/>
            <a:ext cx="554205" cy="382137"/>
          </a:xfrm>
          <a:prstGeom prst="rect">
            <a:avLst/>
          </a:prstGeom>
          <a:noFill/>
        </p:spPr>
        <p:txBody>
          <a:bodyPr wrap="square" rtlCol="0">
            <a:spAutoFit/>
          </a:bodyPr>
          <a:lstStyle/>
          <a:p>
            <a:r>
              <a:rPr lang="ka-GE" dirty="0" smtClean="0"/>
              <a:t>(8)</a:t>
            </a:r>
            <a:endParaRPr lang="en-US" dirty="0"/>
          </a:p>
        </p:txBody>
      </p:sp>
    </p:spTree>
    <p:extLst>
      <p:ext uri="{BB962C8B-B14F-4D97-AF65-F5344CB8AC3E}">
        <p14:creationId xmlns:p14="http://schemas.microsoft.com/office/powerpoint/2010/main" val="35426882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3116" y="296564"/>
            <a:ext cx="8911687" cy="1280890"/>
          </a:xfrm>
        </p:spPr>
        <p:txBody>
          <a:bodyPr>
            <a:normAutofit/>
          </a:bodyPr>
          <a:lstStyle/>
          <a:p>
            <a:r>
              <a:rPr lang="ka-GE" sz="2000" dirty="0" smtClean="0"/>
              <a:t>ახლა თუ ჩავსვამთ (7) განტოლებას შრედინგერის დროზე დამოკიდებულ განტოლებაში, მაშინ გამოჩნდება გეომეტრიული ფაზის დროის განვითარების მაჩვენებელი ფორმულა.</a:t>
            </a:r>
            <a:endParaRPr lang="en-US" sz="2000"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2370" y="1481919"/>
            <a:ext cx="2594679" cy="934729"/>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2370" y="2416648"/>
            <a:ext cx="6627829" cy="1376434"/>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2370" y="3737635"/>
            <a:ext cx="3240294" cy="968566"/>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2370" y="4727811"/>
            <a:ext cx="2684212" cy="990602"/>
          </a:xfrm>
          <a:prstGeom prst="rect">
            <a:avLst/>
          </a:prstGeom>
        </p:spPr>
      </p:pic>
      <p:sp>
        <p:nvSpPr>
          <p:cNvPr id="7" name="TextBox 6"/>
          <p:cNvSpPr txBox="1"/>
          <p:nvPr/>
        </p:nvSpPr>
        <p:spPr>
          <a:xfrm>
            <a:off x="3376581" y="1733266"/>
            <a:ext cx="7091251" cy="369332"/>
          </a:xfrm>
          <a:prstGeom prst="rect">
            <a:avLst/>
          </a:prstGeom>
          <a:noFill/>
        </p:spPr>
        <p:txBody>
          <a:bodyPr wrap="square" rtlCol="0">
            <a:spAutoFit/>
          </a:bodyPr>
          <a:lstStyle/>
          <a:p>
            <a:r>
              <a:rPr lang="ka-GE" dirty="0" smtClean="0"/>
              <a:t>(9) (შრედინგერის დროზე დამოკიდებული განტოლება)</a:t>
            </a:r>
            <a:endParaRPr lang="en-US" dirty="0"/>
          </a:p>
        </p:txBody>
      </p:sp>
      <p:sp>
        <p:nvSpPr>
          <p:cNvPr id="8" name="TextBox 7"/>
          <p:cNvSpPr txBox="1"/>
          <p:nvPr/>
        </p:nvSpPr>
        <p:spPr>
          <a:xfrm>
            <a:off x="7320199" y="2688609"/>
            <a:ext cx="4717126" cy="369332"/>
          </a:xfrm>
          <a:prstGeom prst="rect">
            <a:avLst/>
          </a:prstGeom>
          <a:noFill/>
        </p:spPr>
        <p:txBody>
          <a:bodyPr wrap="square" rtlCol="0">
            <a:spAutoFit/>
          </a:bodyPr>
          <a:lstStyle/>
          <a:p>
            <a:r>
              <a:rPr lang="ka-GE" dirty="0" smtClean="0"/>
              <a:t>(10)</a:t>
            </a:r>
            <a:endParaRPr lang="en-US" dirty="0"/>
          </a:p>
        </p:txBody>
      </p:sp>
      <p:cxnSp>
        <p:nvCxnSpPr>
          <p:cNvPr id="10" name="Curved Connector 9"/>
          <p:cNvCxnSpPr>
            <a:stCxn id="4" idx="0"/>
            <a:endCxn id="5" idx="3"/>
          </p:cNvCxnSpPr>
          <p:nvPr/>
        </p:nvCxnSpPr>
        <p:spPr>
          <a:xfrm rot="16200000" flipH="1" flipV="1">
            <a:off x="3066840" y="3282472"/>
            <a:ext cx="1805270" cy="73621"/>
          </a:xfrm>
          <a:prstGeom prst="curvedConnector4">
            <a:avLst>
              <a:gd name="adj1" fmla="val -12663"/>
              <a:gd name="adj2" fmla="val -4811825"/>
            </a:avLst>
          </a:prstGeom>
          <a:ln>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a14="http://schemas.microsoft.com/office/drawing/2010/main" Requires="a14">
          <p:sp>
            <p:nvSpPr>
              <p:cNvPr id="11" name="TextBox 10"/>
              <p:cNvSpPr txBox="1"/>
              <p:nvPr/>
            </p:nvSpPr>
            <p:spPr>
              <a:xfrm>
                <a:off x="3562066" y="4995081"/>
                <a:ext cx="8215952" cy="953081"/>
              </a:xfrm>
              <a:prstGeom prst="rect">
                <a:avLst/>
              </a:prstGeom>
              <a:noFill/>
            </p:spPr>
            <p:txBody>
              <a:bodyPr wrap="square" rtlCol="0">
                <a:spAutoFit/>
              </a:bodyPr>
              <a:lstStyle/>
              <a:p>
                <a:r>
                  <a:rPr lang="ka-GE" dirty="0" smtClean="0"/>
                  <a:t>(12) (შიდა ნამრავლის </a:t>
                </a:r>
                <a14:m>
                  <m:oMath xmlns:m="http://schemas.openxmlformats.org/officeDocument/2006/math">
                    <m:sSub>
                      <m:sSubPr>
                        <m:ctrlPr>
                          <a:rPr lang="en-US" b="0" i="1" dirty="0" smtClean="0">
                            <a:latin typeface="Cambria Math" panose="02040503050406030204" pitchFamily="18" charset="0"/>
                            <a:sym typeface="Symbol" panose="05050102010706020507" pitchFamily="18" charset="2"/>
                          </a:rPr>
                        </m:ctrlPr>
                      </m:sSubPr>
                      <m:e>
                        <m:r>
                          <a:rPr lang="ka-GE" i="1" dirty="0" smtClean="0">
                            <a:sym typeface="Symbol" panose="05050102010706020507" pitchFamily="18" charset="2"/>
                          </a:rPr>
                          <m:t></m:t>
                        </m:r>
                      </m:e>
                      <m:sub>
                        <m:r>
                          <a:rPr lang="en-US" b="0" i="1" dirty="0" smtClean="0">
                            <a:latin typeface="Cambria Math" panose="02040503050406030204" pitchFamily="18" charset="0"/>
                            <a:sym typeface="Symbol" panose="05050102010706020507" pitchFamily="18" charset="2"/>
                          </a:rPr>
                          <m:t>𝑛</m:t>
                        </m:r>
                      </m:sub>
                    </m:sSub>
                  </m:oMath>
                </a14:m>
                <a:r>
                  <a:rPr lang="en-US" b="0" dirty="0" smtClean="0">
                    <a:sym typeface="Symbol" panose="05050102010706020507" pitchFamily="18" charset="2"/>
                  </a:rPr>
                  <a:t>-</a:t>
                </a:r>
                <a:r>
                  <a:rPr lang="ka-GE" b="0" dirty="0" smtClean="0">
                    <a:sym typeface="Symbol" panose="05050102010706020507" pitchFamily="18" charset="2"/>
                  </a:rPr>
                  <a:t>ით აღებით, რომელიც ნორმალიზებულია დაშვების თანახმად)</a:t>
                </a:r>
                <a:endParaRPr lang="en-US" b="0" dirty="0" smtClean="0">
                  <a:sym typeface="Symbol" panose="05050102010706020507" pitchFamily="18" charset="2"/>
                </a:endParaRPr>
              </a:p>
              <a:p>
                <a:endParaRPr lang="en-US" dirty="0"/>
              </a:p>
            </p:txBody>
          </p:sp>
        </mc:Choice>
        <mc:Fallback>
          <p:sp>
            <p:nvSpPr>
              <p:cNvPr id="11" name="TextBox 10"/>
              <p:cNvSpPr txBox="1">
                <a:spLocks noRot="1" noChangeAspect="1" noMove="1" noResize="1" noEditPoints="1" noAdjustHandles="1" noChangeArrowheads="1" noChangeShapeType="1" noTextEdit="1"/>
              </p:cNvSpPr>
              <p:nvPr/>
            </p:nvSpPr>
            <p:spPr>
              <a:xfrm>
                <a:off x="3562066" y="4995081"/>
                <a:ext cx="8215952" cy="953081"/>
              </a:xfrm>
              <a:prstGeom prst="rect">
                <a:avLst/>
              </a:prstGeom>
              <a:blipFill rotWithShape="0">
                <a:blip r:embed="rId6"/>
                <a:stretch>
                  <a:fillRect l="-593" t="-3822"/>
                </a:stretch>
              </a:blipFill>
            </p:spPr>
            <p:txBody>
              <a:bodyPr/>
              <a:lstStyle/>
              <a:p>
                <a:r>
                  <a:rPr lang="en-US">
                    <a:noFill/>
                  </a:rPr>
                  <a:t> </a:t>
                </a:r>
              </a:p>
            </p:txBody>
          </p:sp>
        </mc:Fallback>
      </mc:AlternateContent>
      <p:sp>
        <p:nvSpPr>
          <p:cNvPr id="12" name="TextBox 11"/>
          <p:cNvSpPr txBox="1"/>
          <p:nvPr/>
        </p:nvSpPr>
        <p:spPr>
          <a:xfrm>
            <a:off x="4006286" y="4221918"/>
            <a:ext cx="1671183" cy="369332"/>
          </a:xfrm>
          <a:prstGeom prst="rect">
            <a:avLst/>
          </a:prstGeom>
          <a:noFill/>
        </p:spPr>
        <p:txBody>
          <a:bodyPr wrap="square" rtlCol="0">
            <a:spAutoFit/>
          </a:bodyPr>
          <a:lstStyle/>
          <a:p>
            <a:r>
              <a:rPr lang="ka-GE" dirty="0" smtClean="0"/>
              <a:t>(11)</a:t>
            </a:r>
            <a:endParaRPr lang="en-US" dirty="0"/>
          </a:p>
        </p:txBody>
      </p:sp>
    </p:spTree>
    <p:extLst>
      <p:ext uri="{BB962C8B-B14F-4D97-AF65-F5344CB8AC3E}">
        <p14:creationId xmlns:p14="http://schemas.microsoft.com/office/powerpoint/2010/main" val="40734484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Title 1"/>
              <p:cNvSpPr>
                <a:spLocks noGrp="1"/>
              </p:cNvSpPr>
              <p:nvPr>
                <p:ph type="title"/>
              </p:nvPr>
            </p:nvSpPr>
            <p:spPr>
              <a:xfrm>
                <a:off x="1637581" y="514928"/>
                <a:ext cx="8911687" cy="1280890"/>
              </a:xfrm>
            </p:spPr>
            <p:txBody>
              <a:bodyPr>
                <a:noAutofit/>
              </a:bodyPr>
              <a:lstStyle/>
              <a:p>
                <a:r>
                  <a:rPr lang="ka-GE" sz="2000" dirty="0" smtClean="0"/>
                  <a:t>ახლა </a:t>
                </a:r>
                <a14:m>
                  <m:oMath xmlns:m="http://schemas.openxmlformats.org/officeDocument/2006/math">
                    <m:sSub>
                      <m:sSubPr>
                        <m:ctrlPr>
                          <a:rPr lang="ka-GE" sz="2000" b="0" i="1" dirty="0" smtClean="0">
                            <a:sym typeface="Symbol" panose="05050102010706020507" pitchFamily="18" charset="2"/>
                          </a:rPr>
                        </m:ctrlPr>
                      </m:sSubPr>
                      <m:e>
                        <m:r>
                          <a:rPr lang="ka-GE" sz="2000" i="1" dirty="0" smtClean="0">
                            <a:sym typeface="Symbol" panose="05050102010706020507" pitchFamily="18" charset="2"/>
                          </a:rPr>
                          <m:t></m:t>
                        </m:r>
                      </m:e>
                      <m:sub>
                        <m:r>
                          <a:rPr lang="en-US" sz="2000" b="0" i="1" dirty="0" smtClean="0">
                            <a:latin typeface="Cambria Math" panose="02040503050406030204" pitchFamily="18" charset="0"/>
                            <a:sym typeface="Symbol" panose="05050102010706020507" pitchFamily="18" charset="2"/>
                          </a:rPr>
                          <m:t>𝑛</m:t>
                        </m:r>
                      </m:sub>
                    </m:sSub>
                  </m:oMath>
                </a14:m>
                <a:r>
                  <a:rPr lang="en-US" sz="2000" b="0" dirty="0" smtClean="0">
                    <a:sym typeface="Symbol" panose="05050102010706020507" pitchFamily="18" charset="2"/>
                  </a:rPr>
                  <a:t>(</a:t>
                </a:r>
                <a:r>
                  <a:rPr lang="en-US" sz="2000" b="0" dirty="0" err="1" smtClean="0">
                    <a:sym typeface="Symbol" panose="05050102010706020507" pitchFamily="18" charset="2"/>
                  </a:rPr>
                  <a:t>x,t</a:t>
                </a:r>
                <a:r>
                  <a:rPr lang="en-US" sz="2000" b="0" dirty="0" smtClean="0">
                    <a:sym typeface="Symbol" panose="05050102010706020507" pitchFamily="18" charset="2"/>
                  </a:rPr>
                  <a:t>)</a:t>
                </a:r>
                <a:r>
                  <a:rPr lang="ka-GE" sz="2000" b="0" dirty="0" smtClean="0">
                    <a:sym typeface="Symbol" panose="05050102010706020507" pitchFamily="18" charset="2"/>
                  </a:rPr>
                  <a:t> დამოკიდებულია </a:t>
                </a:r>
                <a:r>
                  <a:rPr lang="en-US" sz="2000" b="0" dirty="0" smtClean="0">
                    <a:sym typeface="Symbol" panose="05050102010706020507" pitchFamily="18" charset="2"/>
                  </a:rPr>
                  <a:t>t-</a:t>
                </a:r>
                <a:r>
                  <a:rPr lang="ka-GE" sz="2000" b="0" dirty="0" smtClean="0">
                    <a:sym typeface="Symbol" panose="05050102010706020507" pitchFamily="18" charset="2"/>
                  </a:rPr>
                  <a:t>ზე , რადგან </a:t>
                </a:r>
                <a:r>
                  <a:rPr lang="en-US" sz="2000" b="0" dirty="0" smtClean="0">
                    <a:sym typeface="Symbol" panose="05050102010706020507" pitchFamily="18" charset="2"/>
                  </a:rPr>
                  <a:t>H-</a:t>
                </a:r>
                <a:r>
                  <a:rPr lang="ka-GE" sz="2000" b="0" dirty="0" smtClean="0">
                    <a:sym typeface="Symbol" panose="05050102010706020507" pitchFamily="18" charset="2"/>
                  </a:rPr>
                  <a:t>ში არის რაღაცა </a:t>
                </a:r>
                <a:r>
                  <a:rPr lang="en-US" sz="2000" b="0" dirty="0" smtClean="0">
                    <a:sym typeface="Symbol" panose="05050102010706020507" pitchFamily="18" charset="2"/>
                  </a:rPr>
                  <a:t>R(t) </a:t>
                </a:r>
                <a:r>
                  <a:rPr lang="ka-GE" sz="2000" b="0" dirty="0" smtClean="0">
                    <a:sym typeface="Symbol" panose="05050102010706020507" pitchFamily="18" charset="2"/>
                  </a:rPr>
                  <a:t>პარამეტრი, რომელიც არის დროზე დამოკიდებული.</a:t>
                </a:r>
                <a:br>
                  <a:rPr lang="ka-GE" sz="2000" b="0" dirty="0" smtClean="0">
                    <a:sym typeface="Symbol" panose="05050102010706020507" pitchFamily="18" charset="2"/>
                  </a:rPr>
                </a:br>
                <a:r>
                  <a:rPr lang="ka-GE" sz="2000" b="0" dirty="0" smtClean="0">
                    <a:sym typeface="Symbol" panose="05050102010706020507" pitchFamily="18" charset="2"/>
                  </a:rPr>
                  <a:t>შესაბამისად:  </a:t>
                </a:r>
                <a:r>
                  <a:rPr lang="en-US" sz="2000" b="0" dirty="0" smtClean="0">
                    <a:sym typeface="Symbol" panose="05050102010706020507" pitchFamily="18" charset="2"/>
                  </a:rPr>
                  <a:t/>
                </a:r>
                <a:br>
                  <a:rPr lang="en-US" sz="2000" b="0" dirty="0" smtClean="0">
                    <a:sym typeface="Symbol" panose="05050102010706020507" pitchFamily="18" charset="2"/>
                  </a:rPr>
                </a:br>
                <a:endParaRPr lang="en-US" sz="2000" dirty="0"/>
              </a:p>
            </p:txBody>
          </p:sp>
        </mc:Choice>
        <mc:Fallback>
          <p:sp>
            <p:nvSpPr>
              <p:cNvPr id="2" name="Title 1"/>
              <p:cNvSpPr>
                <a:spLocks noGrp="1" noRot="1" noChangeAspect="1" noMove="1" noResize="1" noEditPoints="1" noAdjustHandles="1" noChangeArrowheads="1" noChangeShapeType="1" noTextEdit="1"/>
              </p:cNvSpPr>
              <p:nvPr>
                <p:ph type="title"/>
              </p:nvPr>
            </p:nvSpPr>
            <p:spPr>
              <a:xfrm>
                <a:off x="1637581" y="514928"/>
                <a:ext cx="8911687" cy="1280890"/>
              </a:xfrm>
              <a:blipFill rotWithShape="0">
                <a:blip r:embed="rId2"/>
                <a:stretch>
                  <a:fillRect l="-752" t="-2844"/>
                </a:stretch>
              </a:blipFill>
            </p:spPr>
            <p:txBody>
              <a:bodyPr/>
              <a:lstStyle/>
              <a:p>
                <a:r>
                  <a:rPr lang="en-US">
                    <a:noFill/>
                  </a:rPr>
                  <a:t> </a:t>
                </a:r>
              </a:p>
            </p:txBody>
          </p:sp>
        </mc:Fallback>
      </mc:AlternateContent>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6981" y="1650243"/>
            <a:ext cx="2825085" cy="2260068"/>
          </a:xfrm>
          <a:prstGeom prst="rect">
            <a:avLst/>
          </a:prstGeom>
        </p:spPr>
      </p:pic>
      <p:sp>
        <p:nvSpPr>
          <p:cNvPr id="4" name="TextBox 3"/>
          <p:cNvSpPr txBox="1"/>
          <p:nvPr/>
        </p:nvSpPr>
        <p:spPr>
          <a:xfrm>
            <a:off x="3671248" y="1965278"/>
            <a:ext cx="1719618" cy="369332"/>
          </a:xfrm>
          <a:prstGeom prst="rect">
            <a:avLst/>
          </a:prstGeom>
          <a:noFill/>
        </p:spPr>
        <p:txBody>
          <a:bodyPr wrap="square" rtlCol="0">
            <a:spAutoFit/>
          </a:bodyPr>
          <a:lstStyle/>
          <a:p>
            <a:r>
              <a:rPr lang="ka-GE" dirty="0" smtClean="0"/>
              <a:t>(13)</a:t>
            </a:r>
            <a:endParaRPr lang="en-US" dirty="0"/>
          </a:p>
        </p:txBody>
      </p:sp>
      <p:sp>
        <p:nvSpPr>
          <p:cNvPr id="5" name="TextBox 4"/>
          <p:cNvSpPr txBox="1"/>
          <p:nvPr/>
        </p:nvSpPr>
        <p:spPr>
          <a:xfrm>
            <a:off x="3671248" y="3193576"/>
            <a:ext cx="4217158" cy="369332"/>
          </a:xfrm>
          <a:prstGeom prst="rect">
            <a:avLst/>
          </a:prstGeom>
          <a:noFill/>
        </p:spPr>
        <p:txBody>
          <a:bodyPr wrap="square" rtlCol="0">
            <a:spAutoFit/>
          </a:bodyPr>
          <a:lstStyle/>
          <a:p>
            <a:r>
              <a:rPr lang="ka-GE" dirty="0" smtClean="0"/>
              <a:t>(14) (მიიღება (13)-&gt;(12))</a:t>
            </a:r>
            <a:endParaRPr lang="en-US" dirty="0"/>
          </a:p>
        </p:txBody>
      </p:sp>
      <p:sp>
        <p:nvSpPr>
          <p:cNvPr id="6" name="TextBox 5"/>
          <p:cNvSpPr txBox="1"/>
          <p:nvPr/>
        </p:nvSpPr>
        <p:spPr>
          <a:xfrm>
            <a:off x="736981" y="4162567"/>
            <a:ext cx="1924332" cy="400110"/>
          </a:xfrm>
          <a:prstGeom prst="rect">
            <a:avLst/>
          </a:prstGeom>
          <a:noFill/>
        </p:spPr>
        <p:txBody>
          <a:bodyPr wrap="square" rtlCol="0">
            <a:spAutoFit/>
          </a:bodyPr>
          <a:lstStyle/>
          <a:p>
            <a:r>
              <a:rPr lang="ka-GE" sz="2000" dirty="0" smtClean="0"/>
              <a:t>შედეგად:</a:t>
            </a:r>
            <a:endParaRPr lang="en-US" sz="2000" dirty="0"/>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32380" y="3910311"/>
            <a:ext cx="6716972" cy="961681"/>
          </a:xfrm>
          <a:prstGeom prst="rect">
            <a:avLst/>
          </a:prstGeom>
        </p:spPr>
      </p:pic>
      <p:sp>
        <p:nvSpPr>
          <p:cNvPr id="8" name="TextBox 7"/>
          <p:cNvSpPr txBox="1"/>
          <p:nvPr/>
        </p:nvSpPr>
        <p:spPr>
          <a:xfrm>
            <a:off x="8749352" y="4362622"/>
            <a:ext cx="1145275" cy="369332"/>
          </a:xfrm>
          <a:prstGeom prst="rect">
            <a:avLst/>
          </a:prstGeom>
          <a:noFill/>
        </p:spPr>
        <p:txBody>
          <a:bodyPr wrap="square" rtlCol="0">
            <a:spAutoFit/>
          </a:bodyPr>
          <a:lstStyle/>
          <a:p>
            <a:r>
              <a:rPr lang="ka-GE" dirty="0" smtClean="0"/>
              <a:t>(15)</a:t>
            </a:r>
            <a:endParaRPr lang="en-US" dirty="0"/>
          </a:p>
        </p:txBody>
      </p:sp>
      <mc:AlternateContent xmlns:mc="http://schemas.openxmlformats.org/markup-compatibility/2006">
        <mc:Choice xmlns:a14="http://schemas.microsoft.com/office/drawing/2010/main" Requires="a14">
          <p:sp>
            <p:nvSpPr>
              <p:cNvPr id="9" name="TextBox 8"/>
              <p:cNvSpPr txBox="1"/>
              <p:nvPr/>
            </p:nvSpPr>
            <p:spPr>
              <a:xfrm>
                <a:off x="1091821" y="5063319"/>
                <a:ext cx="9553433" cy="2296013"/>
              </a:xfrm>
              <a:prstGeom prst="rect">
                <a:avLst/>
              </a:prstGeom>
              <a:noFill/>
            </p:spPr>
            <p:txBody>
              <a:bodyPr wrap="square" rtlCol="0">
                <a:spAutoFit/>
              </a:bodyPr>
              <a:lstStyle/>
              <a:p>
                <a:r>
                  <a:rPr lang="ka-GE" sz="2000" dirty="0" smtClean="0"/>
                  <a:t>სადაც </a:t>
                </a:r>
                <a14:m>
                  <m:oMath xmlns:m="http://schemas.openxmlformats.org/officeDocument/2006/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𝑅</m:t>
                        </m:r>
                      </m:e>
                      <m:sub>
                        <m:r>
                          <a:rPr lang="en-US" sz="2000" b="0" i="1" smtClean="0">
                            <a:latin typeface="Cambria Math" panose="02040503050406030204" pitchFamily="18" charset="0"/>
                          </a:rPr>
                          <m:t>𝑖</m:t>
                        </m:r>
                      </m:sub>
                    </m:sSub>
                  </m:oMath>
                </a14:m>
                <a:r>
                  <a:rPr lang="en-US" sz="2000" b="0" dirty="0" smtClean="0"/>
                  <a:t> </a:t>
                </a:r>
                <a:r>
                  <a:rPr lang="ka-GE" sz="2000" b="0" dirty="0" smtClean="0"/>
                  <a:t>და </a:t>
                </a:r>
                <a14:m>
                  <m:oMath xmlns:m="http://schemas.openxmlformats.org/officeDocument/2006/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𝑅</m:t>
                        </m:r>
                      </m:e>
                      <m:sub>
                        <m:r>
                          <a:rPr lang="en-US" sz="2000" b="0" i="1" smtClean="0">
                            <a:latin typeface="Cambria Math" panose="02040503050406030204" pitchFamily="18" charset="0"/>
                          </a:rPr>
                          <m:t>𝑓</m:t>
                        </m:r>
                      </m:sub>
                    </m:sSub>
                  </m:oMath>
                </a14:m>
                <a:r>
                  <a:rPr lang="ka-GE" sz="2000" b="0" dirty="0" smtClean="0"/>
                  <a:t> შესაბამისად არის </a:t>
                </a:r>
                <a:r>
                  <a:rPr lang="en-US" sz="2000" b="0" dirty="0" smtClean="0"/>
                  <a:t>R(t)</a:t>
                </a:r>
                <a:r>
                  <a:rPr lang="ka-GE" sz="2000" b="0" dirty="0" smtClean="0"/>
                  <a:t>-ს საწყისი და საბოლოო მნიშვნელობები. სხვა სიტყვებით, თუ </a:t>
                </a:r>
                <a:r>
                  <a:rPr lang="en-US" sz="2000" b="0" dirty="0" smtClean="0"/>
                  <a:t>H</a:t>
                </a:r>
                <a:r>
                  <a:rPr lang="ka-GE" sz="2000" b="0" dirty="0" smtClean="0"/>
                  <a:t> დაუბრუნდება თავის თავდაპირველ მდგომარეობას </a:t>
                </a:r>
                <a:r>
                  <a:rPr lang="en-US" sz="2000" b="0" dirty="0" smtClean="0"/>
                  <a:t>T </a:t>
                </a:r>
                <a:r>
                  <a:rPr lang="ka-GE" sz="2000" b="0" dirty="0" smtClean="0"/>
                  <a:t>დროის შემდეგ, ისე რომ </a:t>
                </a:r>
                <a14:m>
                  <m:oMath xmlns:m="http://schemas.openxmlformats.org/officeDocument/2006/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𝑅</m:t>
                        </m:r>
                      </m:e>
                      <m:sub>
                        <m:r>
                          <a:rPr lang="en-US" sz="2000" b="0" i="1" smtClean="0">
                            <a:latin typeface="Cambria Math" panose="02040503050406030204" pitchFamily="18" charset="0"/>
                          </a:rPr>
                          <m:t>𝑖</m:t>
                        </m:r>
                      </m:sub>
                    </m:sSub>
                    <m:r>
                      <a:rPr lang="en-US" sz="2000" b="0" i="1" smtClean="0">
                        <a:latin typeface="Cambria Math" panose="02040503050406030204" pitchFamily="18" charset="0"/>
                      </a:rPr>
                      <m:t>=</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𝑅</m:t>
                        </m:r>
                      </m:e>
                      <m:sub>
                        <m:r>
                          <a:rPr lang="en-US" sz="2000" b="0" i="1" smtClean="0">
                            <a:latin typeface="Cambria Math" panose="02040503050406030204" pitchFamily="18" charset="0"/>
                          </a:rPr>
                          <m:t>𝑓</m:t>
                        </m:r>
                      </m:sub>
                    </m:sSub>
                  </m:oMath>
                </a14:m>
                <a:r>
                  <a:rPr lang="en-US" sz="2000" b="0" dirty="0" smtClean="0"/>
                  <a:t>, </a:t>
                </a:r>
                <a14:m>
                  <m:oMath xmlns:m="http://schemas.openxmlformats.org/officeDocument/2006/math">
                    <m:sSub>
                      <m:sSubPr>
                        <m:ctrlPr>
                          <a:rPr lang="en-US" sz="2000" b="0" i="1" smtClean="0">
                            <a:latin typeface="Cambria Math" panose="02040503050406030204" pitchFamily="18" charset="0"/>
                            <a:ea typeface="Cambria Math" panose="02040503050406030204" pitchFamily="18" charset="0"/>
                          </a:rPr>
                        </m:ctrlPr>
                      </m:sSubPr>
                      <m:e>
                        <m:r>
                          <a:rPr lang="en-US" sz="2000" b="0" i="1" smtClean="0">
                            <a:latin typeface="Cambria Math" panose="02040503050406030204" pitchFamily="18" charset="0"/>
                            <a:ea typeface="Cambria Math" panose="02040503050406030204" pitchFamily="18" charset="0"/>
                          </a:rPr>
                          <m:t>𝛾</m:t>
                        </m:r>
                      </m:e>
                      <m:sub>
                        <m:r>
                          <a:rPr lang="en-US" sz="2000" b="0" i="1" smtClean="0">
                            <a:latin typeface="Cambria Math" panose="02040503050406030204" pitchFamily="18" charset="0"/>
                            <a:ea typeface="Cambria Math" panose="02040503050406030204" pitchFamily="18" charset="0"/>
                          </a:rPr>
                          <m:t>𝑛</m:t>
                        </m:r>
                      </m:sub>
                    </m:sSub>
                  </m:oMath>
                </a14:m>
                <a:r>
                  <a:rPr lang="en-US" sz="2000" b="0" dirty="0" smtClean="0">
                    <a:ea typeface="Cambria Math" panose="02040503050406030204" pitchFamily="18" charset="0"/>
                  </a:rPr>
                  <a:t>(t)=0, </a:t>
                </a:r>
                <a:r>
                  <a:rPr lang="ka-GE" sz="2000" b="0" dirty="0" smtClean="0">
                    <a:ea typeface="Cambria Math" panose="02040503050406030204" pitchFamily="18" charset="0"/>
                  </a:rPr>
                  <a:t>ანუ არანაირი საინტერესო შედეგი არ გვექნება!</a:t>
                </a:r>
                <a:endParaRPr lang="en-US" sz="2000" b="0" dirty="0" smtClean="0">
                  <a:ea typeface="Cambria Math" panose="02040503050406030204" pitchFamily="18" charset="0"/>
                </a:endParaRPr>
              </a:p>
              <a:p>
                <a:endParaRPr lang="en-US" sz="2000" b="0" dirty="0" smtClean="0"/>
              </a:p>
              <a:p>
                <a:endParaRPr lang="en-US" sz="2000" b="0" dirty="0" smtClean="0"/>
              </a:p>
              <a:p>
                <a:endParaRPr lang="en-US" sz="2000" dirty="0"/>
              </a:p>
            </p:txBody>
          </p:sp>
        </mc:Choice>
        <mc:Fallback>
          <p:sp>
            <p:nvSpPr>
              <p:cNvPr id="9" name="TextBox 8"/>
              <p:cNvSpPr txBox="1">
                <a:spLocks noRot="1" noChangeAspect="1" noMove="1" noResize="1" noEditPoints="1" noAdjustHandles="1" noChangeArrowheads="1" noChangeShapeType="1" noTextEdit="1"/>
              </p:cNvSpPr>
              <p:nvPr/>
            </p:nvSpPr>
            <p:spPr>
              <a:xfrm>
                <a:off x="1091821" y="5063319"/>
                <a:ext cx="9553433" cy="2296013"/>
              </a:xfrm>
              <a:prstGeom prst="rect">
                <a:avLst/>
              </a:prstGeom>
              <a:blipFill rotWithShape="0">
                <a:blip r:embed="rId5"/>
                <a:stretch>
                  <a:fillRect l="-638" t="-1862"/>
                </a:stretch>
              </a:blipFill>
            </p:spPr>
            <p:txBody>
              <a:bodyPr/>
              <a:lstStyle/>
              <a:p>
                <a:r>
                  <a:rPr lang="en-US">
                    <a:noFill/>
                  </a:rPr>
                  <a:t> </a:t>
                </a:r>
              </a:p>
            </p:txBody>
          </p:sp>
        </mc:Fallback>
      </mc:AlternateContent>
    </p:spTree>
    <p:extLst>
      <p:ext uri="{BB962C8B-B14F-4D97-AF65-F5344CB8AC3E}">
        <p14:creationId xmlns:p14="http://schemas.microsoft.com/office/powerpoint/2010/main" val="378017470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Title 1"/>
              <p:cNvSpPr>
                <a:spLocks noGrp="1"/>
              </p:cNvSpPr>
              <p:nvPr>
                <p:ph type="title"/>
              </p:nvPr>
            </p:nvSpPr>
            <p:spPr>
              <a:xfrm>
                <a:off x="1746763" y="583167"/>
                <a:ext cx="8911687" cy="1280890"/>
              </a:xfrm>
            </p:spPr>
            <p:txBody>
              <a:bodyPr>
                <a:normAutofit/>
              </a:bodyPr>
              <a:lstStyle/>
              <a:p>
                <a:r>
                  <a:rPr lang="ka-GE" sz="2000" dirty="0" smtClean="0"/>
                  <a:t>მაგრამ, (13) განტოლებაში, </a:t>
                </a:r>
                <a:r>
                  <a:rPr lang="en-US" sz="2000" dirty="0" smtClean="0"/>
                  <a:t>H-</a:t>
                </a:r>
                <a:r>
                  <a:rPr lang="ka-GE" sz="2000" dirty="0" smtClean="0"/>
                  <a:t>ში იცვლებოდა მხოლოდ ერთი პარამეტრი. ახლა დავუშვათ, რომ ასეთი </a:t>
                </a:r>
                <a:r>
                  <a:rPr lang="en-US" sz="2000" dirty="0" smtClean="0"/>
                  <a:t>N </a:t>
                </a:r>
                <a:r>
                  <a:rPr lang="ka-GE" sz="2000" dirty="0" smtClean="0"/>
                  <a:t>ცალი პარამეტრი გვაქვს:</a:t>
                </a:r>
                <a14:m>
                  <m:oMath xmlns:m="http://schemas.openxmlformats.org/officeDocument/2006/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𝑅</m:t>
                        </m:r>
                      </m:e>
                      <m:sub>
                        <m:r>
                          <a:rPr lang="en-US" sz="2000" b="0" i="1" smtClean="0">
                            <a:latin typeface="Cambria Math" panose="02040503050406030204" pitchFamily="18" charset="0"/>
                          </a:rPr>
                          <m:t>1</m:t>
                        </m:r>
                      </m:sub>
                    </m:sSub>
                    <m:r>
                      <a:rPr lang="en-US" sz="2000" b="0" i="1" smtClean="0">
                        <a:latin typeface="Cambria Math" panose="02040503050406030204" pitchFamily="18" charset="0"/>
                      </a:rPr>
                      <m:t>,</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𝑅</m:t>
                        </m:r>
                      </m:e>
                      <m:sub>
                        <m:r>
                          <a:rPr lang="en-US" sz="2000" b="0" i="1" smtClean="0">
                            <a:latin typeface="Cambria Math" panose="02040503050406030204" pitchFamily="18" charset="0"/>
                          </a:rPr>
                          <m:t>2</m:t>
                        </m:r>
                      </m:sub>
                    </m:sSub>
                    <m:r>
                      <a:rPr lang="en-US" sz="2000" b="0" i="1" smtClean="0">
                        <a:latin typeface="Cambria Math" panose="02040503050406030204" pitchFamily="18" charset="0"/>
                      </a:rPr>
                      <m:t>,…,</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𝑅</m:t>
                        </m:r>
                      </m:e>
                      <m:sub>
                        <m:r>
                          <a:rPr lang="en-US" sz="2000" b="0" i="1" smtClean="0">
                            <a:latin typeface="Cambria Math" panose="02040503050406030204" pitchFamily="18" charset="0"/>
                          </a:rPr>
                          <m:t>𝑁</m:t>
                        </m:r>
                      </m:sub>
                    </m:sSub>
                    <m:r>
                      <a:rPr lang="en-US" sz="2000" b="0" i="1" smtClean="0">
                        <a:latin typeface="Cambria Math" panose="02040503050406030204" pitchFamily="18" charset="0"/>
                      </a:rPr>
                      <m:t>.</m:t>
                    </m:r>
                  </m:oMath>
                </a14:m>
                <a:r>
                  <a:rPr lang="en-US" sz="2000" dirty="0" smtClean="0"/>
                  <a:t/>
                </a:r>
                <a:br>
                  <a:rPr lang="en-US" sz="2000" dirty="0" smtClean="0"/>
                </a:br>
                <a:r>
                  <a:rPr lang="ka-GE" sz="2000" dirty="0" smtClean="0"/>
                  <a:t>ამ შემთხვევაში:</a:t>
                </a:r>
                <a:endParaRPr lang="en-US" sz="2000" dirty="0"/>
              </a:p>
            </p:txBody>
          </p:sp>
        </mc:Choice>
        <mc:Fallback>
          <p:sp>
            <p:nvSpPr>
              <p:cNvPr id="2" name="Title 1"/>
              <p:cNvSpPr>
                <a:spLocks noGrp="1" noRot="1" noChangeAspect="1" noMove="1" noResize="1" noEditPoints="1" noAdjustHandles="1" noChangeArrowheads="1" noChangeShapeType="1" noTextEdit="1"/>
              </p:cNvSpPr>
              <p:nvPr>
                <p:ph type="title"/>
              </p:nvPr>
            </p:nvSpPr>
            <p:spPr>
              <a:xfrm>
                <a:off x="1746763" y="583167"/>
                <a:ext cx="8911687" cy="1280890"/>
              </a:xfrm>
              <a:blipFill rotWithShape="0">
                <a:blip r:embed="rId2"/>
                <a:stretch>
                  <a:fillRect l="-753" t="-3810"/>
                </a:stretch>
              </a:blipFill>
            </p:spPr>
            <p:txBody>
              <a:bodyPr/>
              <a:lstStyle/>
              <a:p>
                <a:r>
                  <a:rPr lang="en-US">
                    <a:noFill/>
                  </a:rPr>
                  <a:t> </a:t>
                </a:r>
              </a:p>
            </p:txBody>
          </p:sp>
        </mc:Fallback>
      </mc:AlternateContent>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4781" y="1624085"/>
            <a:ext cx="8114083" cy="884900"/>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4781" y="2508985"/>
            <a:ext cx="4199649" cy="951719"/>
          </a:xfrm>
          <a:prstGeom prst="rect">
            <a:avLst/>
          </a:prstGeom>
        </p:spPr>
      </p:pic>
      <p:sp>
        <p:nvSpPr>
          <p:cNvPr id="5" name="TextBox 4"/>
          <p:cNvSpPr txBox="1"/>
          <p:nvPr/>
        </p:nvSpPr>
        <p:spPr>
          <a:xfrm>
            <a:off x="544781" y="3616657"/>
            <a:ext cx="11233237" cy="400110"/>
          </a:xfrm>
          <a:prstGeom prst="rect">
            <a:avLst/>
          </a:prstGeom>
          <a:noFill/>
        </p:spPr>
        <p:txBody>
          <a:bodyPr wrap="square" rtlCol="0">
            <a:spAutoFit/>
          </a:bodyPr>
          <a:lstStyle/>
          <a:p>
            <a:r>
              <a:rPr lang="ka-GE" sz="2000" dirty="0" smtClean="0"/>
              <a:t>თუ </a:t>
            </a:r>
            <a:r>
              <a:rPr lang="en-US" sz="2000" dirty="0" smtClean="0"/>
              <a:t>H </a:t>
            </a:r>
            <a:r>
              <a:rPr lang="ka-GE" sz="2000" dirty="0" smtClean="0"/>
              <a:t>დაუბრუნდება საწყის მდგომარეობას </a:t>
            </a:r>
            <a:r>
              <a:rPr lang="en-US" sz="2000" dirty="0" smtClean="0"/>
              <a:t>T </a:t>
            </a:r>
            <a:r>
              <a:rPr lang="ka-GE" sz="2000" dirty="0" smtClean="0"/>
              <a:t>დროში, გეომეტრიული ფაზის ცვლილება იქნება:</a:t>
            </a:r>
            <a:endParaRPr lang="en-US" sz="2000" dirty="0"/>
          </a:p>
        </p:txBody>
      </p:sp>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19525" y="4172720"/>
            <a:ext cx="4386849" cy="1518525"/>
          </a:xfrm>
          <a:prstGeom prst="rect">
            <a:avLst/>
          </a:prstGeom>
        </p:spPr>
      </p:pic>
      <p:sp>
        <p:nvSpPr>
          <p:cNvPr id="8" name="TextBox 7"/>
          <p:cNvSpPr txBox="1"/>
          <p:nvPr/>
        </p:nvSpPr>
        <p:spPr>
          <a:xfrm>
            <a:off x="8871045" y="1864057"/>
            <a:ext cx="1146412" cy="646331"/>
          </a:xfrm>
          <a:prstGeom prst="rect">
            <a:avLst/>
          </a:prstGeom>
          <a:noFill/>
        </p:spPr>
        <p:txBody>
          <a:bodyPr wrap="square" rtlCol="0">
            <a:spAutoFit/>
          </a:bodyPr>
          <a:lstStyle/>
          <a:p>
            <a:r>
              <a:rPr lang="ka-GE" dirty="0" smtClean="0"/>
              <a:t>(16)</a:t>
            </a:r>
          </a:p>
          <a:p>
            <a:endParaRPr lang="en-US" dirty="0"/>
          </a:p>
        </p:txBody>
      </p:sp>
      <p:sp>
        <p:nvSpPr>
          <p:cNvPr id="9" name="TextBox 8"/>
          <p:cNvSpPr txBox="1"/>
          <p:nvPr/>
        </p:nvSpPr>
        <p:spPr>
          <a:xfrm>
            <a:off x="4744430" y="2879678"/>
            <a:ext cx="1547188" cy="369332"/>
          </a:xfrm>
          <a:prstGeom prst="rect">
            <a:avLst/>
          </a:prstGeom>
          <a:noFill/>
        </p:spPr>
        <p:txBody>
          <a:bodyPr wrap="square" rtlCol="0">
            <a:spAutoFit/>
          </a:bodyPr>
          <a:lstStyle/>
          <a:p>
            <a:r>
              <a:rPr lang="ka-GE" dirty="0" smtClean="0"/>
              <a:t>(17)</a:t>
            </a:r>
            <a:endParaRPr lang="en-US" dirty="0"/>
          </a:p>
        </p:txBody>
      </p:sp>
      <p:sp>
        <p:nvSpPr>
          <p:cNvPr id="10" name="TextBox 9"/>
          <p:cNvSpPr txBox="1"/>
          <p:nvPr/>
        </p:nvSpPr>
        <p:spPr>
          <a:xfrm>
            <a:off x="8407021" y="4804012"/>
            <a:ext cx="941695" cy="369332"/>
          </a:xfrm>
          <a:prstGeom prst="rect">
            <a:avLst/>
          </a:prstGeom>
          <a:noFill/>
        </p:spPr>
        <p:txBody>
          <a:bodyPr wrap="square" rtlCol="0">
            <a:spAutoFit/>
          </a:bodyPr>
          <a:lstStyle/>
          <a:p>
            <a:r>
              <a:rPr lang="ka-GE" dirty="0" smtClean="0"/>
              <a:t>(18)</a:t>
            </a:r>
            <a:endParaRPr lang="en-US" dirty="0"/>
          </a:p>
        </p:txBody>
      </p:sp>
      <mc:AlternateContent xmlns:mc="http://schemas.openxmlformats.org/markup-compatibility/2006">
        <mc:Choice xmlns:a14="http://schemas.microsoft.com/office/drawing/2010/main" Requires="a14">
          <p:sp>
            <p:nvSpPr>
              <p:cNvPr id="11" name="TextBox 10"/>
              <p:cNvSpPr txBox="1"/>
              <p:nvPr/>
            </p:nvSpPr>
            <p:spPr>
              <a:xfrm>
                <a:off x="1187356" y="5691245"/>
                <a:ext cx="10781731" cy="1043491"/>
              </a:xfrm>
              <a:prstGeom prst="rect">
                <a:avLst/>
              </a:prstGeom>
              <a:noFill/>
            </p:spPr>
            <p:txBody>
              <a:bodyPr wrap="square" rtlCol="0">
                <a:spAutoFit/>
              </a:bodyPr>
              <a:lstStyle/>
              <a:p>
                <a:r>
                  <a:rPr lang="ka-GE" sz="2000" dirty="0" smtClean="0"/>
                  <a:t>ეს განტოლება პირველად აღმოჩენილიქნა 1984 წ. და </a:t>
                </a:r>
                <a14:m>
                  <m:oMath xmlns:m="http://schemas.openxmlformats.org/officeDocument/2006/math">
                    <m:sSub>
                      <m:sSubPr>
                        <m:ctrlPr>
                          <a:rPr lang="ka-GE" sz="2000" b="0" i="1" smtClean="0">
                            <a:ea typeface="Cambria Math" panose="02040503050406030204" pitchFamily="18" charset="0"/>
                          </a:rPr>
                        </m:ctrlPr>
                      </m:sSubPr>
                      <m:e>
                        <m:r>
                          <a:rPr lang="ka-GE" sz="2000" i="1" smtClean="0">
                            <a:ea typeface="Cambria Math" panose="02040503050406030204" pitchFamily="18" charset="0"/>
                          </a:rPr>
                          <m:t>𝛾</m:t>
                        </m:r>
                      </m:e>
                      <m:sub>
                        <m:r>
                          <a:rPr lang="en-US" sz="2000" b="0" i="1" smtClean="0">
                            <a:latin typeface="Cambria Math" panose="02040503050406030204" pitchFamily="18" charset="0"/>
                            <a:ea typeface="Cambria Math" panose="02040503050406030204" pitchFamily="18" charset="0"/>
                          </a:rPr>
                          <m:t>𝑛</m:t>
                        </m:r>
                      </m:sub>
                    </m:sSub>
                  </m:oMath>
                </a14:m>
                <a:r>
                  <a:rPr lang="en-US" sz="2000" b="0" dirty="0" smtClean="0">
                    <a:ea typeface="Cambria Math" panose="02040503050406030204" pitchFamily="18" charset="0"/>
                  </a:rPr>
                  <a:t>(t)</a:t>
                </a:r>
                <a:r>
                  <a:rPr lang="ka-GE" sz="2000" b="0" dirty="0" smtClean="0">
                    <a:ea typeface="Cambria Math" panose="02040503050406030204" pitchFamily="18" charset="0"/>
                  </a:rPr>
                  <a:t>-ს ეწოდება </a:t>
                </a:r>
                <a:r>
                  <a:rPr lang="ka-GE" sz="2000" b="1" dirty="0" smtClean="0">
                    <a:ea typeface="Cambria Math" panose="02040503050406030204" pitchFamily="18" charset="0"/>
                  </a:rPr>
                  <a:t>გეომეტრიული ფაზა</a:t>
                </a:r>
                <a:r>
                  <a:rPr lang="ka-GE" sz="2000" b="0" dirty="0" smtClean="0">
                    <a:ea typeface="Cambria Math" panose="02040503050406030204" pitchFamily="18" charset="0"/>
                  </a:rPr>
                  <a:t>, ანუ </a:t>
                </a:r>
                <a:r>
                  <a:rPr lang="ka-GE" sz="2000" b="1" dirty="0" smtClean="0">
                    <a:ea typeface="Cambria Math" panose="02040503050406030204" pitchFamily="18" charset="0"/>
                  </a:rPr>
                  <a:t>ბერის ფაზა</a:t>
                </a:r>
                <a:r>
                  <a:rPr lang="ka-GE" sz="2000" b="0" dirty="0" smtClean="0">
                    <a:ea typeface="Cambria Math" panose="02040503050406030204" pitchFamily="18" charset="0"/>
                  </a:rPr>
                  <a:t>.</a:t>
                </a:r>
                <a:endParaRPr lang="en-US" sz="2000" b="0" dirty="0" smtClean="0">
                  <a:ea typeface="Cambria Math" panose="02040503050406030204" pitchFamily="18" charset="0"/>
                </a:endParaRPr>
              </a:p>
              <a:p>
                <a:endParaRPr lang="en-US" sz="2000" dirty="0"/>
              </a:p>
            </p:txBody>
          </p:sp>
        </mc:Choice>
        <mc:Fallback>
          <p:sp>
            <p:nvSpPr>
              <p:cNvPr id="11" name="TextBox 10"/>
              <p:cNvSpPr txBox="1">
                <a:spLocks noRot="1" noChangeAspect="1" noMove="1" noResize="1" noEditPoints="1" noAdjustHandles="1" noChangeArrowheads="1" noChangeShapeType="1" noTextEdit="1"/>
              </p:cNvSpPr>
              <p:nvPr/>
            </p:nvSpPr>
            <p:spPr>
              <a:xfrm>
                <a:off x="1187356" y="5691245"/>
                <a:ext cx="10781731" cy="1043491"/>
              </a:xfrm>
              <a:prstGeom prst="rect">
                <a:avLst/>
              </a:prstGeom>
              <a:blipFill rotWithShape="0">
                <a:blip r:embed="rId6"/>
                <a:stretch>
                  <a:fillRect l="-622" t="-4094" r="-170"/>
                </a:stretch>
              </a:blipFill>
            </p:spPr>
            <p:txBody>
              <a:bodyPr/>
              <a:lstStyle/>
              <a:p>
                <a:r>
                  <a:rPr lang="en-US">
                    <a:noFill/>
                  </a:rPr>
                  <a:t> </a:t>
                </a:r>
              </a:p>
            </p:txBody>
          </p:sp>
        </mc:Fallback>
      </mc:AlternateContent>
    </p:spTree>
    <p:extLst>
      <p:ext uri="{BB962C8B-B14F-4D97-AF65-F5344CB8AC3E}">
        <p14:creationId xmlns:p14="http://schemas.microsoft.com/office/powerpoint/2010/main" val="11457270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Title 1"/>
              <p:cNvSpPr>
                <a:spLocks noGrp="1"/>
              </p:cNvSpPr>
              <p:nvPr>
                <p:ph type="title"/>
              </p:nvPr>
            </p:nvSpPr>
            <p:spPr>
              <a:xfrm>
                <a:off x="1596788" y="624110"/>
                <a:ext cx="9907823" cy="3047138"/>
              </a:xfrm>
            </p:spPr>
            <p:txBody>
              <a:bodyPr>
                <a:normAutofit/>
              </a:bodyPr>
              <a:lstStyle/>
              <a:p>
                <a:r>
                  <a:rPr lang="ka-GE" sz="2000" dirty="0" smtClean="0"/>
                  <a:t>აღსანიშნავია, რომ </a:t>
                </a:r>
                <a14:m>
                  <m:oMath xmlns:m="http://schemas.openxmlformats.org/officeDocument/2006/math">
                    <m:sSub>
                      <m:sSubPr>
                        <m:ctrlPr>
                          <a:rPr lang="ka-GE" sz="2000" b="0" i="1" smtClean="0">
                            <a:ea typeface="Cambria Math" panose="02040503050406030204" pitchFamily="18" charset="0"/>
                          </a:rPr>
                        </m:ctrlPr>
                      </m:sSubPr>
                      <m:e>
                        <m:r>
                          <a:rPr lang="ka-GE" sz="2000" i="1" smtClean="0">
                            <a:ea typeface="Cambria Math" panose="02040503050406030204" pitchFamily="18" charset="0"/>
                          </a:rPr>
                          <m:t>𝛾</m:t>
                        </m:r>
                      </m:e>
                      <m:sub>
                        <m:r>
                          <a:rPr lang="en-US" sz="2000" b="0" i="1" smtClean="0">
                            <a:latin typeface="Cambria Math" panose="02040503050406030204" pitchFamily="18" charset="0"/>
                            <a:ea typeface="Cambria Math" panose="02040503050406030204" pitchFamily="18" charset="0"/>
                          </a:rPr>
                          <m:t>𝑛</m:t>
                        </m:r>
                      </m:sub>
                    </m:sSub>
                  </m:oMath>
                </a14:m>
                <a:r>
                  <a:rPr lang="en-US" sz="2000" b="0" dirty="0" smtClean="0">
                    <a:ea typeface="Cambria Math" panose="02040503050406030204" pitchFamily="18" charset="0"/>
                  </a:rPr>
                  <a:t>(</a:t>
                </a:r>
                <a:r>
                  <a:rPr lang="en-US" sz="2000" dirty="0" smtClean="0">
                    <a:ea typeface="Cambria Math" panose="02040503050406030204" pitchFamily="18" charset="0"/>
                  </a:rPr>
                  <a:t>T)</a:t>
                </a:r>
                <a:r>
                  <a:rPr lang="ka-GE" sz="2000" dirty="0" smtClean="0">
                    <a:ea typeface="Cambria Math" panose="02040503050406030204" pitchFamily="18" charset="0"/>
                  </a:rPr>
                  <a:t> დამოკიდებულია მხოლოდ შერჩეულ ტრაექტორიაზე და არა იმაზე, თუ რამდენად სწრაფად იყო გავლილი მოცემული გზა. ამისგან განსხვავებით, დაგროვებული დინამიური ფაზა დამოკიდებულია განვლილ დროზე.</a:t>
                </a:r>
                <a:r>
                  <a:rPr lang="en-US" sz="2000" b="0" dirty="0" smtClean="0">
                    <a:ea typeface="Cambria Math" panose="02040503050406030204" pitchFamily="18" charset="0"/>
                  </a:rPr>
                  <a:t/>
                </a:r>
                <a:br>
                  <a:rPr lang="en-US" sz="2000" b="0" dirty="0" smtClean="0">
                    <a:ea typeface="Cambria Math" panose="02040503050406030204" pitchFamily="18" charset="0"/>
                  </a:rPr>
                </a:br>
                <a:endParaRPr lang="en-US" sz="2000" dirty="0"/>
              </a:p>
            </p:txBody>
          </p:sp>
        </mc:Choice>
        <mc:Fallback>
          <p:sp>
            <p:nvSpPr>
              <p:cNvPr id="2" name="Title 1"/>
              <p:cNvSpPr>
                <a:spLocks noGrp="1" noRot="1" noChangeAspect="1" noMove="1" noResize="1" noEditPoints="1" noAdjustHandles="1" noChangeArrowheads="1" noChangeShapeType="1" noTextEdit="1"/>
              </p:cNvSpPr>
              <p:nvPr>
                <p:ph type="title"/>
              </p:nvPr>
            </p:nvSpPr>
            <p:spPr>
              <a:xfrm>
                <a:off x="1596788" y="624110"/>
                <a:ext cx="9907823" cy="3047138"/>
              </a:xfrm>
              <a:blipFill rotWithShape="0">
                <a:blip r:embed="rId2"/>
                <a:stretch>
                  <a:fillRect l="-677" t="-1200"/>
                </a:stretch>
              </a:blipFill>
            </p:spPr>
            <p:txBody>
              <a:bodyPr/>
              <a:lstStyle/>
              <a:p>
                <a:r>
                  <a:rPr lang="en-US">
                    <a:noFill/>
                  </a:rPr>
                  <a:t> </a:t>
                </a:r>
              </a:p>
            </p:txBody>
          </p:sp>
        </mc:Fallback>
      </mc:AlternateContent>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03469" y="2147679"/>
            <a:ext cx="3811731" cy="1071065"/>
          </a:xfrm>
          <a:prstGeom prst="rect">
            <a:avLst/>
          </a:prstGeom>
        </p:spPr>
      </p:pic>
      <mc:AlternateContent xmlns:mc="http://schemas.openxmlformats.org/markup-compatibility/2006">
        <mc:Choice xmlns:a14="http://schemas.microsoft.com/office/drawing/2010/main" Requires="a14">
          <p:sp>
            <p:nvSpPr>
              <p:cNvPr id="4" name="TextBox 3"/>
              <p:cNvSpPr txBox="1"/>
              <p:nvPr/>
            </p:nvSpPr>
            <p:spPr>
              <a:xfrm>
                <a:off x="2702257" y="3912791"/>
                <a:ext cx="9225887" cy="2274597"/>
              </a:xfrm>
              <a:prstGeom prst="rect">
                <a:avLst/>
              </a:prstGeom>
              <a:noFill/>
            </p:spPr>
            <p:txBody>
              <a:bodyPr wrap="square" rtlCol="0">
                <a:spAutoFit/>
              </a:bodyPr>
              <a:lstStyle/>
              <a:p>
                <a:r>
                  <a:rPr lang="ka-GE" sz="2000" dirty="0" smtClean="0"/>
                  <a:t>ბერის ფაზის წარმომავლობა ბადებს რამდენიმე კითხვას, რომელიც უშუალოდ მაგალითზე გადასვლამდე ჯობია განხილულიყოს.</a:t>
                </a:r>
                <a:br>
                  <a:rPr lang="ka-GE" sz="2000" dirty="0" smtClean="0"/>
                </a:br>
                <a:endParaRPr lang="ka-GE" sz="2000" dirty="0" smtClean="0"/>
              </a:p>
              <a:p>
                <a:pPr marL="457200" indent="-457200">
                  <a:buAutoNum type="arabicParenR"/>
                </a:pPr>
                <a:r>
                  <a:rPr lang="ka-GE" sz="2000" dirty="0" smtClean="0"/>
                  <a:t>არის თუ არა </a:t>
                </a:r>
                <a14:m>
                  <m:oMath xmlns:m="http://schemas.openxmlformats.org/officeDocument/2006/math">
                    <m:sSub>
                      <m:sSubPr>
                        <m:ctrlPr>
                          <a:rPr lang="en-US" sz="2000" b="0" i="1" smtClean="0">
                            <a:latin typeface="Cambria Math" panose="02040503050406030204" pitchFamily="18" charset="0"/>
                            <a:ea typeface="Cambria Math" panose="02040503050406030204" pitchFamily="18" charset="0"/>
                          </a:rPr>
                        </m:ctrlPr>
                      </m:sSubPr>
                      <m:e>
                        <m:r>
                          <a:rPr lang="ka-GE" sz="2000" i="1" smtClean="0">
                            <a:ea typeface="Cambria Math" panose="02040503050406030204" pitchFamily="18" charset="0"/>
                          </a:rPr>
                          <m:t>𝛾</m:t>
                        </m:r>
                      </m:e>
                      <m:sub>
                        <m:r>
                          <a:rPr lang="en-US" sz="2000" b="0" i="1" smtClean="0">
                            <a:latin typeface="Cambria Math" panose="02040503050406030204" pitchFamily="18" charset="0"/>
                            <a:ea typeface="Cambria Math" panose="02040503050406030204" pitchFamily="18" charset="0"/>
                          </a:rPr>
                          <m:t>𝑛</m:t>
                        </m:r>
                      </m:sub>
                    </m:sSub>
                  </m:oMath>
                </a14:m>
                <a:r>
                  <a:rPr lang="en-US" sz="2000" b="0" dirty="0" smtClean="0">
                    <a:ea typeface="Cambria Math" panose="02040503050406030204" pitchFamily="18" charset="0"/>
                  </a:rPr>
                  <a:t>(t)</a:t>
                </a:r>
                <a:r>
                  <a:rPr lang="ka-GE" sz="2000" b="0" dirty="0" smtClean="0">
                    <a:ea typeface="Cambria Math" panose="02040503050406030204" pitchFamily="18" charset="0"/>
                  </a:rPr>
                  <a:t> ნამდვილი?</a:t>
                </a:r>
                <a:br>
                  <a:rPr lang="ka-GE" sz="2000" b="0" dirty="0" smtClean="0">
                    <a:ea typeface="Cambria Math" panose="02040503050406030204" pitchFamily="18" charset="0"/>
                  </a:rPr>
                </a:br>
                <a:endParaRPr lang="ka-GE" sz="2000" b="0" dirty="0" smtClean="0">
                  <a:ea typeface="Cambria Math" panose="02040503050406030204" pitchFamily="18" charset="0"/>
                </a:endParaRPr>
              </a:p>
              <a:p>
                <a:pPr marL="457200" indent="-457200">
                  <a:buAutoNum type="arabicParenR"/>
                </a:pPr>
                <a:r>
                  <a:rPr lang="ka-GE" sz="2000" dirty="0" smtClean="0">
                    <a:ea typeface="Cambria Math" panose="02040503050406030204" pitchFamily="18" charset="0"/>
                  </a:rPr>
                  <a:t>გაზომვადია თუ არა ბერის ფაზა?</a:t>
                </a:r>
                <a:endParaRPr lang="en-US" sz="2000" b="0" dirty="0" smtClean="0">
                  <a:ea typeface="Cambria Math" panose="02040503050406030204" pitchFamily="18" charset="0"/>
                </a:endParaRPr>
              </a:p>
              <a:p>
                <a:pPr marL="457200" indent="-457200">
                  <a:buAutoNum type="arabicParenR"/>
                </a:pPr>
                <a:endParaRPr lang="en-US" sz="2000" dirty="0"/>
              </a:p>
            </p:txBody>
          </p:sp>
        </mc:Choice>
        <mc:Fallback>
          <p:sp>
            <p:nvSpPr>
              <p:cNvPr id="4" name="TextBox 3"/>
              <p:cNvSpPr txBox="1">
                <a:spLocks noRot="1" noChangeAspect="1" noMove="1" noResize="1" noEditPoints="1" noAdjustHandles="1" noChangeArrowheads="1" noChangeShapeType="1" noTextEdit="1"/>
              </p:cNvSpPr>
              <p:nvPr/>
            </p:nvSpPr>
            <p:spPr>
              <a:xfrm>
                <a:off x="2702257" y="3912791"/>
                <a:ext cx="9225887" cy="2274597"/>
              </a:xfrm>
              <a:prstGeom prst="rect">
                <a:avLst/>
              </a:prstGeom>
              <a:blipFill rotWithShape="0">
                <a:blip r:embed="rId4"/>
                <a:stretch>
                  <a:fillRect l="-859" t="-1609"/>
                </a:stretch>
              </a:blipFill>
            </p:spPr>
            <p:txBody>
              <a:bodyPr/>
              <a:lstStyle/>
              <a:p>
                <a:r>
                  <a:rPr lang="en-US">
                    <a:noFill/>
                  </a:rPr>
                  <a:t> </a:t>
                </a:r>
              </a:p>
            </p:txBody>
          </p:sp>
        </mc:Fallback>
      </mc:AlternateContent>
    </p:spTree>
    <p:extLst>
      <p:ext uri="{BB962C8B-B14F-4D97-AF65-F5344CB8AC3E}">
        <p14:creationId xmlns:p14="http://schemas.microsoft.com/office/powerpoint/2010/main" val="23705083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Title 1"/>
              <p:cNvSpPr>
                <a:spLocks noGrp="1"/>
              </p:cNvSpPr>
              <p:nvPr>
                <p:ph type="title"/>
              </p:nvPr>
            </p:nvSpPr>
            <p:spPr>
              <a:xfrm>
                <a:off x="1692171" y="269268"/>
                <a:ext cx="8911687" cy="3838708"/>
              </a:xfrm>
            </p:spPr>
            <p:txBody>
              <a:bodyPr>
                <a:normAutofit/>
              </a:bodyPr>
              <a:lstStyle/>
              <a:p>
                <a:r>
                  <a:rPr lang="ka-GE" sz="2000" dirty="0" smtClean="0"/>
                  <a:t>1) თუ არ არის, მაშინ </a:t>
                </a:r>
                <a14:m>
                  <m:oMath xmlns:m="http://schemas.openxmlformats.org/officeDocument/2006/math">
                    <m:sSup>
                      <m:sSupPr>
                        <m:ctrlPr>
                          <a:rPr lang="en-US" sz="2000" b="0" i="1" smtClean="0">
                            <a:latin typeface="Cambria Math" panose="02040503050406030204" pitchFamily="18" charset="0"/>
                          </a:rPr>
                        </m:ctrlPr>
                      </m:sSupPr>
                      <m:e>
                        <m:r>
                          <a:rPr lang="en-US" sz="2000" b="0" i="1" smtClean="0">
                            <a:latin typeface="Cambria Math" panose="02040503050406030204" pitchFamily="18" charset="0"/>
                          </a:rPr>
                          <m:t>𝑒</m:t>
                        </m:r>
                      </m:e>
                      <m:sup>
                        <m:r>
                          <a:rPr lang="en-US" sz="2000" b="0" i="1" smtClean="0">
                            <a:latin typeface="Cambria Math" panose="02040503050406030204" pitchFamily="18" charset="0"/>
                          </a:rPr>
                          <m:t>𝑖</m:t>
                        </m:r>
                        <m:sSub>
                          <m:sSubPr>
                            <m:ctrlPr>
                              <a:rPr lang="en-US" sz="2000" b="0" i="1" smtClean="0">
                                <a:latin typeface="Cambria Math" panose="02040503050406030204" pitchFamily="18" charset="0"/>
                                <a:ea typeface="Cambria Math" panose="02040503050406030204" pitchFamily="18" charset="0"/>
                              </a:rPr>
                            </m:ctrlPr>
                          </m:sSubPr>
                          <m:e>
                            <m:r>
                              <a:rPr lang="en-US" sz="2000" b="0" i="1" smtClean="0">
                                <a:latin typeface="Cambria Math" panose="02040503050406030204" pitchFamily="18" charset="0"/>
                                <a:ea typeface="Cambria Math" panose="02040503050406030204" pitchFamily="18" charset="0"/>
                              </a:rPr>
                              <m:t>𝛾</m:t>
                            </m:r>
                          </m:e>
                          <m:sub>
                            <m:r>
                              <a:rPr lang="en-US" sz="2000" b="0" i="1" smtClean="0">
                                <a:latin typeface="Cambria Math" panose="02040503050406030204" pitchFamily="18" charset="0"/>
                                <a:ea typeface="Cambria Math" panose="02040503050406030204" pitchFamily="18" charset="0"/>
                              </a:rPr>
                              <m:t>𝑛</m:t>
                            </m:r>
                          </m:sub>
                        </m:sSub>
                      </m:sup>
                    </m:sSup>
                  </m:oMath>
                </a14:m>
                <a:r>
                  <a:rPr lang="en-US" sz="2000" b="0" dirty="0" smtClean="0">
                    <a:ea typeface="Cambria Math" panose="02040503050406030204" pitchFamily="18" charset="0"/>
                  </a:rPr>
                  <a:t> </a:t>
                </a:r>
                <a:r>
                  <a:rPr lang="ka-GE" sz="2000" dirty="0" smtClean="0">
                    <a:ea typeface="Cambria Math" panose="02040503050406030204" pitchFamily="18" charset="0"/>
                  </a:rPr>
                  <a:t>საერთოდ არ გამოდის ფაზური ფაქტორი და გამოდის უბრალოდ ექსპონენციალური ფაქტორი და</a:t>
                </a:r>
                <a:r>
                  <a:rPr lang="en-US" sz="2000" dirty="0" smtClean="0">
                    <a:ea typeface="Cambria Math" panose="02040503050406030204" pitchFamily="18" charset="0"/>
                  </a:rPr>
                  <a:t> </a:t>
                </a:r>
                <a14:m>
                  <m:oMath xmlns:m="http://schemas.openxmlformats.org/officeDocument/2006/math">
                    <m:sSub>
                      <m:sSubPr>
                        <m:ctrlPr>
                          <a:rPr lang="ka-GE" sz="2000" i="1" dirty="0">
                            <a:latin typeface="Cambria Math" panose="02040503050406030204" pitchFamily="18" charset="0"/>
                            <a:sym typeface="Symbol" panose="05050102010706020507" pitchFamily="18" charset="2"/>
                          </a:rPr>
                        </m:ctrlPr>
                      </m:sSubPr>
                      <m:e>
                        <m:r>
                          <a:rPr lang="ka-GE" sz="2000" i="1" dirty="0">
                            <a:latin typeface="Cambria Math" panose="02040503050406030204" pitchFamily="18" charset="0"/>
                            <a:sym typeface="Symbol" panose="05050102010706020507" pitchFamily="18" charset="2"/>
                          </a:rPr>
                          <m:t></m:t>
                        </m:r>
                      </m:e>
                      <m:sub>
                        <m:r>
                          <a:rPr lang="en-US" sz="2000" i="1" dirty="0">
                            <a:latin typeface="Cambria Math" panose="02040503050406030204" pitchFamily="18" charset="0"/>
                            <a:sym typeface="Symbol" panose="05050102010706020507" pitchFamily="18" charset="2"/>
                          </a:rPr>
                          <m:t>𝑛</m:t>
                        </m:r>
                      </m:sub>
                    </m:sSub>
                  </m:oMath>
                </a14:m>
                <a:r>
                  <a:rPr lang="en-US" sz="2000" b="0" dirty="0" smtClean="0">
                    <a:ea typeface="Cambria Math" panose="02040503050406030204" pitchFamily="18" charset="0"/>
                  </a:rPr>
                  <a:t>-</a:t>
                </a:r>
                <a:r>
                  <a:rPr lang="ka-GE" sz="2000" dirty="0" smtClean="0">
                    <a:ea typeface="Cambria Math" panose="02040503050406030204" pitchFamily="18" charset="0"/>
                  </a:rPr>
                  <a:t>ის ნორმალიზება (7)-ში ქრება.</a:t>
                </a:r>
                <a:br>
                  <a:rPr lang="ka-GE" sz="2000" dirty="0" smtClean="0">
                    <a:ea typeface="Cambria Math" panose="02040503050406030204" pitchFamily="18" charset="0"/>
                  </a:rPr>
                </a:br>
                <a:r>
                  <a:rPr lang="ka-GE" sz="2000" dirty="0" smtClean="0">
                    <a:ea typeface="Cambria Math" panose="02040503050406030204" pitchFamily="18" charset="0"/>
                  </a:rPr>
                  <a:t>შეგვიძლია შევამოწმოთ, რომ (17) გვაძლევს ნამდვილ </a:t>
                </a:r>
                <a14:m>
                  <m:oMath xmlns:m="http://schemas.openxmlformats.org/officeDocument/2006/math">
                    <m:sSub>
                      <m:sSubPr>
                        <m:ctrlPr>
                          <a:rPr lang="en-US" sz="2000" b="0" i="1" smtClean="0">
                            <a:latin typeface="Cambria Math" panose="02040503050406030204" pitchFamily="18" charset="0"/>
                            <a:ea typeface="Cambria Math" panose="02040503050406030204" pitchFamily="18" charset="0"/>
                          </a:rPr>
                        </m:ctrlPr>
                      </m:sSubPr>
                      <m:e>
                        <m:r>
                          <a:rPr lang="ka-GE" sz="2000" i="1" smtClean="0">
                            <a:ea typeface="Cambria Math" panose="02040503050406030204" pitchFamily="18" charset="0"/>
                          </a:rPr>
                          <m:t>𝛾</m:t>
                        </m:r>
                      </m:e>
                      <m:sub>
                        <m:r>
                          <a:rPr lang="en-US" sz="2000" b="0" i="1" smtClean="0">
                            <a:latin typeface="Cambria Math" panose="02040503050406030204" pitchFamily="18" charset="0"/>
                            <a:ea typeface="Cambria Math" panose="02040503050406030204" pitchFamily="18" charset="0"/>
                          </a:rPr>
                          <m:t>𝑛</m:t>
                        </m:r>
                      </m:sub>
                    </m:sSub>
                  </m:oMath>
                </a14:m>
                <a:r>
                  <a:rPr lang="en-US" sz="2000" b="0" dirty="0" smtClean="0">
                    <a:ea typeface="Cambria Math" panose="02040503050406030204" pitchFamily="18" charset="0"/>
                  </a:rPr>
                  <a:t>-</a:t>
                </a:r>
                <a:r>
                  <a:rPr lang="ka-GE" sz="2000" b="0" dirty="0" smtClean="0">
                    <a:ea typeface="Cambria Math" panose="02040503050406030204" pitchFamily="18" charset="0"/>
                  </a:rPr>
                  <a:t>ს.</a:t>
                </a:r>
                <a:br>
                  <a:rPr lang="ka-GE" sz="2000" b="0" dirty="0" smtClean="0">
                    <a:ea typeface="Cambria Math" panose="02040503050406030204" pitchFamily="18" charset="0"/>
                  </a:rPr>
                </a:br>
                <a:r>
                  <a:rPr lang="ka-GE" sz="2000" b="0" dirty="0" smtClean="0">
                    <a:ea typeface="Cambria Math" panose="02040503050406030204" pitchFamily="18" charset="0"/>
                  </a:rPr>
                  <a:t/>
                </a:r>
                <a:br>
                  <a:rPr lang="ka-GE" sz="2000" b="0" dirty="0" smtClean="0">
                    <a:ea typeface="Cambria Math" panose="02040503050406030204" pitchFamily="18" charset="0"/>
                  </a:rPr>
                </a:br>
                <a:r>
                  <a:rPr lang="ka-GE" sz="2000" dirty="0" smtClean="0">
                    <a:ea typeface="Cambria Math" panose="02040503050406030204" pitchFamily="18" charset="0"/>
                  </a:rPr>
                  <a:t>უპირველეს ყოვლისა აღვნიშნოთ, რომ: </a:t>
                </a:r>
                <a:r>
                  <a:rPr lang="en-US" sz="2000" b="0" dirty="0" smtClean="0">
                    <a:ea typeface="Cambria Math" panose="02040503050406030204" pitchFamily="18" charset="0"/>
                  </a:rPr>
                  <a:t/>
                </a:r>
                <a:br>
                  <a:rPr lang="en-US" sz="2000" b="0" dirty="0" smtClean="0">
                    <a:ea typeface="Cambria Math" panose="02040503050406030204" pitchFamily="18" charset="0"/>
                  </a:rPr>
                </a:br>
                <a:r>
                  <a:rPr lang="en-US" sz="2000" b="0" dirty="0" smtClean="0">
                    <a:ea typeface="Cambria Math" panose="02040503050406030204" pitchFamily="18" charset="0"/>
                  </a:rPr>
                  <a:t/>
                </a:r>
                <a:br>
                  <a:rPr lang="en-US" sz="2000" b="0" dirty="0" smtClean="0">
                    <a:ea typeface="Cambria Math" panose="02040503050406030204" pitchFamily="18" charset="0"/>
                  </a:rPr>
                </a:br>
                <a:endParaRPr lang="en-US" sz="2000" dirty="0"/>
              </a:p>
            </p:txBody>
          </p:sp>
        </mc:Choice>
        <mc:Fallback>
          <p:sp>
            <p:nvSpPr>
              <p:cNvPr id="2" name="Title 1"/>
              <p:cNvSpPr>
                <a:spLocks noGrp="1" noRot="1" noChangeAspect="1" noMove="1" noResize="1" noEditPoints="1" noAdjustHandles="1" noChangeArrowheads="1" noChangeShapeType="1" noTextEdit="1"/>
              </p:cNvSpPr>
              <p:nvPr>
                <p:ph type="title"/>
              </p:nvPr>
            </p:nvSpPr>
            <p:spPr>
              <a:xfrm>
                <a:off x="1692171" y="269268"/>
                <a:ext cx="8911687" cy="3838708"/>
              </a:xfrm>
              <a:blipFill rotWithShape="0">
                <a:blip r:embed="rId2"/>
                <a:stretch>
                  <a:fillRect l="-753" t="-476"/>
                </a:stretch>
              </a:blipFill>
            </p:spPr>
            <p:txBody>
              <a:bodyPr/>
              <a:lstStyle/>
              <a:p>
                <a:r>
                  <a:rPr lang="en-US">
                    <a:noFill/>
                  </a:rPr>
                  <a:t> </a:t>
                </a:r>
              </a:p>
            </p:txBody>
          </p:sp>
        </mc:Fallback>
      </mc:AlternateContent>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0524" y="2297804"/>
            <a:ext cx="2732382" cy="816166"/>
          </a:xfrm>
          <a:prstGeom prst="rect">
            <a:avLst/>
          </a:prstGeom>
        </p:spPr>
      </p:pic>
      <mc:AlternateContent xmlns:mc="http://schemas.openxmlformats.org/markup-compatibility/2006">
        <mc:Choice xmlns:a14="http://schemas.microsoft.com/office/drawing/2010/main" Requires="a14">
          <p:sp>
            <p:nvSpPr>
              <p:cNvPr id="4" name="TextBox 3"/>
              <p:cNvSpPr txBox="1"/>
              <p:nvPr/>
            </p:nvSpPr>
            <p:spPr>
              <a:xfrm>
                <a:off x="3702905" y="2674961"/>
                <a:ext cx="6314551" cy="707886"/>
              </a:xfrm>
              <a:prstGeom prst="rect">
                <a:avLst/>
              </a:prstGeom>
              <a:noFill/>
            </p:spPr>
            <p:txBody>
              <a:bodyPr wrap="square" rtlCol="0">
                <a:spAutoFit/>
              </a:bodyPr>
              <a:lstStyle/>
              <a:p>
                <a:r>
                  <a:rPr lang="ka-GE" dirty="0" smtClean="0"/>
                  <a:t>(19) </a:t>
                </a:r>
                <a:r>
                  <a:rPr lang="ka-GE" sz="2000" dirty="0" smtClean="0"/>
                  <a:t>(ვინაიდან </a:t>
                </a:r>
                <a14:m>
                  <m:oMath xmlns:m="http://schemas.openxmlformats.org/officeDocument/2006/math">
                    <m:sSub>
                      <m:sSubPr>
                        <m:ctrlPr>
                          <a:rPr lang="ka-GE" sz="2000" i="1" dirty="0">
                            <a:latin typeface="Cambria Math" panose="02040503050406030204" pitchFamily="18" charset="0"/>
                            <a:sym typeface="Symbol" panose="05050102010706020507" pitchFamily="18" charset="2"/>
                          </a:rPr>
                        </m:ctrlPr>
                      </m:sSubPr>
                      <m:e>
                        <m:r>
                          <a:rPr lang="ka-GE" sz="2000" i="1" dirty="0">
                            <a:latin typeface="Cambria Math" panose="02040503050406030204" pitchFamily="18" charset="0"/>
                            <a:sym typeface="Symbol" panose="05050102010706020507" pitchFamily="18" charset="2"/>
                          </a:rPr>
                          <m:t></m:t>
                        </m:r>
                      </m:e>
                      <m:sub>
                        <m:r>
                          <a:rPr lang="en-US" sz="2000" i="1" dirty="0">
                            <a:latin typeface="Cambria Math" panose="02040503050406030204" pitchFamily="18" charset="0"/>
                            <a:sym typeface="Symbol" panose="05050102010706020507" pitchFamily="18" charset="2"/>
                          </a:rPr>
                          <m:t>𝑛</m:t>
                        </m:r>
                      </m:sub>
                    </m:sSub>
                  </m:oMath>
                </a14:m>
                <a:r>
                  <a:rPr lang="ka-GE" sz="2000" dirty="0" smtClean="0"/>
                  <a:t> დაშვებით ნორმალიზებულია). ასე რომ, </a:t>
                </a:r>
                <a:endParaRPr lang="en-US" sz="2000" dirty="0"/>
              </a:p>
            </p:txBody>
          </p:sp>
        </mc:Choice>
        <mc:Fallback>
          <p:sp>
            <p:nvSpPr>
              <p:cNvPr id="4" name="TextBox 3"/>
              <p:cNvSpPr txBox="1">
                <a:spLocks noRot="1" noChangeAspect="1" noMove="1" noResize="1" noEditPoints="1" noAdjustHandles="1" noChangeArrowheads="1" noChangeShapeType="1" noTextEdit="1"/>
              </p:cNvSpPr>
              <p:nvPr/>
            </p:nvSpPr>
            <p:spPr>
              <a:xfrm>
                <a:off x="3702905" y="2674961"/>
                <a:ext cx="6314551" cy="707886"/>
              </a:xfrm>
              <a:prstGeom prst="rect">
                <a:avLst/>
              </a:prstGeom>
              <a:blipFill rotWithShape="0">
                <a:blip r:embed="rId4"/>
                <a:stretch>
                  <a:fillRect l="-965" t="-4310" r="-1062" b="-15517"/>
                </a:stretch>
              </a:blipFill>
            </p:spPr>
            <p:txBody>
              <a:bodyPr/>
              <a:lstStyle/>
              <a:p>
                <a:r>
                  <a:rPr lang="en-US">
                    <a:noFill/>
                  </a:rPr>
                  <a:t> </a:t>
                </a:r>
              </a:p>
            </p:txBody>
          </p:sp>
        </mc:Fallback>
      </mc:AlternateContent>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70524" y="3075085"/>
            <a:ext cx="7681061" cy="535888"/>
          </a:xfrm>
          <a:prstGeom prst="rect">
            <a:avLst/>
          </a:prstGeom>
        </p:spPr>
      </p:pic>
      <p:sp>
        <p:nvSpPr>
          <p:cNvPr id="7" name="TextBox 6"/>
          <p:cNvSpPr txBox="1"/>
          <p:nvPr/>
        </p:nvSpPr>
        <p:spPr>
          <a:xfrm>
            <a:off x="8651585" y="3206802"/>
            <a:ext cx="2771591" cy="400110"/>
          </a:xfrm>
          <a:prstGeom prst="rect">
            <a:avLst/>
          </a:prstGeom>
          <a:noFill/>
        </p:spPr>
        <p:txBody>
          <a:bodyPr wrap="square" rtlCol="0">
            <a:spAutoFit/>
          </a:bodyPr>
          <a:lstStyle/>
          <a:p>
            <a:r>
              <a:rPr lang="ka-GE" dirty="0" smtClean="0"/>
              <a:t>(20)     </a:t>
            </a:r>
            <a:r>
              <a:rPr lang="ka-GE" sz="2000" dirty="0" smtClean="0"/>
              <a:t>და რადგან</a:t>
            </a:r>
            <a:r>
              <a:rPr lang="ka-GE" dirty="0" smtClean="0"/>
              <a:t>:</a:t>
            </a:r>
            <a:endParaRPr lang="en-US" dirty="0"/>
          </a:p>
        </p:txBody>
      </p:sp>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70523" y="3599382"/>
            <a:ext cx="4871823" cy="746489"/>
          </a:xfrm>
          <a:prstGeom prst="rect">
            <a:avLst/>
          </a:prstGeom>
        </p:spPr>
      </p:pic>
      <p:pic>
        <p:nvPicPr>
          <p:cNvPr id="10" name="Picture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70523" y="4345871"/>
            <a:ext cx="1745919" cy="649644"/>
          </a:xfrm>
          <a:prstGeom prst="rect">
            <a:avLst/>
          </a:prstGeom>
        </p:spPr>
      </p:pic>
      <p:cxnSp>
        <p:nvCxnSpPr>
          <p:cNvPr id="12" name="Curved Connector 11"/>
          <p:cNvCxnSpPr>
            <a:stCxn id="8" idx="1"/>
            <a:endCxn id="10" idx="1"/>
          </p:cNvCxnSpPr>
          <p:nvPr/>
        </p:nvCxnSpPr>
        <p:spPr>
          <a:xfrm rot="10800000" flipV="1">
            <a:off x="970523" y="3972627"/>
            <a:ext cx="12700" cy="698066"/>
          </a:xfrm>
          <a:prstGeom prst="curvedConnector3">
            <a:avLst>
              <a:gd name="adj1" fmla="val 1800000"/>
            </a:avLst>
          </a:prstGeom>
          <a:ln>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a14="http://schemas.microsoft.com/office/drawing/2010/main" Requires="a14">
          <p:sp>
            <p:nvSpPr>
              <p:cNvPr id="13" name="TextBox 12"/>
              <p:cNvSpPr txBox="1"/>
              <p:nvPr/>
            </p:nvSpPr>
            <p:spPr>
              <a:xfrm>
                <a:off x="2920620" y="4640239"/>
                <a:ext cx="9062113" cy="1012713"/>
              </a:xfrm>
              <a:prstGeom prst="rect">
                <a:avLst/>
              </a:prstGeom>
              <a:noFill/>
            </p:spPr>
            <p:txBody>
              <a:bodyPr wrap="square" rtlCol="0">
                <a:spAutoFit/>
              </a:bodyPr>
              <a:lstStyle/>
              <a:p>
                <a:r>
                  <a:rPr lang="ka-GE" sz="2000" dirty="0" smtClean="0"/>
                  <a:t>არის წარმოსახვითი და შესაბამისად, (17)-ის მიხედვით, </a:t>
                </a:r>
                <a14:m>
                  <m:oMath xmlns:m="http://schemas.openxmlformats.org/officeDocument/2006/math">
                    <m:sSub>
                      <m:sSubPr>
                        <m:ctrlPr>
                          <a:rPr lang="en-US" sz="2000" b="0" i="1" smtClean="0">
                            <a:latin typeface="Cambria Math" panose="02040503050406030204" pitchFamily="18" charset="0"/>
                            <a:ea typeface="Cambria Math" panose="02040503050406030204" pitchFamily="18" charset="0"/>
                          </a:rPr>
                        </m:ctrlPr>
                      </m:sSubPr>
                      <m:e>
                        <m:r>
                          <a:rPr lang="ka-GE" sz="2000" i="1" smtClean="0">
                            <a:ea typeface="Cambria Math" panose="02040503050406030204" pitchFamily="18" charset="0"/>
                          </a:rPr>
                          <m:t>𝛾</m:t>
                        </m:r>
                      </m:e>
                      <m:sub>
                        <m:r>
                          <a:rPr lang="en-US" sz="2000" b="0" i="1" smtClean="0">
                            <a:latin typeface="Cambria Math" panose="02040503050406030204" pitchFamily="18" charset="0"/>
                            <a:ea typeface="Cambria Math" panose="02040503050406030204" pitchFamily="18" charset="0"/>
                          </a:rPr>
                          <m:t>𝑛</m:t>
                        </m:r>
                      </m:sub>
                    </m:sSub>
                  </m:oMath>
                </a14:m>
                <a:r>
                  <a:rPr lang="en-US" sz="2000" b="0" dirty="0" smtClean="0">
                    <a:ea typeface="Cambria Math" panose="02040503050406030204" pitchFamily="18" charset="0"/>
                  </a:rPr>
                  <a:t>(T)</a:t>
                </a:r>
                <a:r>
                  <a:rPr lang="ka-GE" sz="2000" b="0" dirty="0" smtClean="0">
                    <a:ea typeface="Cambria Math" panose="02040503050406030204" pitchFamily="18" charset="0"/>
                  </a:rPr>
                  <a:t> არის ნამდვილი.</a:t>
                </a:r>
                <a:endParaRPr lang="en-US" sz="2000" b="0" dirty="0" smtClean="0">
                  <a:ea typeface="Cambria Math" panose="02040503050406030204" pitchFamily="18" charset="0"/>
                </a:endParaRPr>
              </a:p>
              <a:p>
                <a:endParaRPr lang="en-US" dirty="0"/>
              </a:p>
            </p:txBody>
          </p:sp>
        </mc:Choice>
        <mc:Fallback>
          <p:sp>
            <p:nvSpPr>
              <p:cNvPr id="13" name="TextBox 12"/>
              <p:cNvSpPr txBox="1">
                <a:spLocks noRot="1" noChangeAspect="1" noMove="1" noResize="1" noEditPoints="1" noAdjustHandles="1" noChangeArrowheads="1" noChangeShapeType="1" noTextEdit="1"/>
              </p:cNvSpPr>
              <p:nvPr/>
            </p:nvSpPr>
            <p:spPr>
              <a:xfrm>
                <a:off x="2920620" y="4640239"/>
                <a:ext cx="9062113" cy="1012713"/>
              </a:xfrm>
              <a:prstGeom prst="rect">
                <a:avLst/>
              </a:prstGeom>
              <a:blipFill rotWithShape="0">
                <a:blip r:embed="rId8"/>
                <a:stretch>
                  <a:fillRect l="-672" t="-3614"/>
                </a:stretch>
              </a:blipFill>
            </p:spPr>
            <p:txBody>
              <a:bodyPr/>
              <a:lstStyle/>
              <a:p>
                <a:r>
                  <a:rPr lang="en-US">
                    <a:noFill/>
                  </a:rPr>
                  <a:t> </a:t>
                </a:r>
              </a:p>
            </p:txBody>
          </p:sp>
        </mc:Fallback>
      </mc:AlternateContent>
      <p:sp>
        <p:nvSpPr>
          <p:cNvPr id="17" name="TextBox 16"/>
          <p:cNvSpPr txBox="1"/>
          <p:nvPr/>
        </p:nvSpPr>
        <p:spPr>
          <a:xfrm>
            <a:off x="2920620" y="5486400"/>
            <a:ext cx="8502556" cy="707886"/>
          </a:xfrm>
          <a:prstGeom prst="rect">
            <a:avLst/>
          </a:prstGeom>
          <a:noFill/>
        </p:spPr>
        <p:txBody>
          <a:bodyPr wrap="square" rtlCol="0">
            <a:spAutoFit/>
          </a:bodyPr>
          <a:lstStyle/>
          <a:p>
            <a:r>
              <a:rPr lang="ka-GE" sz="2000" dirty="0" smtClean="0"/>
              <a:t>ცალსახაა, რომ გეომეტრიული ფაზა ქრება, როდესაც საკუთარი ფუნქცია რეალურია, ვინაიდან იგი წარმოსახვითი ხდება.</a:t>
            </a:r>
            <a:endParaRPr lang="en-US" sz="2000" dirty="0"/>
          </a:p>
        </p:txBody>
      </p:sp>
    </p:spTree>
    <p:extLst>
      <p:ext uri="{BB962C8B-B14F-4D97-AF65-F5344CB8AC3E}">
        <p14:creationId xmlns:p14="http://schemas.microsoft.com/office/powerpoint/2010/main" val="30731682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Title 1"/>
              <p:cNvSpPr>
                <a:spLocks noGrp="1"/>
              </p:cNvSpPr>
              <p:nvPr>
                <p:ph type="title"/>
              </p:nvPr>
            </p:nvSpPr>
            <p:spPr>
              <a:xfrm>
                <a:off x="1569494" y="163773"/>
                <a:ext cx="9935118" cy="1741227"/>
              </a:xfrm>
            </p:spPr>
            <p:txBody>
              <a:bodyPr>
                <a:normAutofit/>
              </a:bodyPr>
              <a:lstStyle/>
              <a:p>
                <a:r>
                  <a:rPr lang="ka-GE" sz="2000" dirty="0" smtClean="0"/>
                  <a:t>2) </a:t>
                </a:r>
                <a14:m>
                  <m:oMath xmlns:m="http://schemas.openxmlformats.org/officeDocument/2006/math">
                    <m:sSub>
                      <m:sSubPr>
                        <m:ctrlPr>
                          <a:rPr lang="ka-GE" sz="2000" b="0" i="1" smtClean="0">
                            <a:ea typeface="Cambria Math" panose="02040503050406030204" pitchFamily="18" charset="0"/>
                          </a:rPr>
                        </m:ctrlPr>
                      </m:sSubPr>
                      <m:e>
                        <m:r>
                          <a:rPr lang="ka-GE" sz="2000" i="1" smtClean="0">
                            <a:ea typeface="Cambria Math" panose="02040503050406030204" pitchFamily="18" charset="0"/>
                          </a:rPr>
                          <m:t>𝛾</m:t>
                        </m:r>
                      </m:e>
                      <m:sub>
                        <m:r>
                          <a:rPr lang="en-US" sz="2000" b="0" i="1" smtClean="0">
                            <a:latin typeface="Cambria Math" panose="02040503050406030204" pitchFamily="18" charset="0"/>
                            <a:ea typeface="Cambria Math" panose="02040503050406030204" pitchFamily="18" charset="0"/>
                          </a:rPr>
                          <m:t>𝑛</m:t>
                        </m:r>
                      </m:sub>
                    </m:sSub>
                  </m:oMath>
                </a14:m>
                <a:r>
                  <a:rPr lang="en-US" sz="2000" b="0" dirty="0" smtClean="0">
                    <a:ea typeface="Cambria Math" panose="02040503050406030204" pitchFamily="18" charset="0"/>
                  </a:rPr>
                  <a:t>(T) </a:t>
                </a:r>
                <a:r>
                  <a:rPr lang="ka-GE" sz="2000" b="0" dirty="0" smtClean="0">
                    <a:ea typeface="Cambria Math" panose="02040503050406030204" pitchFamily="18" charset="0"/>
                  </a:rPr>
                  <a:t>შეიძლება გაზომილიქნას, თუ მაგალითად ავიღებთ ნაწილაკების ორ ნაკადს და გავყოფთ ორად ისე, რომ ერთი ნაკადი გაივლის ადიაბატურად ცვალებად პოტენციალში, ხოლო მეორე არა. როცა ორ ნაკადს ისევ შევაერთებთ, ჯამურ ტალღურ ფუნქციას ექნება შემდეგი სახე:</a:t>
                </a:r>
                <a:r>
                  <a:rPr lang="en-US" sz="2000" b="0" dirty="0" smtClean="0">
                    <a:ea typeface="Cambria Math" panose="02040503050406030204" pitchFamily="18" charset="0"/>
                  </a:rPr>
                  <a:t/>
                </a:r>
                <a:br>
                  <a:rPr lang="en-US" sz="2000" b="0" dirty="0" smtClean="0">
                    <a:ea typeface="Cambria Math" panose="02040503050406030204" pitchFamily="18" charset="0"/>
                  </a:rPr>
                </a:br>
                <a:endParaRPr lang="en-US" sz="2000" dirty="0"/>
              </a:p>
            </p:txBody>
          </p:sp>
        </mc:Choice>
        <mc:Fallback>
          <p:sp>
            <p:nvSpPr>
              <p:cNvPr id="2" name="Title 1"/>
              <p:cNvSpPr>
                <a:spLocks noGrp="1" noRot="1" noChangeAspect="1" noMove="1" noResize="1" noEditPoints="1" noAdjustHandles="1" noChangeArrowheads="1" noChangeShapeType="1" noTextEdit="1"/>
              </p:cNvSpPr>
              <p:nvPr>
                <p:ph type="title"/>
              </p:nvPr>
            </p:nvSpPr>
            <p:spPr>
              <a:xfrm>
                <a:off x="1569494" y="163773"/>
                <a:ext cx="9935118" cy="1741227"/>
              </a:xfrm>
              <a:blipFill rotWithShape="0">
                <a:blip r:embed="rId2"/>
                <a:stretch>
                  <a:fillRect l="-613" t="-2448" r="-859"/>
                </a:stretch>
              </a:blipFill>
            </p:spPr>
            <p:txBody>
              <a:bodyPr/>
              <a:lstStyle/>
              <a:p>
                <a:r>
                  <a:rPr lang="en-US">
                    <a:noFill/>
                  </a:rPr>
                  <a:t> </a:t>
                </a:r>
              </a:p>
            </p:txBody>
          </p:sp>
        </mc:Fallback>
      </mc:AlternateContent>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9494" y="1780392"/>
            <a:ext cx="3248166" cy="885863"/>
          </a:xfrm>
          <a:prstGeom prst="rect">
            <a:avLst/>
          </a:prstGeom>
        </p:spPr>
      </p:pic>
      <p:sp>
        <p:nvSpPr>
          <p:cNvPr id="5" name="TextBox 4"/>
          <p:cNvSpPr txBox="1"/>
          <p:nvPr/>
        </p:nvSpPr>
        <p:spPr>
          <a:xfrm>
            <a:off x="4681183" y="1905000"/>
            <a:ext cx="7510817" cy="1908215"/>
          </a:xfrm>
          <a:prstGeom prst="rect">
            <a:avLst/>
          </a:prstGeom>
          <a:noFill/>
        </p:spPr>
        <p:txBody>
          <a:bodyPr wrap="square" rtlCol="0">
            <a:spAutoFit/>
          </a:bodyPr>
          <a:lstStyle/>
          <a:p>
            <a:r>
              <a:rPr lang="ka-GE" dirty="0" smtClean="0"/>
              <a:t>(21)  </a:t>
            </a:r>
            <a:br>
              <a:rPr lang="ka-GE" dirty="0" smtClean="0"/>
            </a:br>
            <a:r>
              <a:rPr lang="ka-GE" sz="2000" dirty="0" smtClean="0"/>
              <a:t>აქ პირველი წევრი არის „პირდაპირი“ ნაკადის ტალღური ფუნქცია, ხოლო </a:t>
            </a:r>
            <a:r>
              <a:rPr lang="az-Cyrl-AZ" sz="2000" dirty="0" smtClean="0"/>
              <a:t>Г</a:t>
            </a:r>
            <a:r>
              <a:rPr lang="en-US" sz="2000" dirty="0" smtClean="0"/>
              <a:t> </a:t>
            </a:r>
            <a:r>
              <a:rPr lang="ka-GE" sz="2000" dirty="0" smtClean="0"/>
              <a:t>არის „დამატებითი“ ფაზა (ნაწილობრივ დინამიური, ნაწილობრივ გეომეტრიული), რომელიც შეძენილიქნა ნაკადისგან რომელიც </a:t>
            </a:r>
            <a:r>
              <a:rPr lang="en-US" sz="2000" dirty="0" smtClean="0"/>
              <a:t>H-</a:t>
            </a:r>
            <a:r>
              <a:rPr lang="ka-GE" sz="2000" dirty="0" smtClean="0"/>
              <a:t>ის თანახმად იცვლებოდა. მოცამულ შემთხვევაში</a:t>
            </a:r>
            <a:r>
              <a:rPr lang="ka-GE" dirty="0" smtClean="0"/>
              <a:t>:</a:t>
            </a:r>
            <a:endParaRPr lang="en-US" dirty="0"/>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69494" y="3886191"/>
            <a:ext cx="5234329" cy="1458994"/>
          </a:xfrm>
          <a:prstGeom prst="rect">
            <a:avLst/>
          </a:prstGeom>
        </p:spPr>
      </p:pic>
      <p:sp>
        <p:nvSpPr>
          <p:cNvPr id="7" name="TextBox 6"/>
          <p:cNvSpPr txBox="1"/>
          <p:nvPr/>
        </p:nvSpPr>
        <p:spPr>
          <a:xfrm>
            <a:off x="7042245" y="4080681"/>
            <a:ext cx="955343" cy="369332"/>
          </a:xfrm>
          <a:prstGeom prst="rect">
            <a:avLst/>
          </a:prstGeom>
          <a:noFill/>
        </p:spPr>
        <p:txBody>
          <a:bodyPr wrap="square" rtlCol="0">
            <a:spAutoFit/>
          </a:bodyPr>
          <a:lstStyle/>
          <a:p>
            <a:r>
              <a:rPr lang="ka-GE" dirty="0" smtClean="0"/>
              <a:t>(22)</a:t>
            </a:r>
            <a:endParaRPr lang="en-US" dirty="0"/>
          </a:p>
        </p:txBody>
      </p:sp>
      <p:sp>
        <p:nvSpPr>
          <p:cNvPr id="8" name="TextBox 7"/>
          <p:cNvSpPr txBox="1"/>
          <p:nvPr/>
        </p:nvSpPr>
        <p:spPr>
          <a:xfrm>
            <a:off x="1569494" y="5418161"/>
            <a:ext cx="7861109" cy="707886"/>
          </a:xfrm>
          <a:prstGeom prst="rect">
            <a:avLst/>
          </a:prstGeom>
          <a:noFill/>
        </p:spPr>
        <p:txBody>
          <a:bodyPr wrap="square" rtlCol="0">
            <a:spAutoFit/>
          </a:bodyPr>
          <a:lstStyle/>
          <a:p>
            <a:r>
              <a:rPr lang="ka-GE" sz="2000" dirty="0" smtClean="0"/>
              <a:t>ასე რომ, ინტერფერენციის (კონსტრუქციული ან დესტრუქციული) წერტილების ძებნისას შეიძლება გაიზომოს </a:t>
            </a:r>
            <a:r>
              <a:rPr lang="az-Cyrl-AZ" sz="2000" dirty="0" smtClean="0"/>
              <a:t>Г</a:t>
            </a:r>
            <a:r>
              <a:rPr lang="ka-GE" sz="2000" dirty="0" smtClean="0"/>
              <a:t>.</a:t>
            </a:r>
            <a:endParaRPr lang="en-US" sz="2000" dirty="0"/>
          </a:p>
        </p:txBody>
      </p:sp>
    </p:spTree>
    <p:extLst>
      <p:ext uri="{BB962C8B-B14F-4D97-AF65-F5344CB8AC3E}">
        <p14:creationId xmlns:p14="http://schemas.microsoft.com/office/powerpoint/2010/main" val="36665694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Title 1"/>
              <p:cNvSpPr>
                <a:spLocks noGrp="1"/>
              </p:cNvSpPr>
              <p:nvPr>
                <p:ph type="title"/>
              </p:nvPr>
            </p:nvSpPr>
            <p:spPr>
              <a:xfrm>
                <a:off x="1719467" y="392097"/>
                <a:ext cx="9799243" cy="1955317"/>
              </a:xfrm>
            </p:spPr>
            <p:txBody>
              <a:bodyPr>
                <a:normAutofit/>
              </a:bodyPr>
              <a:lstStyle/>
              <a:p>
                <a:r>
                  <a:rPr lang="ka-GE" sz="2000" dirty="0" smtClean="0"/>
                  <a:t>აღსანიშნავია, რომ როცა პარამეტრული სივრცე სამ-განზომილებიანია, ანუ</a:t>
                </a:r>
                <a:br>
                  <a:rPr lang="ka-GE" sz="2000" dirty="0" smtClean="0"/>
                </a:br>
                <a:r>
                  <a:rPr lang="en-US" sz="2000" b="1" dirty="0" smtClean="0"/>
                  <a:t>R</a:t>
                </a:r>
                <a:r>
                  <a:rPr lang="en-US" sz="2000" dirty="0" smtClean="0"/>
                  <a:t>=</a:t>
                </a:r>
                <a14:m>
                  <m:oMath xmlns:m="http://schemas.openxmlformats.org/officeDocument/2006/math">
                    <m:d>
                      <m:dPr>
                        <m:ctrlPr>
                          <a:rPr lang="en-US" sz="2000" b="0" i="0" smtClean="0">
                            <a:latin typeface="Cambria Math" panose="02040503050406030204" pitchFamily="18" charset="0"/>
                          </a:rPr>
                        </m:ctrlPr>
                      </m:dPr>
                      <m:e>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𝑅</m:t>
                            </m:r>
                          </m:e>
                          <m:sub>
                            <m:r>
                              <a:rPr lang="en-US" sz="2000" b="0" i="1" smtClean="0">
                                <a:latin typeface="Cambria Math" panose="02040503050406030204" pitchFamily="18" charset="0"/>
                              </a:rPr>
                              <m:t>1</m:t>
                            </m:r>
                          </m:sub>
                        </m:sSub>
                        <m:r>
                          <a:rPr lang="en-US" sz="2000" b="0" i="1" smtClean="0">
                            <a:latin typeface="Cambria Math" panose="02040503050406030204" pitchFamily="18" charset="0"/>
                          </a:rPr>
                          <m:t>,</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𝑅</m:t>
                            </m:r>
                          </m:e>
                          <m:sub>
                            <m:r>
                              <a:rPr lang="en-US" sz="2000" b="0" i="1" smtClean="0">
                                <a:latin typeface="Cambria Math" panose="02040503050406030204" pitchFamily="18" charset="0"/>
                              </a:rPr>
                              <m:t>2</m:t>
                            </m:r>
                          </m:sub>
                        </m:sSub>
                        <m:r>
                          <a:rPr lang="en-US" sz="2000" b="0" i="1" smtClean="0">
                            <a:latin typeface="Cambria Math" panose="02040503050406030204" pitchFamily="18" charset="0"/>
                          </a:rPr>
                          <m:t>,</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𝑅</m:t>
                            </m:r>
                          </m:e>
                          <m:sub>
                            <m:r>
                              <a:rPr lang="en-US" sz="2000" b="0" i="1" smtClean="0">
                                <a:latin typeface="Cambria Math" panose="02040503050406030204" pitchFamily="18" charset="0"/>
                              </a:rPr>
                              <m:t>3</m:t>
                            </m:r>
                          </m:sub>
                        </m:sSub>
                      </m:e>
                    </m:d>
                  </m:oMath>
                </a14:m>
                <a:r>
                  <a:rPr lang="en-US" sz="2000" b="0" dirty="0" smtClean="0"/>
                  <a:t>, </a:t>
                </a:r>
                <a:r>
                  <a:rPr lang="ka-GE" sz="2000" b="0" dirty="0" smtClean="0"/>
                  <a:t>ბერის ფორმულა (18) გვაგონებს მაგნიტური ნაკადის ფორმულას, რომელიც გამოსახულია </a:t>
                </a:r>
                <a:r>
                  <a:rPr lang="en-US" sz="2000" b="1" dirty="0" smtClean="0"/>
                  <a:t>A </a:t>
                </a:r>
                <a:r>
                  <a:rPr lang="ka-GE" sz="2000" dirty="0" smtClean="0"/>
                  <a:t>ვექტორ-პოტენციალის მეშვეობით.</a:t>
                </a:r>
                <a:br>
                  <a:rPr lang="ka-GE" sz="2000" dirty="0" smtClean="0"/>
                </a:br>
                <a:r>
                  <a:rPr lang="ka-GE" sz="2000" dirty="0" smtClean="0"/>
                  <a:t>ნაკადი </a:t>
                </a:r>
                <a:r>
                  <a:rPr lang="az-Cyrl-AZ" sz="2000" dirty="0" smtClean="0"/>
                  <a:t>Ф</a:t>
                </a:r>
                <a:r>
                  <a:rPr lang="ka-GE" sz="2000" dirty="0" smtClean="0"/>
                  <a:t>, </a:t>
                </a:r>
                <a:r>
                  <a:rPr lang="en-US" sz="2000" dirty="0" smtClean="0"/>
                  <a:t>S </a:t>
                </a:r>
                <a:r>
                  <a:rPr lang="ka-GE" sz="2000" dirty="0" smtClean="0"/>
                  <a:t>ზედაპირის გასწვრივვ, რომელიც შემოსაზღვრულია </a:t>
                </a:r>
                <a:r>
                  <a:rPr lang="en-US" sz="2000" dirty="0" smtClean="0"/>
                  <a:t>C </a:t>
                </a:r>
                <a:r>
                  <a:rPr lang="ka-GE" sz="2000" dirty="0" smtClean="0"/>
                  <a:t>კონტურით, არის: </a:t>
                </a:r>
                <a:r>
                  <a:rPr lang="en-US" sz="2000" b="1" dirty="0" smtClean="0"/>
                  <a:t/>
                </a:r>
                <a:br>
                  <a:rPr lang="en-US" sz="2000" b="1" dirty="0" smtClean="0"/>
                </a:br>
                <a:endParaRPr lang="en-US" sz="2000" b="1" dirty="0"/>
              </a:p>
            </p:txBody>
          </p:sp>
        </mc:Choice>
        <mc:Fallback>
          <p:sp>
            <p:nvSpPr>
              <p:cNvPr id="2" name="Title 1"/>
              <p:cNvSpPr>
                <a:spLocks noGrp="1" noRot="1" noChangeAspect="1" noMove="1" noResize="1" noEditPoints="1" noAdjustHandles="1" noChangeArrowheads="1" noChangeShapeType="1" noTextEdit="1"/>
              </p:cNvSpPr>
              <p:nvPr>
                <p:ph type="title"/>
              </p:nvPr>
            </p:nvSpPr>
            <p:spPr>
              <a:xfrm>
                <a:off x="1719467" y="392097"/>
                <a:ext cx="9799243" cy="1955317"/>
              </a:xfrm>
              <a:blipFill rotWithShape="0">
                <a:blip r:embed="rId2"/>
                <a:stretch>
                  <a:fillRect l="-622" t="-1558"/>
                </a:stretch>
              </a:blipFill>
            </p:spPr>
            <p:txBody>
              <a:bodyPr/>
              <a:lstStyle/>
              <a:p>
                <a:r>
                  <a:rPr lang="en-US">
                    <a:noFill/>
                  </a:rPr>
                  <a:t> </a:t>
                </a:r>
              </a:p>
            </p:txBody>
          </p:sp>
        </mc:Fallback>
      </mc:AlternateContent>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9468" y="2044368"/>
            <a:ext cx="1992724" cy="834790"/>
          </a:xfrm>
          <a:prstGeom prst="rect">
            <a:avLst/>
          </a:prstGeom>
        </p:spPr>
      </p:pic>
      <p:sp>
        <p:nvSpPr>
          <p:cNvPr id="4" name="TextBox 3"/>
          <p:cNvSpPr txBox="1"/>
          <p:nvPr/>
        </p:nvSpPr>
        <p:spPr>
          <a:xfrm>
            <a:off x="3712192" y="2329155"/>
            <a:ext cx="805218" cy="369332"/>
          </a:xfrm>
          <a:prstGeom prst="rect">
            <a:avLst/>
          </a:prstGeom>
          <a:noFill/>
        </p:spPr>
        <p:txBody>
          <a:bodyPr wrap="square" rtlCol="0">
            <a:spAutoFit/>
          </a:bodyPr>
          <a:lstStyle/>
          <a:p>
            <a:r>
              <a:rPr lang="ka-GE" dirty="0" smtClean="0"/>
              <a:t>(23)</a:t>
            </a:r>
            <a:endParaRPr lang="en-US" dirty="0"/>
          </a:p>
        </p:txBody>
      </p:sp>
      <p:sp>
        <p:nvSpPr>
          <p:cNvPr id="5" name="TextBox 4"/>
          <p:cNvSpPr txBox="1"/>
          <p:nvPr/>
        </p:nvSpPr>
        <p:spPr>
          <a:xfrm>
            <a:off x="464023" y="2829420"/>
            <a:ext cx="9335069" cy="400110"/>
          </a:xfrm>
          <a:prstGeom prst="rect">
            <a:avLst/>
          </a:prstGeom>
          <a:noFill/>
        </p:spPr>
        <p:txBody>
          <a:bodyPr wrap="square" rtlCol="0">
            <a:spAutoFit/>
          </a:bodyPr>
          <a:lstStyle/>
          <a:p>
            <a:r>
              <a:rPr lang="ka-GE" sz="2000" dirty="0" smtClean="0"/>
              <a:t>ახლა თუ დავწერთ მაგნიტურ ველს ვექტორ-პოტენციალის გამოყენებით: </a:t>
            </a:r>
            <a:endParaRPr lang="en-US" sz="2000" dirty="0"/>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21895" y="3247262"/>
            <a:ext cx="1591030" cy="456830"/>
          </a:xfrm>
          <a:prstGeom prst="rect">
            <a:avLst/>
          </a:prstGeom>
        </p:spPr>
      </p:pic>
      <p:sp>
        <p:nvSpPr>
          <p:cNvPr id="7" name="TextBox 6"/>
          <p:cNvSpPr txBox="1"/>
          <p:nvPr/>
        </p:nvSpPr>
        <p:spPr>
          <a:xfrm>
            <a:off x="682388" y="3689220"/>
            <a:ext cx="5813946" cy="400110"/>
          </a:xfrm>
          <a:prstGeom prst="rect">
            <a:avLst/>
          </a:prstGeom>
          <a:noFill/>
        </p:spPr>
        <p:txBody>
          <a:bodyPr wrap="square" rtlCol="0">
            <a:spAutoFit/>
          </a:bodyPr>
          <a:lstStyle/>
          <a:p>
            <a:r>
              <a:rPr lang="ka-GE" sz="2000" dirty="0" smtClean="0"/>
              <a:t>და მოვადებთ მას სტოქსის თეორემას, გვექნება:</a:t>
            </a:r>
            <a:endParaRPr lang="en-US" sz="2000" dirty="0"/>
          </a:p>
        </p:txBody>
      </p:sp>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19467" y="4027881"/>
            <a:ext cx="3833852" cy="886834"/>
          </a:xfrm>
          <a:prstGeom prst="rect">
            <a:avLst/>
          </a:prstGeom>
        </p:spPr>
      </p:pic>
      <p:sp>
        <p:nvSpPr>
          <p:cNvPr id="9" name="TextBox 8"/>
          <p:cNvSpPr txBox="1"/>
          <p:nvPr/>
        </p:nvSpPr>
        <p:spPr>
          <a:xfrm>
            <a:off x="5554563" y="4286632"/>
            <a:ext cx="1064525" cy="369332"/>
          </a:xfrm>
          <a:prstGeom prst="rect">
            <a:avLst/>
          </a:prstGeom>
          <a:noFill/>
        </p:spPr>
        <p:txBody>
          <a:bodyPr wrap="square" rtlCol="0">
            <a:spAutoFit/>
          </a:bodyPr>
          <a:lstStyle/>
          <a:p>
            <a:r>
              <a:rPr lang="ka-GE" dirty="0" smtClean="0"/>
              <a:t>(24)</a:t>
            </a:r>
            <a:endParaRPr lang="en-US" dirty="0"/>
          </a:p>
        </p:txBody>
      </p:sp>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307772" y="1680190"/>
            <a:ext cx="2884228" cy="2507310"/>
          </a:xfrm>
          <a:prstGeom prst="rect">
            <a:avLst/>
          </a:prstGeom>
        </p:spPr>
      </p:pic>
      <p:sp>
        <p:nvSpPr>
          <p:cNvPr id="11" name="TextBox 10"/>
          <p:cNvSpPr txBox="1"/>
          <p:nvPr/>
        </p:nvSpPr>
        <p:spPr>
          <a:xfrm>
            <a:off x="1091822" y="4926126"/>
            <a:ext cx="7588155" cy="646331"/>
          </a:xfrm>
          <a:prstGeom prst="rect">
            <a:avLst/>
          </a:prstGeom>
          <a:noFill/>
        </p:spPr>
        <p:txBody>
          <a:bodyPr wrap="square" rtlCol="0">
            <a:spAutoFit/>
          </a:bodyPr>
          <a:lstStyle/>
          <a:p>
            <a:r>
              <a:rPr lang="ka-GE" dirty="0" smtClean="0"/>
              <a:t>ბერის ფაზა შესაბამისად შეიძლება წარმოდგენილიქნას, როგორც „ნაკადი“ „მაგნიტური ველისა“: </a:t>
            </a:r>
            <a:endParaRPr lang="en-US" dirty="0"/>
          </a:p>
        </p:txBody>
      </p:sp>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517410" y="5224760"/>
            <a:ext cx="3412091" cy="666548"/>
          </a:xfrm>
          <a:prstGeom prst="rect">
            <a:avLst/>
          </a:prstGeom>
        </p:spPr>
      </p:pic>
      <p:sp>
        <p:nvSpPr>
          <p:cNvPr id="13" name="TextBox 12"/>
          <p:cNvSpPr txBox="1"/>
          <p:nvPr/>
        </p:nvSpPr>
        <p:spPr>
          <a:xfrm>
            <a:off x="7929501" y="5362551"/>
            <a:ext cx="764275" cy="369332"/>
          </a:xfrm>
          <a:prstGeom prst="rect">
            <a:avLst/>
          </a:prstGeom>
          <a:noFill/>
        </p:spPr>
        <p:txBody>
          <a:bodyPr wrap="square" rtlCol="0">
            <a:spAutoFit/>
          </a:bodyPr>
          <a:lstStyle/>
          <a:p>
            <a:r>
              <a:rPr lang="ka-GE" dirty="0" smtClean="0"/>
              <a:t>(25)</a:t>
            </a:r>
            <a:endParaRPr lang="en-US" dirty="0"/>
          </a:p>
        </p:txBody>
      </p:sp>
      <p:sp>
        <p:nvSpPr>
          <p:cNvPr id="14" name="TextBox 13"/>
          <p:cNvSpPr txBox="1"/>
          <p:nvPr/>
        </p:nvSpPr>
        <p:spPr>
          <a:xfrm>
            <a:off x="11482316" y="4144144"/>
            <a:ext cx="709684" cy="369332"/>
          </a:xfrm>
          <a:prstGeom prst="rect">
            <a:avLst/>
          </a:prstGeom>
          <a:noFill/>
        </p:spPr>
        <p:txBody>
          <a:bodyPr wrap="square" rtlCol="0">
            <a:spAutoFit/>
          </a:bodyPr>
          <a:lstStyle/>
          <a:p>
            <a:r>
              <a:rPr lang="ka-GE" dirty="0" smtClean="0"/>
              <a:t>ნახ.5</a:t>
            </a:r>
            <a:endParaRPr lang="en-US" dirty="0"/>
          </a:p>
        </p:txBody>
      </p:sp>
      <p:sp>
        <p:nvSpPr>
          <p:cNvPr id="15" name="TextBox 14"/>
          <p:cNvSpPr txBox="1"/>
          <p:nvPr/>
        </p:nvSpPr>
        <p:spPr>
          <a:xfrm>
            <a:off x="1091822" y="5731883"/>
            <a:ext cx="11100178" cy="400110"/>
          </a:xfrm>
          <a:prstGeom prst="rect">
            <a:avLst/>
          </a:prstGeom>
          <a:noFill/>
        </p:spPr>
        <p:txBody>
          <a:bodyPr wrap="square" rtlCol="0">
            <a:spAutoFit/>
          </a:bodyPr>
          <a:lstStyle/>
          <a:p>
            <a:r>
              <a:rPr lang="ka-GE" sz="2000" dirty="0" smtClean="0"/>
              <a:t>3</a:t>
            </a:r>
            <a:r>
              <a:rPr lang="en-US" sz="2000" dirty="0" smtClean="0"/>
              <a:t>D-</a:t>
            </a:r>
            <a:r>
              <a:rPr lang="ka-GE" sz="2000" dirty="0" smtClean="0"/>
              <a:t>ში შესაბამისად ბერის ფაზა შეიძლება ჩაწერილიქნას, როგორც ზედაპირული ინტეგრალი:</a:t>
            </a:r>
            <a:endParaRPr lang="en-US" sz="2000" dirty="0"/>
          </a:p>
        </p:txBody>
      </p:sp>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710002" y="6131993"/>
            <a:ext cx="3983774" cy="714697"/>
          </a:xfrm>
          <a:prstGeom prst="rect">
            <a:avLst/>
          </a:prstGeom>
        </p:spPr>
      </p:pic>
      <p:sp>
        <p:nvSpPr>
          <p:cNvPr id="17" name="TextBox 16"/>
          <p:cNvSpPr txBox="1"/>
          <p:nvPr/>
        </p:nvSpPr>
        <p:spPr>
          <a:xfrm>
            <a:off x="8871045" y="6359857"/>
            <a:ext cx="777922" cy="369332"/>
          </a:xfrm>
          <a:prstGeom prst="rect">
            <a:avLst/>
          </a:prstGeom>
          <a:noFill/>
        </p:spPr>
        <p:txBody>
          <a:bodyPr wrap="square" rtlCol="0">
            <a:spAutoFit/>
          </a:bodyPr>
          <a:lstStyle/>
          <a:p>
            <a:r>
              <a:rPr lang="ka-GE" dirty="0" smtClean="0"/>
              <a:t>(26)</a:t>
            </a:r>
            <a:endParaRPr lang="en-US" dirty="0"/>
          </a:p>
        </p:txBody>
      </p:sp>
    </p:spTree>
    <p:extLst>
      <p:ext uri="{BB962C8B-B14F-4D97-AF65-F5344CB8AC3E}">
        <p14:creationId xmlns:p14="http://schemas.microsoft.com/office/powerpoint/2010/main" val="333751541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5846" y="119143"/>
            <a:ext cx="10412790" cy="3374684"/>
          </a:xfrm>
        </p:spPr>
        <p:txBody>
          <a:bodyPr>
            <a:normAutofit/>
          </a:bodyPr>
          <a:lstStyle/>
          <a:p>
            <a:r>
              <a:rPr lang="ka-GE" sz="2000" dirty="0" smtClean="0"/>
              <a:t>ბერის ფაზის ერთ-ერთი კლასიკური მაგალითი არის ელექტრონი, რომელიც მოქცეულია მნიშვნელობით მუდმივ მაგნიტურ ველში, რომელსაც აქვს ცვალებადი მიმართულება.</a:t>
            </a:r>
            <a:br>
              <a:rPr lang="ka-GE" sz="2000" dirty="0" smtClean="0"/>
            </a:br>
            <a:r>
              <a:rPr lang="ka-GE" sz="2000" dirty="0" smtClean="0"/>
              <a:t>ჯერ დავუშვათ სპეციალური შემთხვევა, როდესაც </a:t>
            </a:r>
            <a:r>
              <a:rPr lang="en-US" sz="2000" b="1" dirty="0" smtClean="0"/>
              <a:t>B</a:t>
            </a:r>
            <a:r>
              <a:rPr lang="en-US" sz="2000" dirty="0" smtClean="0"/>
              <a:t>(t) </a:t>
            </a:r>
            <a:r>
              <a:rPr lang="ka-GE" sz="2000" dirty="0" smtClean="0"/>
              <a:t>პრეცესირებს კუთხური სიჩქარის </a:t>
            </a:r>
            <a:r>
              <a:rPr lang="en-US" sz="2000" dirty="0" smtClean="0"/>
              <a:t>w-</a:t>
            </a:r>
            <a:r>
              <a:rPr lang="ka-GE" sz="2000" dirty="0" smtClean="0"/>
              <a:t>ს გარშემო და ქმნის მუდმივ </a:t>
            </a:r>
            <a:r>
              <a:rPr lang="ka-GE" sz="2000" dirty="0" smtClean="0">
                <a:sym typeface="Symbol" panose="05050102010706020507" pitchFamily="18" charset="2"/>
              </a:rPr>
              <a:t> კუთხეს </a:t>
            </a:r>
            <a:r>
              <a:rPr lang="en-US" sz="2000" dirty="0" smtClean="0">
                <a:sym typeface="Symbol" panose="05050102010706020507" pitchFamily="18" charset="2"/>
              </a:rPr>
              <a:t>z </a:t>
            </a:r>
            <a:r>
              <a:rPr lang="ka-GE" sz="2000" dirty="0" smtClean="0">
                <a:sym typeface="Symbol" panose="05050102010706020507" pitchFamily="18" charset="2"/>
              </a:rPr>
              <a:t>ღერძთან. </a:t>
            </a:r>
            <a:r>
              <a:rPr lang="ka-GE" sz="2000" dirty="0" smtClean="0"/>
              <a:t> </a:t>
            </a:r>
            <a:endParaRPr lang="en-US" sz="2000"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05235" y="1402378"/>
            <a:ext cx="3286765" cy="3286765"/>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8422" y="1806485"/>
            <a:ext cx="5983819" cy="719209"/>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8422" y="2525694"/>
            <a:ext cx="7197077" cy="1805627"/>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75625" y="3463472"/>
            <a:ext cx="1899874" cy="892365"/>
          </a:xfrm>
          <a:prstGeom prst="rect">
            <a:avLst/>
          </a:prstGeom>
        </p:spPr>
      </p:pic>
      <p:sp>
        <p:nvSpPr>
          <p:cNvPr id="7" name="TextBox 6"/>
          <p:cNvSpPr txBox="1"/>
          <p:nvPr/>
        </p:nvSpPr>
        <p:spPr>
          <a:xfrm>
            <a:off x="7025562" y="1992573"/>
            <a:ext cx="699071" cy="369332"/>
          </a:xfrm>
          <a:prstGeom prst="rect">
            <a:avLst/>
          </a:prstGeom>
          <a:noFill/>
        </p:spPr>
        <p:txBody>
          <a:bodyPr wrap="square" rtlCol="0">
            <a:spAutoFit/>
          </a:bodyPr>
          <a:lstStyle/>
          <a:p>
            <a:r>
              <a:rPr lang="ka-GE" dirty="0" smtClean="0"/>
              <a:t>(27)</a:t>
            </a:r>
            <a:endParaRPr lang="en-US" dirty="0"/>
          </a:p>
        </p:txBody>
      </p:sp>
      <p:sp>
        <p:nvSpPr>
          <p:cNvPr id="8" name="TextBox 7"/>
          <p:cNvSpPr txBox="1"/>
          <p:nvPr/>
        </p:nvSpPr>
        <p:spPr>
          <a:xfrm>
            <a:off x="7975499" y="3166281"/>
            <a:ext cx="595295" cy="369332"/>
          </a:xfrm>
          <a:prstGeom prst="rect">
            <a:avLst/>
          </a:prstGeom>
          <a:noFill/>
        </p:spPr>
        <p:txBody>
          <a:bodyPr wrap="square" rtlCol="0">
            <a:spAutoFit/>
          </a:bodyPr>
          <a:lstStyle/>
          <a:p>
            <a:r>
              <a:rPr lang="ka-GE" dirty="0" smtClean="0"/>
              <a:t>(28)</a:t>
            </a:r>
            <a:endParaRPr lang="en-US" dirty="0"/>
          </a:p>
        </p:txBody>
      </p:sp>
      <p:sp>
        <p:nvSpPr>
          <p:cNvPr id="9" name="TextBox 8"/>
          <p:cNvSpPr txBox="1"/>
          <p:nvPr/>
        </p:nvSpPr>
        <p:spPr>
          <a:xfrm>
            <a:off x="778422" y="4490113"/>
            <a:ext cx="4776217" cy="400110"/>
          </a:xfrm>
          <a:prstGeom prst="rect">
            <a:avLst/>
          </a:prstGeom>
          <a:noFill/>
        </p:spPr>
        <p:txBody>
          <a:bodyPr wrap="square" rtlCol="0">
            <a:spAutoFit/>
          </a:bodyPr>
          <a:lstStyle/>
          <a:p>
            <a:r>
              <a:rPr lang="en-US" sz="2000" dirty="0" smtClean="0"/>
              <a:t>H(t)-</a:t>
            </a:r>
            <a:r>
              <a:rPr lang="ka-GE" sz="2000" dirty="0" smtClean="0"/>
              <a:t>ს ნორმალიზებული სპინორებია:</a:t>
            </a:r>
            <a:endParaRPr lang="en-US" sz="2000" dirty="0"/>
          </a:p>
        </p:txBody>
      </p:sp>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17233" y="4331321"/>
            <a:ext cx="3616657" cy="1897039"/>
          </a:xfrm>
          <a:prstGeom prst="rect">
            <a:avLst/>
          </a:prstGeom>
        </p:spPr>
      </p:pic>
      <p:sp>
        <p:nvSpPr>
          <p:cNvPr id="11" name="TextBox 10"/>
          <p:cNvSpPr txBox="1"/>
          <p:nvPr/>
        </p:nvSpPr>
        <p:spPr>
          <a:xfrm>
            <a:off x="9007522" y="5279840"/>
            <a:ext cx="914400" cy="369332"/>
          </a:xfrm>
          <a:prstGeom prst="rect">
            <a:avLst/>
          </a:prstGeom>
          <a:noFill/>
        </p:spPr>
        <p:txBody>
          <a:bodyPr wrap="square" rtlCol="0">
            <a:spAutoFit/>
          </a:bodyPr>
          <a:lstStyle/>
          <a:p>
            <a:r>
              <a:rPr lang="ka-GE" dirty="0" smtClean="0"/>
              <a:t>(29)</a:t>
            </a:r>
            <a:endParaRPr lang="en-US" dirty="0"/>
          </a:p>
        </p:txBody>
      </p:sp>
      <p:sp>
        <p:nvSpPr>
          <p:cNvPr id="12" name="TextBox 11"/>
          <p:cNvSpPr txBox="1"/>
          <p:nvPr/>
        </p:nvSpPr>
        <p:spPr>
          <a:xfrm>
            <a:off x="11455471" y="4689143"/>
            <a:ext cx="736529" cy="369332"/>
          </a:xfrm>
          <a:prstGeom prst="rect">
            <a:avLst/>
          </a:prstGeom>
          <a:noFill/>
        </p:spPr>
        <p:txBody>
          <a:bodyPr wrap="square" rtlCol="0">
            <a:spAutoFit/>
          </a:bodyPr>
          <a:lstStyle/>
          <a:p>
            <a:r>
              <a:rPr lang="ka-GE" dirty="0" smtClean="0"/>
              <a:t>ნახ.6</a:t>
            </a:r>
            <a:endParaRPr lang="en-US" dirty="0"/>
          </a:p>
        </p:txBody>
      </p:sp>
    </p:spTree>
    <p:extLst>
      <p:ext uri="{BB962C8B-B14F-4D97-AF65-F5344CB8AC3E}">
        <p14:creationId xmlns:p14="http://schemas.microsoft.com/office/powerpoint/2010/main" val="237801899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37581" y="337507"/>
            <a:ext cx="8911687" cy="1280890"/>
          </a:xfrm>
        </p:spPr>
        <p:txBody>
          <a:bodyPr>
            <a:normAutofit/>
          </a:bodyPr>
          <a:lstStyle/>
          <a:p>
            <a:r>
              <a:rPr lang="ka-GE" sz="2000" dirty="0" smtClean="0"/>
              <a:t>ცხადი, ზუსტი ამონახსნი (ელექტრონისთვის, რომელსაც თავდაპირველად აქვს „სპინი ზემოთ“ </a:t>
            </a:r>
            <a:r>
              <a:rPr lang="en-US" sz="2000" b="1" dirty="0" smtClean="0"/>
              <a:t>B</a:t>
            </a:r>
            <a:r>
              <a:rPr lang="en-US" sz="2000" dirty="0" smtClean="0"/>
              <a:t>-</a:t>
            </a:r>
            <a:r>
              <a:rPr lang="ka-GE" sz="2000" dirty="0" smtClean="0"/>
              <a:t>ში) მოიცემა შემდეგი განტოლებით:</a:t>
            </a:r>
            <a:endParaRPr lang="en-US" sz="2000" b="1"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37581" y="1109236"/>
            <a:ext cx="6526757" cy="2125283"/>
          </a:xfrm>
          <a:prstGeom prst="rect">
            <a:avLst/>
          </a:prstGeom>
        </p:spPr>
      </p:pic>
      <p:sp>
        <p:nvSpPr>
          <p:cNvPr id="4" name="TextBox 3"/>
          <p:cNvSpPr txBox="1"/>
          <p:nvPr/>
        </p:nvSpPr>
        <p:spPr>
          <a:xfrm>
            <a:off x="8164338" y="1774209"/>
            <a:ext cx="655093" cy="369332"/>
          </a:xfrm>
          <a:prstGeom prst="rect">
            <a:avLst/>
          </a:prstGeom>
          <a:noFill/>
        </p:spPr>
        <p:txBody>
          <a:bodyPr wrap="square" rtlCol="0">
            <a:spAutoFit/>
          </a:bodyPr>
          <a:lstStyle/>
          <a:p>
            <a:r>
              <a:rPr lang="ka-GE" dirty="0" smtClean="0"/>
              <a:t>(30)</a:t>
            </a:r>
          </a:p>
        </p:txBody>
      </p:sp>
      <mc:AlternateContent xmlns:mc="http://schemas.openxmlformats.org/markup-compatibility/2006">
        <mc:Choice xmlns:a14="http://schemas.microsoft.com/office/drawing/2010/main" Requires="a14">
          <p:sp>
            <p:nvSpPr>
              <p:cNvPr id="5" name="TextBox 4"/>
              <p:cNvSpPr txBox="1"/>
              <p:nvPr/>
            </p:nvSpPr>
            <p:spPr>
              <a:xfrm>
                <a:off x="1637581" y="3411940"/>
                <a:ext cx="6742144" cy="923330"/>
              </a:xfrm>
              <a:prstGeom prst="rect">
                <a:avLst/>
              </a:prstGeom>
              <a:noFill/>
            </p:spPr>
            <p:txBody>
              <a:bodyPr wrap="square" rtlCol="0">
                <a:spAutoFit/>
              </a:bodyPr>
              <a:lstStyle/>
              <a:p>
                <a:r>
                  <a:rPr lang="ka-GE" dirty="0" smtClean="0"/>
                  <a:t>ადიაბატურ რეჟიმში, როცა </a:t>
                </a:r>
                <a14:m>
                  <m:oMath xmlns:m="http://schemas.openxmlformats.org/officeDocument/2006/math">
                    <m:r>
                      <a:rPr lang="en-US" b="0" i="1" smtClean="0">
                        <a:latin typeface="Cambria Math" panose="02040503050406030204" pitchFamily="18" charset="0"/>
                      </a:rPr>
                      <m:t>𝑤</m:t>
                    </m:r>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𝑤</m:t>
                        </m:r>
                      </m:e>
                      <m:sub>
                        <m:r>
                          <a:rPr lang="en-US" b="0" i="1" smtClean="0">
                            <a:latin typeface="Cambria Math" panose="02040503050406030204" pitchFamily="18" charset="0"/>
                          </a:rPr>
                          <m:t>1</m:t>
                        </m:r>
                      </m:sub>
                    </m:sSub>
                    <m:r>
                      <a:rPr lang="en-US" b="0" i="0" smtClean="0">
                        <a:latin typeface="Cambria Math" panose="02040503050406030204" pitchFamily="18" charset="0"/>
                      </a:rPr>
                      <m:t>:</m:t>
                    </m:r>
                  </m:oMath>
                </a14:m>
                <a:endParaRPr lang="en-US" b="0" dirty="0" smtClean="0"/>
              </a:p>
              <a:p>
                <a:endParaRPr lang="en-US" b="0" dirty="0" smtClean="0"/>
              </a:p>
              <a:p>
                <a:endParaRPr lang="en-US" dirty="0"/>
              </a:p>
            </p:txBody>
          </p:sp>
        </mc:Choice>
        <mc:Fallback>
          <p:sp>
            <p:nvSpPr>
              <p:cNvPr id="5" name="TextBox 4"/>
              <p:cNvSpPr txBox="1">
                <a:spLocks noRot="1" noChangeAspect="1" noMove="1" noResize="1" noEditPoints="1" noAdjustHandles="1" noChangeArrowheads="1" noChangeShapeType="1" noTextEdit="1"/>
              </p:cNvSpPr>
              <p:nvPr/>
            </p:nvSpPr>
            <p:spPr>
              <a:xfrm>
                <a:off x="1637581" y="3411940"/>
                <a:ext cx="6742144" cy="923330"/>
              </a:xfrm>
              <a:prstGeom prst="rect">
                <a:avLst/>
              </a:prstGeom>
              <a:blipFill rotWithShape="0">
                <a:blip r:embed="rId3"/>
                <a:stretch>
                  <a:fillRect l="-814" t="-3311"/>
                </a:stretch>
              </a:blipFill>
            </p:spPr>
            <p:txBody>
              <a:bodyPr/>
              <a:lstStyle/>
              <a:p>
                <a:r>
                  <a:rPr lang="en-US">
                    <a:noFill/>
                  </a:rPr>
                  <a:t> </a:t>
                </a:r>
              </a:p>
            </p:txBody>
          </p:sp>
        </mc:Fallback>
      </mc:AlternateContent>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37580" y="3844239"/>
            <a:ext cx="7362319" cy="1055307"/>
          </a:xfrm>
          <a:prstGeom prst="rect">
            <a:avLst/>
          </a:prstGeom>
        </p:spPr>
      </p:pic>
      <p:sp>
        <p:nvSpPr>
          <p:cNvPr id="7" name="TextBox 6"/>
          <p:cNvSpPr txBox="1"/>
          <p:nvPr/>
        </p:nvSpPr>
        <p:spPr>
          <a:xfrm>
            <a:off x="9144000" y="4335270"/>
            <a:ext cx="914400" cy="369332"/>
          </a:xfrm>
          <a:prstGeom prst="rect">
            <a:avLst/>
          </a:prstGeom>
          <a:noFill/>
        </p:spPr>
        <p:txBody>
          <a:bodyPr wrap="square" rtlCol="0">
            <a:spAutoFit/>
          </a:bodyPr>
          <a:lstStyle/>
          <a:p>
            <a:r>
              <a:rPr lang="en-US" dirty="0" smtClean="0"/>
              <a:t>(</a:t>
            </a:r>
            <a:r>
              <a:rPr lang="ka-GE" dirty="0" smtClean="0"/>
              <a:t>31</a:t>
            </a:r>
            <a:r>
              <a:rPr lang="en-US" dirty="0" smtClean="0"/>
              <a:t>)</a:t>
            </a:r>
            <a:endParaRPr lang="en-US" dirty="0"/>
          </a:p>
        </p:txBody>
      </p:sp>
      <p:sp>
        <p:nvSpPr>
          <p:cNvPr id="8" name="TextBox 7"/>
          <p:cNvSpPr txBox="1"/>
          <p:nvPr/>
        </p:nvSpPr>
        <p:spPr>
          <a:xfrm>
            <a:off x="1637580" y="5104263"/>
            <a:ext cx="4626742" cy="400110"/>
          </a:xfrm>
          <a:prstGeom prst="rect">
            <a:avLst/>
          </a:prstGeom>
          <a:noFill/>
        </p:spPr>
        <p:txBody>
          <a:bodyPr wrap="square" rtlCol="0">
            <a:spAutoFit/>
          </a:bodyPr>
          <a:lstStyle/>
          <a:p>
            <a:r>
              <a:rPr lang="ka-GE" sz="2000" dirty="0" smtClean="0"/>
              <a:t>და (4) განტოლება გარდაიქმნება:</a:t>
            </a:r>
            <a:endParaRPr lang="en-US" sz="2000" dirty="0"/>
          </a:p>
        </p:txBody>
      </p:sp>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04849" y="4944990"/>
            <a:ext cx="5549752" cy="1677832"/>
          </a:xfrm>
          <a:prstGeom prst="rect">
            <a:avLst/>
          </a:prstGeom>
        </p:spPr>
      </p:pic>
      <p:sp>
        <p:nvSpPr>
          <p:cNvPr id="10" name="TextBox 9"/>
          <p:cNvSpPr txBox="1"/>
          <p:nvPr/>
        </p:nvSpPr>
        <p:spPr>
          <a:xfrm>
            <a:off x="11313994" y="5603669"/>
            <a:ext cx="736979" cy="369332"/>
          </a:xfrm>
          <a:prstGeom prst="rect">
            <a:avLst/>
          </a:prstGeom>
          <a:noFill/>
        </p:spPr>
        <p:txBody>
          <a:bodyPr wrap="square" rtlCol="0">
            <a:spAutoFit/>
          </a:bodyPr>
          <a:lstStyle/>
          <a:p>
            <a:r>
              <a:rPr lang="ka-GE" dirty="0" smtClean="0"/>
              <a:t>(32)</a:t>
            </a:r>
            <a:endParaRPr lang="en-US" dirty="0"/>
          </a:p>
        </p:txBody>
      </p:sp>
    </p:spTree>
    <p:extLst>
      <p:ext uri="{BB962C8B-B14F-4D97-AF65-F5344CB8AC3E}">
        <p14:creationId xmlns:p14="http://schemas.microsoft.com/office/powerpoint/2010/main" val="304883151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0285" y="624110"/>
            <a:ext cx="6469189" cy="424066"/>
          </a:xfrm>
        </p:spPr>
        <p:txBody>
          <a:bodyPr>
            <a:normAutofit/>
          </a:bodyPr>
          <a:lstStyle/>
          <a:p>
            <a:r>
              <a:rPr lang="ka-GE" sz="2000" dirty="0" smtClean="0"/>
              <a:t>დინამიური ფაზა არის:</a:t>
            </a:r>
            <a:endParaRPr lang="en-US" sz="2000"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65237" y="1102433"/>
            <a:ext cx="4140854" cy="917102"/>
          </a:xfrm>
          <a:prstGeom prst="rect">
            <a:avLst/>
          </a:prstGeom>
        </p:spPr>
      </p:pic>
      <p:sp>
        <p:nvSpPr>
          <p:cNvPr id="4" name="TextBox 3"/>
          <p:cNvSpPr txBox="1"/>
          <p:nvPr/>
        </p:nvSpPr>
        <p:spPr>
          <a:xfrm>
            <a:off x="5691116" y="1378424"/>
            <a:ext cx="6073254" cy="369332"/>
          </a:xfrm>
          <a:prstGeom prst="rect">
            <a:avLst/>
          </a:prstGeom>
          <a:noFill/>
        </p:spPr>
        <p:txBody>
          <a:bodyPr wrap="square" rtlCol="0">
            <a:spAutoFit/>
          </a:bodyPr>
          <a:lstStyle/>
          <a:p>
            <a:r>
              <a:rPr lang="ka-GE" dirty="0" smtClean="0"/>
              <a:t>(33)   აქ გამოვიყენეთ: </a:t>
            </a:r>
            <a:endParaRPr lang="en-US"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79474" y="1278797"/>
            <a:ext cx="1813328" cy="568586"/>
          </a:xfrm>
          <a:prstGeom prst="rect">
            <a:avLst/>
          </a:prstGeom>
        </p:spPr>
      </p:pic>
      <p:sp>
        <p:nvSpPr>
          <p:cNvPr id="6" name="TextBox 5"/>
          <p:cNvSpPr txBox="1"/>
          <p:nvPr/>
        </p:nvSpPr>
        <p:spPr>
          <a:xfrm>
            <a:off x="1715209" y="2169993"/>
            <a:ext cx="6364265" cy="400110"/>
          </a:xfrm>
          <a:prstGeom prst="rect">
            <a:avLst/>
          </a:prstGeom>
          <a:noFill/>
        </p:spPr>
        <p:txBody>
          <a:bodyPr wrap="square" rtlCol="0">
            <a:spAutoFit/>
          </a:bodyPr>
          <a:lstStyle/>
          <a:p>
            <a:r>
              <a:rPr lang="ka-GE" sz="2000" dirty="0" smtClean="0"/>
              <a:t>ასე რომ, გეომეტრიული ფაზაა:</a:t>
            </a:r>
            <a:endParaRPr lang="en-US" sz="2000" dirty="0"/>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16712" y="2799702"/>
            <a:ext cx="3091271" cy="780624"/>
          </a:xfrm>
          <a:prstGeom prst="rect">
            <a:avLst/>
          </a:prstGeom>
        </p:spPr>
      </p:pic>
      <p:sp>
        <p:nvSpPr>
          <p:cNvPr id="8" name="TextBox 7"/>
          <p:cNvSpPr txBox="1"/>
          <p:nvPr/>
        </p:nvSpPr>
        <p:spPr>
          <a:xfrm>
            <a:off x="8374944" y="3152615"/>
            <a:ext cx="1222387" cy="369332"/>
          </a:xfrm>
          <a:prstGeom prst="rect">
            <a:avLst/>
          </a:prstGeom>
          <a:noFill/>
        </p:spPr>
        <p:txBody>
          <a:bodyPr wrap="square" rtlCol="0">
            <a:spAutoFit/>
          </a:bodyPr>
          <a:lstStyle/>
          <a:p>
            <a:r>
              <a:rPr lang="ka-GE" dirty="0" smtClean="0"/>
              <a:t>(34)</a:t>
            </a:r>
            <a:endParaRPr lang="en-US" dirty="0"/>
          </a:p>
        </p:txBody>
      </p:sp>
      <mc:AlternateContent xmlns:mc="http://schemas.openxmlformats.org/markup-compatibility/2006">
        <mc:Choice xmlns:a14="http://schemas.microsoft.com/office/drawing/2010/main" Requires="a14">
          <p:sp>
            <p:nvSpPr>
              <p:cNvPr id="9" name="TextBox 8"/>
              <p:cNvSpPr txBox="1"/>
              <p:nvPr/>
            </p:nvSpPr>
            <p:spPr>
              <a:xfrm>
                <a:off x="1810743" y="3762858"/>
                <a:ext cx="9080170" cy="847733"/>
              </a:xfrm>
              <a:prstGeom prst="rect">
                <a:avLst/>
              </a:prstGeom>
              <a:noFill/>
            </p:spPr>
            <p:txBody>
              <a:bodyPr wrap="square" rtlCol="0">
                <a:spAutoFit/>
              </a:bodyPr>
              <a:lstStyle/>
              <a:p>
                <a:r>
                  <a:rPr lang="ka-GE" sz="2000" dirty="0" smtClean="0"/>
                  <a:t>დასრულებული ციკლისთვის </a:t>
                </a:r>
                <a:r>
                  <a:rPr lang="en-US" sz="2000" dirty="0" smtClean="0"/>
                  <a:t>T=</a:t>
                </a:r>
                <a14:m>
                  <m:oMath xmlns:m="http://schemas.openxmlformats.org/officeDocument/2006/math">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2</m:t>
                        </m:r>
                        <m:r>
                          <a:rPr lang="en-US" sz="2000" b="0" i="1" smtClean="0">
                            <a:latin typeface="Cambria Math" panose="02040503050406030204" pitchFamily="18" charset="0"/>
                            <a:ea typeface="Cambria Math" panose="02040503050406030204" pitchFamily="18" charset="0"/>
                          </a:rPr>
                          <m:t>𝜋</m:t>
                        </m:r>
                      </m:num>
                      <m:den>
                        <m:r>
                          <a:rPr lang="en-US" sz="2000" b="0" i="1" smtClean="0">
                            <a:latin typeface="Cambria Math" panose="02040503050406030204" pitchFamily="18" charset="0"/>
                          </a:rPr>
                          <m:t>𝑤</m:t>
                        </m:r>
                      </m:den>
                    </m:f>
                  </m:oMath>
                </a14:m>
                <a:r>
                  <a:rPr lang="en-US" sz="2000" b="0" dirty="0" smtClean="0"/>
                  <a:t> </a:t>
                </a:r>
                <a:r>
                  <a:rPr lang="ka-GE" sz="2000" b="0" dirty="0" smtClean="0"/>
                  <a:t>და შესაბამისად ბერის ფაზა არის:</a:t>
                </a:r>
                <a:endParaRPr lang="en-US" sz="2000" b="0" dirty="0" smtClean="0"/>
              </a:p>
              <a:p>
                <a:r>
                  <a:rPr lang="ka-GE" sz="2000" dirty="0" smtClean="0"/>
                  <a:t> </a:t>
                </a:r>
                <a:endParaRPr lang="en-US" sz="2000" dirty="0"/>
              </a:p>
            </p:txBody>
          </p:sp>
        </mc:Choice>
        <mc:Fallback>
          <p:sp>
            <p:nvSpPr>
              <p:cNvPr id="9" name="TextBox 8"/>
              <p:cNvSpPr txBox="1">
                <a:spLocks noRot="1" noChangeAspect="1" noMove="1" noResize="1" noEditPoints="1" noAdjustHandles="1" noChangeArrowheads="1" noChangeShapeType="1" noTextEdit="1"/>
              </p:cNvSpPr>
              <p:nvPr/>
            </p:nvSpPr>
            <p:spPr>
              <a:xfrm>
                <a:off x="1810743" y="3762858"/>
                <a:ext cx="9080170" cy="847733"/>
              </a:xfrm>
              <a:prstGeom prst="rect">
                <a:avLst/>
              </a:prstGeom>
              <a:blipFill rotWithShape="0">
                <a:blip r:embed="rId5"/>
                <a:stretch>
                  <a:fillRect l="-671"/>
                </a:stretch>
              </a:blipFill>
            </p:spPr>
            <p:txBody>
              <a:bodyPr/>
              <a:lstStyle/>
              <a:p>
                <a:r>
                  <a:rPr lang="en-US">
                    <a:noFill/>
                  </a:rPr>
                  <a:t> </a:t>
                </a:r>
              </a:p>
            </p:txBody>
          </p:sp>
        </mc:Fallback>
      </mc:AlternateContent>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5222" y="4499178"/>
            <a:ext cx="3834252" cy="944397"/>
          </a:xfrm>
          <a:prstGeom prst="rect">
            <a:avLst/>
          </a:prstGeom>
        </p:spPr>
      </p:pic>
      <p:sp>
        <p:nvSpPr>
          <p:cNvPr id="11" name="TextBox 10"/>
          <p:cNvSpPr txBox="1"/>
          <p:nvPr/>
        </p:nvSpPr>
        <p:spPr>
          <a:xfrm>
            <a:off x="8374944" y="4851502"/>
            <a:ext cx="611193" cy="369332"/>
          </a:xfrm>
          <a:prstGeom prst="rect">
            <a:avLst/>
          </a:prstGeom>
          <a:noFill/>
        </p:spPr>
        <p:txBody>
          <a:bodyPr wrap="square" rtlCol="0">
            <a:spAutoFit/>
          </a:bodyPr>
          <a:lstStyle/>
          <a:p>
            <a:r>
              <a:rPr lang="ka-GE" dirty="0" smtClean="0"/>
              <a:t>(35)</a:t>
            </a:r>
            <a:endParaRPr lang="en-US" dirty="0"/>
          </a:p>
        </p:txBody>
      </p:sp>
    </p:spTree>
    <p:extLst>
      <p:ext uri="{BB962C8B-B14F-4D97-AF65-F5344CB8AC3E}">
        <p14:creationId xmlns:p14="http://schemas.microsoft.com/office/powerpoint/2010/main" val="209642628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Title 1"/>
              <p:cNvSpPr>
                <a:spLocks noGrp="1"/>
              </p:cNvSpPr>
              <p:nvPr>
                <p:ph type="title"/>
              </p:nvPr>
            </p:nvSpPr>
            <p:spPr>
              <a:xfrm>
                <a:off x="1692171" y="569519"/>
                <a:ext cx="8911687" cy="1280890"/>
              </a:xfrm>
            </p:spPr>
            <p:txBody>
              <a:bodyPr>
                <a:normAutofit fontScale="90000"/>
              </a:bodyPr>
              <a:lstStyle/>
              <a:p>
                <a:r>
                  <a:rPr lang="ka-GE" sz="2200" dirty="0" smtClean="0"/>
                  <a:t>ახლა წარმოვიდგინოთ ზოგადი შემთხვევა, რომელშიც მაგნიტური ველის ვექტორი შემოწერს ნებისმიერ ჩაკეტილ წირს სფეროს ზედაპირზე </a:t>
                </a:r>
                <a:r>
                  <a:rPr lang="en-US" sz="2200" dirty="0" smtClean="0"/>
                  <a:t>r=</a:t>
                </a:r>
                <a14:m>
                  <m:oMath xmlns:m="http://schemas.openxmlformats.org/officeDocument/2006/math">
                    <m:sSub>
                      <m:sSubPr>
                        <m:ctrlPr>
                          <a:rPr lang="en-US" sz="2200" b="0" i="1" smtClean="0">
                            <a:latin typeface="Cambria Math" panose="02040503050406030204" pitchFamily="18" charset="0"/>
                          </a:rPr>
                        </m:ctrlPr>
                      </m:sSubPr>
                      <m:e>
                        <m:r>
                          <a:rPr lang="en-US" sz="2200" b="0" i="1" smtClean="0">
                            <a:latin typeface="Cambria Math" panose="02040503050406030204" pitchFamily="18" charset="0"/>
                          </a:rPr>
                          <m:t>𝐵</m:t>
                        </m:r>
                      </m:e>
                      <m:sub>
                        <m:r>
                          <a:rPr lang="en-US" sz="2200" b="0" i="1" smtClean="0">
                            <a:latin typeface="Cambria Math" panose="02040503050406030204" pitchFamily="18" charset="0"/>
                          </a:rPr>
                          <m:t>0</m:t>
                        </m:r>
                      </m:sub>
                    </m:sSub>
                  </m:oMath>
                </a14:m>
                <a:r>
                  <a:rPr lang="en-US" sz="2200" b="0" dirty="0" smtClean="0"/>
                  <a:t> </a:t>
                </a:r>
                <a:r>
                  <a:rPr lang="ka-GE" sz="2200" dirty="0" smtClean="0"/>
                  <a:t>რადიუსით. საკუთარ მდგომარეობებს, რომელიც ასახავს „სპინს ზემოთ“ </a:t>
                </a:r>
                <a:r>
                  <a:rPr lang="en-US" sz="2200" b="1" dirty="0" smtClean="0"/>
                  <a:t>B</a:t>
                </a:r>
                <a:r>
                  <a:rPr lang="en-US" sz="2200" dirty="0" smtClean="0"/>
                  <a:t>(t) </a:t>
                </a:r>
                <a:r>
                  <a:rPr lang="ka-GE" sz="2200" dirty="0" smtClean="0"/>
                  <a:t>ვექტორის გასწვრივ, აქვს სახე:</a:t>
                </a:r>
                <a:r>
                  <a:rPr lang="en-US" sz="2000" b="0" dirty="0" smtClean="0"/>
                  <a:t/>
                </a:r>
                <a:br>
                  <a:rPr lang="en-US" sz="2000" b="0" dirty="0" smtClean="0"/>
                </a:br>
                <a:endParaRPr lang="en-US" sz="2000" dirty="0"/>
              </a:p>
            </p:txBody>
          </p:sp>
        </mc:Choice>
        <mc:Fallback>
          <p:sp>
            <p:nvSpPr>
              <p:cNvPr id="2" name="Title 1"/>
              <p:cNvSpPr>
                <a:spLocks noGrp="1" noRot="1" noChangeAspect="1" noMove="1" noResize="1" noEditPoints="1" noAdjustHandles="1" noChangeArrowheads="1" noChangeShapeType="1" noTextEdit="1"/>
              </p:cNvSpPr>
              <p:nvPr>
                <p:ph type="title"/>
              </p:nvPr>
            </p:nvSpPr>
            <p:spPr>
              <a:xfrm>
                <a:off x="1692171" y="569519"/>
                <a:ext cx="8911687" cy="1280890"/>
              </a:xfrm>
              <a:blipFill rotWithShape="0">
                <a:blip r:embed="rId2"/>
                <a:stretch>
                  <a:fillRect l="-753" t="-2370" b="-10900"/>
                </a:stretch>
              </a:blipFill>
            </p:spPr>
            <p:txBody>
              <a:bodyPr/>
              <a:lstStyle/>
              <a:p>
                <a:r>
                  <a:rPr lang="en-US">
                    <a:noFill/>
                  </a:rPr>
                  <a:t> </a:t>
                </a:r>
              </a:p>
            </p:txBody>
          </p:sp>
        </mc:Fallback>
      </mc:AlternateContent>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92171" y="1850409"/>
            <a:ext cx="2891833" cy="1031681"/>
          </a:xfrm>
          <a:prstGeom prst="rect">
            <a:avLst/>
          </a:prstGeom>
        </p:spPr>
      </p:pic>
      <p:sp>
        <p:nvSpPr>
          <p:cNvPr id="4" name="TextBox 3"/>
          <p:cNvSpPr txBox="1"/>
          <p:nvPr/>
        </p:nvSpPr>
        <p:spPr>
          <a:xfrm>
            <a:off x="4694830" y="2210937"/>
            <a:ext cx="777922" cy="369332"/>
          </a:xfrm>
          <a:prstGeom prst="rect">
            <a:avLst/>
          </a:prstGeom>
          <a:noFill/>
        </p:spPr>
        <p:txBody>
          <a:bodyPr wrap="square" rtlCol="0">
            <a:spAutoFit/>
          </a:bodyPr>
          <a:lstStyle/>
          <a:p>
            <a:r>
              <a:rPr lang="ka-GE" dirty="0" smtClean="0"/>
              <a:t>(36)</a:t>
            </a:r>
            <a:endParaRPr lang="en-US" dirty="0"/>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92171" y="2882090"/>
            <a:ext cx="6402648" cy="1821674"/>
          </a:xfrm>
          <a:prstGeom prst="rect">
            <a:avLst/>
          </a:prstGeom>
        </p:spPr>
      </p:pic>
      <p:sp>
        <p:nvSpPr>
          <p:cNvPr id="6" name="TextBox 5"/>
          <p:cNvSpPr txBox="1"/>
          <p:nvPr/>
        </p:nvSpPr>
        <p:spPr>
          <a:xfrm>
            <a:off x="8243248" y="3671248"/>
            <a:ext cx="1146412" cy="369332"/>
          </a:xfrm>
          <a:prstGeom prst="rect">
            <a:avLst/>
          </a:prstGeom>
          <a:noFill/>
        </p:spPr>
        <p:txBody>
          <a:bodyPr wrap="square" rtlCol="0">
            <a:spAutoFit/>
          </a:bodyPr>
          <a:lstStyle/>
          <a:p>
            <a:r>
              <a:rPr lang="ka-GE" dirty="0" smtClean="0"/>
              <a:t>(37)</a:t>
            </a:r>
            <a:endParaRPr lang="en-US" dirty="0"/>
          </a:p>
        </p:txBody>
      </p:sp>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92171" y="4703763"/>
            <a:ext cx="6430804" cy="1642445"/>
          </a:xfrm>
          <a:prstGeom prst="rect">
            <a:avLst/>
          </a:prstGeom>
        </p:spPr>
      </p:pic>
      <p:sp>
        <p:nvSpPr>
          <p:cNvPr id="8" name="TextBox 7"/>
          <p:cNvSpPr txBox="1"/>
          <p:nvPr/>
        </p:nvSpPr>
        <p:spPr>
          <a:xfrm>
            <a:off x="8243248" y="5308979"/>
            <a:ext cx="1050877" cy="369332"/>
          </a:xfrm>
          <a:prstGeom prst="rect">
            <a:avLst/>
          </a:prstGeom>
          <a:noFill/>
        </p:spPr>
        <p:txBody>
          <a:bodyPr wrap="square" rtlCol="0">
            <a:spAutoFit/>
          </a:bodyPr>
          <a:lstStyle/>
          <a:p>
            <a:r>
              <a:rPr lang="ka-GE" dirty="0" smtClean="0"/>
              <a:t>(38)</a:t>
            </a:r>
            <a:endParaRPr lang="en-US" dirty="0"/>
          </a:p>
        </p:txBody>
      </p:sp>
      <p:cxnSp>
        <p:nvCxnSpPr>
          <p:cNvPr id="12" name="Curved Connector 11"/>
          <p:cNvCxnSpPr>
            <a:stCxn id="5" idx="3"/>
            <a:endCxn id="7" idx="3"/>
          </p:cNvCxnSpPr>
          <p:nvPr/>
        </p:nvCxnSpPr>
        <p:spPr>
          <a:xfrm>
            <a:off x="8094819" y="3792927"/>
            <a:ext cx="28156" cy="1732059"/>
          </a:xfrm>
          <a:prstGeom prst="curvedConnector3">
            <a:avLst>
              <a:gd name="adj1" fmla="val 2269118"/>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8790196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8524" y="378449"/>
            <a:ext cx="8911687" cy="1280890"/>
          </a:xfrm>
        </p:spPr>
        <p:txBody>
          <a:bodyPr>
            <a:normAutofit/>
          </a:bodyPr>
          <a:lstStyle/>
          <a:p>
            <a:r>
              <a:rPr lang="ka-GE" sz="2000" dirty="0" smtClean="0"/>
              <a:t>(26) გამოსახულებაში ჩვენ გვჭირდება როტორი:</a:t>
            </a:r>
            <a:endParaRPr lang="en-US" sz="2000"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78524" y="851989"/>
            <a:ext cx="6218747" cy="922219"/>
          </a:xfrm>
          <a:prstGeom prst="rect">
            <a:avLst/>
          </a:prstGeom>
        </p:spPr>
      </p:pic>
      <p:sp>
        <p:nvSpPr>
          <p:cNvPr id="4" name="TextBox 3"/>
          <p:cNvSpPr txBox="1"/>
          <p:nvPr/>
        </p:nvSpPr>
        <p:spPr>
          <a:xfrm>
            <a:off x="8093122" y="1037230"/>
            <a:ext cx="846162" cy="369332"/>
          </a:xfrm>
          <a:prstGeom prst="rect">
            <a:avLst/>
          </a:prstGeom>
          <a:noFill/>
        </p:spPr>
        <p:txBody>
          <a:bodyPr wrap="square" rtlCol="0">
            <a:spAutoFit/>
          </a:bodyPr>
          <a:lstStyle/>
          <a:p>
            <a:r>
              <a:rPr lang="ka-GE" dirty="0" smtClean="0"/>
              <a:t>(39)</a:t>
            </a:r>
            <a:endParaRPr lang="en-US" dirty="0"/>
          </a:p>
        </p:txBody>
      </p:sp>
      <p:sp>
        <p:nvSpPr>
          <p:cNvPr id="5" name="TextBox 4"/>
          <p:cNvSpPr txBox="1"/>
          <p:nvPr/>
        </p:nvSpPr>
        <p:spPr>
          <a:xfrm>
            <a:off x="1678523" y="1951630"/>
            <a:ext cx="10031256" cy="400110"/>
          </a:xfrm>
          <a:prstGeom prst="rect">
            <a:avLst/>
          </a:prstGeom>
          <a:noFill/>
        </p:spPr>
        <p:txBody>
          <a:bodyPr wrap="square" rtlCol="0">
            <a:spAutoFit/>
          </a:bodyPr>
          <a:lstStyle/>
          <a:p>
            <a:r>
              <a:rPr lang="ka-GE" sz="2000" dirty="0" smtClean="0"/>
              <a:t>ინტეგრალი არის იმ ფართობის გასწვრივ, რომელიც შემოწერილიქნა </a:t>
            </a:r>
            <a:r>
              <a:rPr lang="en-US" sz="2000" b="1" dirty="0" smtClean="0"/>
              <a:t>B</a:t>
            </a:r>
            <a:r>
              <a:rPr lang="en-US" sz="2000" dirty="0" smtClean="0"/>
              <a:t>-</a:t>
            </a:r>
            <a:r>
              <a:rPr lang="ka-GE" sz="2000" dirty="0" smtClean="0"/>
              <a:t>თი, ანუ:</a:t>
            </a:r>
            <a:endParaRPr lang="en-US" sz="2000"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8523" y="2390374"/>
            <a:ext cx="2010463" cy="507313"/>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8523" y="2936321"/>
            <a:ext cx="3911513" cy="936791"/>
          </a:xfrm>
          <a:prstGeom prst="rect">
            <a:avLst/>
          </a:prstGeom>
        </p:spPr>
      </p:pic>
      <p:sp>
        <p:nvSpPr>
          <p:cNvPr id="8" name="TextBox 7"/>
          <p:cNvSpPr txBox="1"/>
          <p:nvPr/>
        </p:nvSpPr>
        <p:spPr>
          <a:xfrm>
            <a:off x="5773003" y="3404716"/>
            <a:ext cx="1296537" cy="369332"/>
          </a:xfrm>
          <a:prstGeom prst="rect">
            <a:avLst/>
          </a:prstGeom>
          <a:noFill/>
        </p:spPr>
        <p:txBody>
          <a:bodyPr wrap="square" rtlCol="0">
            <a:spAutoFit/>
          </a:bodyPr>
          <a:lstStyle/>
          <a:p>
            <a:r>
              <a:rPr lang="ka-GE" dirty="0" smtClean="0"/>
              <a:t>(40)</a:t>
            </a:r>
            <a:endParaRPr lang="en-US" dirty="0"/>
          </a:p>
        </p:txBody>
      </p:sp>
      <p:cxnSp>
        <p:nvCxnSpPr>
          <p:cNvPr id="11" name="Curved Connector 10"/>
          <p:cNvCxnSpPr>
            <a:stCxn id="6" idx="1"/>
            <a:endCxn id="7" idx="1"/>
          </p:cNvCxnSpPr>
          <p:nvPr/>
        </p:nvCxnSpPr>
        <p:spPr>
          <a:xfrm rot="10800000" flipV="1">
            <a:off x="1678523" y="2644031"/>
            <a:ext cx="12700" cy="760686"/>
          </a:xfrm>
          <a:prstGeom prst="curvedConnector3">
            <a:avLst>
              <a:gd name="adj1" fmla="val 4056717"/>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Curved Connector 13"/>
          <p:cNvCxnSpPr>
            <a:stCxn id="6" idx="1"/>
            <a:endCxn id="7" idx="1"/>
          </p:cNvCxnSpPr>
          <p:nvPr/>
        </p:nvCxnSpPr>
        <p:spPr>
          <a:xfrm rot="10800000" flipV="1">
            <a:off x="1678523" y="2644031"/>
            <a:ext cx="12700" cy="760686"/>
          </a:xfrm>
          <a:prstGeom prst="curvedConnector3">
            <a:avLst>
              <a:gd name="adj1" fmla="val 2337315"/>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1678523" y="4258101"/>
            <a:ext cx="8911688" cy="2246769"/>
          </a:xfrm>
          <a:prstGeom prst="rect">
            <a:avLst/>
          </a:prstGeom>
          <a:noFill/>
        </p:spPr>
        <p:txBody>
          <a:bodyPr wrap="square" rtlCol="0">
            <a:spAutoFit/>
          </a:bodyPr>
          <a:lstStyle/>
          <a:p>
            <a:r>
              <a:rPr lang="ka-GE" sz="2000" dirty="0" smtClean="0"/>
              <a:t>მივიღეთ ძალზე მარტივი და კარგი შედეგი!</a:t>
            </a:r>
            <a:br>
              <a:rPr lang="ka-GE" sz="2000" dirty="0" smtClean="0"/>
            </a:br>
            <a:r>
              <a:rPr lang="ka-GE" sz="2000" dirty="0"/>
              <a:t/>
            </a:r>
            <a:br>
              <a:rPr lang="ka-GE" sz="2000" dirty="0"/>
            </a:br>
            <a:r>
              <a:rPr lang="ka-GE" sz="2000" dirty="0" smtClean="0"/>
              <a:t>შევადაროთ (3) განტოლება და სპეც. შემთხვევის განხილვისას მიღებული (35) განტოლება და ვნახავთ, რომ ისინი შესაბამისობაშია, რაც არც არის გასაკვირი.</a:t>
            </a:r>
            <a:br>
              <a:rPr lang="ka-GE" sz="2000" dirty="0" smtClean="0"/>
            </a:br>
            <a:r>
              <a:rPr lang="ka-GE" sz="2000" dirty="0" smtClean="0"/>
              <a:t/>
            </a:r>
            <a:br>
              <a:rPr lang="ka-GE" sz="2000" dirty="0" smtClean="0"/>
            </a:br>
            <a:endParaRPr lang="en-US" sz="2000" dirty="0"/>
          </a:p>
        </p:txBody>
      </p:sp>
    </p:spTree>
    <p:extLst>
      <p:ext uri="{BB962C8B-B14F-4D97-AF65-F5344CB8AC3E}">
        <p14:creationId xmlns:p14="http://schemas.microsoft.com/office/powerpoint/2010/main" val="373164706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244" y="1714298"/>
            <a:ext cx="8911687" cy="1280890"/>
          </a:xfrm>
        </p:spPr>
        <p:txBody>
          <a:bodyPr>
            <a:normAutofit/>
          </a:bodyPr>
          <a:lstStyle/>
          <a:p>
            <a:pPr marL="342900" indent="-342900">
              <a:buFont typeface="Arial" panose="020B0604020202020204" pitchFamily="34" charset="0"/>
              <a:buChar char="•"/>
            </a:pPr>
            <a:r>
              <a:rPr lang="ka-GE" sz="2000" dirty="0" smtClean="0"/>
              <a:t>განვიხილეთ, როგორ მიიღება ბერის ფაზა.</a:t>
            </a:r>
            <a:r>
              <a:rPr lang="ka-GE" sz="2000" dirty="0"/>
              <a:t/>
            </a:r>
            <a:br>
              <a:rPr lang="ka-GE" sz="2000" dirty="0"/>
            </a:br>
            <a:endParaRPr lang="en-US" sz="2000" dirty="0"/>
          </a:p>
        </p:txBody>
      </p:sp>
      <p:sp>
        <p:nvSpPr>
          <p:cNvPr id="3" name="TextBox 2"/>
          <p:cNvSpPr txBox="1"/>
          <p:nvPr/>
        </p:nvSpPr>
        <p:spPr>
          <a:xfrm>
            <a:off x="2585798" y="2630998"/>
            <a:ext cx="5459255" cy="400110"/>
          </a:xfrm>
          <a:prstGeom prst="rect">
            <a:avLst/>
          </a:prstGeom>
          <a:noFill/>
        </p:spPr>
        <p:txBody>
          <a:bodyPr wrap="square" rtlCol="0">
            <a:spAutoFit/>
          </a:bodyPr>
          <a:lstStyle/>
          <a:p>
            <a:pPr marL="285750" indent="-285750">
              <a:buFont typeface="Arial" panose="020B0604020202020204" pitchFamily="34" charset="0"/>
              <a:buChar char="•"/>
            </a:pPr>
            <a:r>
              <a:rPr lang="ka-GE" sz="2000" dirty="0" smtClean="0"/>
              <a:t>ვნახეთ, არის თუ არა იგი ნამდვილი.</a:t>
            </a:r>
            <a:endParaRPr lang="en-US" sz="2000" dirty="0"/>
          </a:p>
        </p:txBody>
      </p:sp>
      <p:sp>
        <p:nvSpPr>
          <p:cNvPr id="4" name="TextBox 3"/>
          <p:cNvSpPr txBox="1"/>
          <p:nvPr/>
        </p:nvSpPr>
        <p:spPr>
          <a:xfrm>
            <a:off x="2585798" y="3487140"/>
            <a:ext cx="5459255" cy="400110"/>
          </a:xfrm>
          <a:prstGeom prst="rect">
            <a:avLst/>
          </a:prstGeom>
          <a:noFill/>
        </p:spPr>
        <p:txBody>
          <a:bodyPr wrap="square" rtlCol="0">
            <a:spAutoFit/>
          </a:bodyPr>
          <a:lstStyle/>
          <a:p>
            <a:pPr marL="285750" indent="-285750">
              <a:buFont typeface="Arial" panose="020B0604020202020204" pitchFamily="34" charset="0"/>
              <a:buChar char="•"/>
            </a:pPr>
            <a:r>
              <a:rPr lang="ka-GE" sz="2000" dirty="0" smtClean="0"/>
              <a:t>დავინახეთ, რომ იგი გაზომვადია.</a:t>
            </a:r>
            <a:endParaRPr lang="en-US" sz="2000" dirty="0"/>
          </a:p>
        </p:txBody>
      </p:sp>
      <p:sp>
        <p:nvSpPr>
          <p:cNvPr id="5" name="TextBox 4"/>
          <p:cNvSpPr txBox="1"/>
          <p:nvPr/>
        </p:nvSpPr>
        <p:spPr>
          <a:xfrm>
            <a:off x="2585798" y="4379202"/>
            <a:ext cx="8161512" cy="707886"/>
          </a:xfrm>
          <a:prstGeom prst="rect">
            <a:avLst/>
          </a:prstGeom>
          <a:noFill/>
        </p:spPr>
        <p:txBody>
          <a:bodyPr wrap="square" rtlCol="0">
            <a:spAutoFit/>
          </a:bodyPr>
          <a:lstStyle/>
          <a:p>
            <a:pPr marL="285750" indent="-285750">
              <a:buFont typeface="Arial" panose="020B0604020202020204" pitchFamily="34" charset="0"/>
              <a:buChar char="•"/>
            </a:pPr>
            <a:r>
              <a:rPr lang="ka-GE" sz="2000" dirty="0" smtClean="0"/>
              <a:t>დავინახეთ შესაბამისობა (3) და (35) განტოლებებს შორის, რომელიც სხვადასხვა გზით იქნა მიღებული.</a:t>
            </a:r>
            <a:endParaRPr lang="en-US" sz="2000" dirty="0"/>
          </a:p>
        </p:txBody>
      </p:sp>
      <p:sp>
        <p:nvSpPr>
          <p:cNvPr id="6" name="TextBox 5"/>
          <p:cNvSpPr txBox="1"/>
          <p:nvPr/>
        </p:nvSpPr>
        <p:spPr>
          <a:xfrm>
            <a:off x="2585798" y="5320521"/>
            <a:ext cx="6714849" cy="1015663"/>
          </a:xfrm>
          <a:prstGeom prst="rect">
            <a:avLst/>
          </a:prstGeom>
          <a:noFill/>
        </p:spPr>
        <p:txBody>
          <a:bodyPr wrap="square" rtlCol="0">
            <a:spAutoFit/>
          </a:bodyPr>
          <a:lstStyle/>
          <a:p>
            <a:pPr marL="285750" indent="-285750">
              <a:buFont typeface="Arial" panose="020B0604020202020204" pitchFamily="34" charset="0"/>
              <a:buChar char="•"/>
            </a:pPr>
            <a:r>
              <a:rPr lang="ka-GE" sz="2000" dirty="0" smtClean="0"/>
              <a:t>განვიხილეთ მაგალითი, რომლის შედეგი შემდეგია:</a:t>
            </a:r>
            <a:br>
              <a:rPr lang="ka-GE" sz="2000" dirty="0" smtClean="0"/>
            </a:br>
            <a:r>
              <a:rPr lang="ka-GE" sz="2000" dirty="0" smtClean="0"/>
              <a:t>გეომეტრიული ფაზა ზუსტად ამოიხსნება -1/2 სპინის მქონე ნაწილაკისთვის მაგნიტურ ველში</a:t>
            </a:r>
            <a:endParaRPr lang="en-US" sz="2000" dirty="0"/>
          </a:p>
        </p:txBody>
      </p:sp>
      <p:sp>
        <p:nvSpPr>
          <p:cNvPr id="7" name="TextBox 6"/>
          <p:cNvSpPr txBox="1"/>
          <p:nvPr/>
        </p:nvSpPr>
        <p:spPr>
          <a:xfrm>
            <a:off x="2190013" y="637325"/>
            <a:ext cx="7295181" cy="553998"/>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algn="ctr"/>
            <a:r>
              <a:rPr lang="ka-GE" sz="3000" b="1" i="1" dirty="0" smtClean="0">
                <a:effectLst>
                  <a:outerShdw blurRad="38100" dist="38100" dir="2700000" algn="tl">
                    <a:srgbClr val="000000">
                      <a:alpha val="43137"/>
                    </a:srgbClr>
                  </a:outerShdw>
                </a:effectLst>
              </a:rPr>
              <a:t>დასკვნა:</a:t>
            </a:r>
            <a:endParaRPr lang="en-US" sz="3000" b="1" i="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25758873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19718" y="2920621"/>
            <a:ext cx="8911687" cy="744940"/>
          </a:xfrm>
        </p:spPr>
        <p:style>
          <a:lnRef idx="1">
            <a:schemeClr val="accent2"/>
          </a:lnRef>
          <a:fillRef idx="2">
            <a:schemeClr val="accent2"/>
          </a:fillRef>
          <a:effectRef idx="1">
            <a:schemeClr val="accent2"/>
          </a:effectRef>
          <a:fontRef idx="minor">
            <a:schemeClr val="dk1"/>
          </a:fontRef>
        </p:style>
        <p:txBody>
          <a:bodyPr/>
          <a:lstStyle/>
          <a:p>
            <a:pPr algn="ctr"/>
            <a:r>
              <a:rPr lang="ka-GE" i="1" dirty="0" smtClean="0">
                <a:effectLst>
                  <a:outerShdw blurRad="38100" dist="38100" dir="2700000" algn="tl">
                    <a:srgbClr val="000000">
                      <a:alpha val="43137"/>
                    </a:srgbClr>
                  </a:outerShdw>
                </a:effectLst>
              </a:rPr>
              <a:t>მადლობას გიხდით ყურადღებისთვის!</a:t>
            </a:r>
            <a:endParaRPr lang="en-US" i="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61800757"/>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172</TotalTime>
  <Words>580</Words>
  <Application>Microsoft Office PowerPoint</Application>
  <PresentationFormat>Widescreen</PresentationFormat>
  <Paragraphs>101</Paragraphs>
  <Slides>19</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Arial</vt:lpstr>
      <vt:lpstr>Calibri</vt:lpstr>
      <vt:lpstr>Cambria Math</vt:lpstr>
      <vt:lpstr>Century Gothic</vt:lpstr>
      <vt:lpstr>Sylfaen</vt:lpstr>
      <vt:lpstr>Symbol</vt:lpstr>
      <vt:lpstr>Wingdings 3</vt:lpstr>
      <vt:lpstr>Wisp</vt:lpstr>
      <vt:lpstr>შესავალი ბერის ფაზაში</vt:lpstr>
      <vt:lpstr>ადიაბატური პროცესები    T_i - შიდა დრო, რომელიც გვიჩვენებს თვითონ სისტემის მოძრაობას, ამ მოცემულ შემთხვევაში ოსცილირებადი მათემატიკური  ქანქარის პერიოდია. T_e-  გარე დრო, რომლის განმავლობაში სისტემის პარამეტრების  ცვლილება ჩვენთვის ცხადია. (მაგალითად, თუ მოვამაგრებთ  ქანქარას რხევით პლატფორმაზე, მაშინ გარე დრო იქნება ამ  პლატფორმის მოძრაობის პერიოდი.)  ადიაბატური პროცესი ერთ-ერთი ისეთ პროცესთაგანია, რომლის დროსაც T_e≫T_i.  </vt:lpstr>
      <vt:lpstr>არაჰოლონომური პროცესები სისტემებს, რომლებიც არ უბრუნდება საწყის მდგომარეობას, მაშინაც კი, როდესაც მათი მდგომარეობა იცვლება ადიაბატურად და ჩაკეტილი წირის გასწვრივ, ეწოდება არაჰოლონომური.  დავუშვათ, რომ ქანქარა წავიღეთ ჩრდილოეთ პოლუსზე და მისი რხევა იყოს პორტლენდის მიმართულებით, როგორც ნაჩვენებია სურათზე.</vt:lpstr>
      <vt:lpstr>არაჰოლონომური პროცესის ერთ-ერთი საუკეთესო მაგალითია ფუკოს ქანქარა. ამ შემთხვევაში ჩვენ კი არ გადაგვაქვს იგი, არამედ ჩვენ დაშვებას ვაუქმებთ და დედამიწა შესანიშნავად ასრულებს თავის საქმეს!</vt:lpstr>
      <vt:lpstr>გეომეტრიული ფაზა </vt:lpstr>
      <vt:lpstr>ახლა თუ ჩავსვამთ (7) განტოლებას შრედინგერის დროზე დამოკიდებულ განტოლებაში, მაშინ გამოჩნდება გეომეტრიული ფაზის დროის განვითარების მაჩვენებელი ფორმულა.</vt:lpstr>
      <vt:lpstr>ახლა _n(x,t) დამოკიდებულია t-ზე , რადგან H-ში არის რაღაცა R(t) პარამეტრი, რომელიც არის დროზე დამოკიდებული. შესაბამისად:   </vt:lpstr>
      <vt:lpstr>მაგრამ, (13) განტოლებაში, H-ში იცვლებოდა მხოლოდ ერთი პარამეტრი. ახლა დავუშვათ, რომ ასეთი N ცალი პარამეტრი გვაქვს:R_1,R_2,…,R_N. ამ შემთხვევაში:</vt:lpstr>
      <vt:lpstr>აღსანიშნავია, რომ γ_n(T) დამოკიდებულია მხოლოდ შერჩეულ ტრაექტორიაზე და არა იმაზე, თუ რამდენად სწრაფად იყო გავლილი მოცემული გზა. ამისგან განსხვავებით, დაგროვებული დინამიური ფაზა დამოკიდებულია განვლილ დროზე. </vt:lpstr>
      <vt:lpstr>1) თუ არ არის, მაშინ e^(iγ_n ) საერთოდ არ გამოდის ფაზური ფაქტორი და გამოდის უბრალოდ ექსპონენციალური ფაქტორი და _n-ის ნორმალიზება (7)-ში ქრება. შეგვიძლია შევამოწმოთ, რომ (17) გვაძლევს ნამდვილ γ_n-ს.  უპირველეს ყოვლისა აღვნიშნოთ, რომ:   </vt:lpstr>
      <vt:lpstr>2) γ_n(T) შეიძლება გაზომილიქნას, თუ მაგალითად ავიღებთ ნაწილაკების ორ ნაკადს და გავყოფთ ორად ისე, რომ ერთი ნაკადი გაივლის ადიაბატურად ცვალებად პოტენციალში, ხოლო მეორე არა. როცა ორ ნაკადს ისევ შევაერთებთ, ჯამურ ტალღურ ფუნქციას ექნება შემდეგი სახე: </vt:lpstr>
      <vt:lpstr>აღსანიშნავია, რომ როცა პარამეტრული სივრცე სამ-განზომილებიანია, ანუ R=(R_1,R_2,R_3 ), ბერის ფორმულა (18) გვაგონებს მაგნიტური ნაკადის ფორმულას, რომელიც გამოსახულია A ვექტორ-პოტენციალის მეშვეობით. ნაკადი Ф, S ზედაპირის გასწვრივვ, რომელიც შემოსაზღვრულია C კონტურით, არის:  </vt:lpstr>
      <vt:lpstr>ბერის ფაზის ერთ-ერთი კლასიკური მაგალითი არის ელექტრონი, რომელიც მოქცეულია მნიშვნელობით მუდმივ მაგნიტურ ველში, რომელსაც აქვს ცვალებადი მიმართულება. ჯერ დავუშვათ სპეციალური შემთხვევა, როდესაც B(t) პრეცესირებს კუთხური სიჩქარის w-ს გარშემო და ქმნის მუდმივ  კუთხეს z ღერძთან.  </vt:lpstr>
      <vt:lpstr>ცხადი, ზუსტი ამონახსნი (ელექტრონისთვის, რომელსაც თავდაპირველად აქვს „სპინი ზემოთ“ B-ში) მოიცემა შემდეგი განტოლებით:</vt:lpstr>
      <vt:lpstr>დინამიური ფაზა არის:</vt:lpstr>
      <vt:lpstr>ახლა წარმოვიდგინოთ ზოგადი შემთხვევა, რომელშიც მაგნიტური ველის ვექტორი შემოწერს ნებისმიერ ჩაკეტილ წირს სფეროს ზედაპირზე r=B_0 რადიუსით. საკუთარ მდგომარეობებს, რომელიც ასახავს „სპინს ზემოთ“ B(t) ვექტორის გასწვრივ, აქვს სახე: </vt:lpstr>
      <vt:lpstr>(26) გამოსახულებაში ჩვენ გვჭირდება როტორი:</vt:lpstr>
      <vt:lpstr>განვიხილეთ, როგორ მიიღება ბერის ფაზა. </vt:lpstr>
      <vt:lpstr>მადლობას გიხდით ყურადღებისთვის!</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შესავალი ბერის ფაზაში</dc:title>
  <dc:creator>admin</dc:creator>
  <cp:lastModifiedBy>admin</cp:lastModifiedBy>
  <cp:revision>20</cp:revision>
  <dcterms:created xsi:type="dcterms:W3CDTF">2018-04-12T19:16:34Z</dcterms:created>
  <dcterms:modified xsi:type="dcterms:W3CDTF">2018-04-12T22:08:56Z</dcterms:modified>
</cp:coreProperties>
</file>