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03" r:id="rId1"/>
  </p:sldMasterIdLst>
  <p:sldIdLst>
    <p:sldId id="256" r:id="rId2"/>
    <p:sldId id="257" r:id="rId3"/>
    <p:sldId id="261" r:id="rId4"/>
    <p:sldId id="271" r:id="rId5"/>
    <p:sldId id="278" r:id="rId6"/>
    <p:sldId id="267" r:id="rId7"/>
    <p:sldId id="268" r:id="rId8"/>
    <p:sldId id="272" r:id="rId9"/>
    <p:sldId id="273" r:id="rId10"/>
    <p:sldId id="258" r:id="rId11"/>
    <p:sldId id="274" r:id="rId12"/>
    <p:sldId id="263" r:id="rId13"/>
    <p:sldId id="264" r:id="rId14"/>
    <p:sldId id="265" r:id="rId15"/>
    <p:sldId id="269" r:id="rId16"/>
    <p:sldId id="275" r:id="rId17"/>
    <p:sldId id="276" r:id="rId18"/>
    <p:sldId id="277" r:id="rId19"/>
    <p:sldId id="266" r:id="rId20"/>
    <p:sldId id="260"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0301"/>
    <a:srgbClr val="EB0F0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74191A-EB23-4041-9EA1-672E66991E3E}" v="173" dt="2020-01-05T10:16:51.549"/>
    <p1510:client id="{883210E8-1D18-4650-A100-33F2EFB255E3}" v="2808" dt="2020-01-05T21:38:11.262"/>
    <p1510:client id="{B4331904-E29E-4A61-8E15-ED0906FCABBD}" v="109" dt="2020-01-05T10:22:46.719"/>
    <p1510:client id="{D1075F3B-23F9-48E3-8E59-59986CE5D3C5}" v="413" dt="2020-01-05T14:17:24.137"/>
  </p1510:revLst>
</p1510:revInfo>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69" d="100"/>
          <a:sy n="69" d="100"/>
        </p:scale>
        <p:origin x="84"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7200" cap="none"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b="0"/>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307850307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080755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7200" b="0"/>
            </a:lvl1pPr>
          </a:lstStyle>
          <a:p>
            <a:r>
              <a:rPr lang="en-US" smtClean="0"/>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593667" y="6272784"/>
            <a:ext cx="2644309" cy="365125"/>
          </a:xfrm>
        </p:spPr>
        <p:txBody>
          <a:bodyPr/>
          <a:lstStyle/>
          <a:p>
            <a:fld id="{C764DE79-268F-4C1A-8933-263129D2AF90}" type="datetimeFigureOut">
              <a:rPr lang="en-US" smtClean="0"/>
              <a:t>1/8/2020</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2847009742"/>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38153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1/8/2020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115908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1/8/2020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407069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1/8/2020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333026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0"/>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1/8/2020</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894045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1/8/2020</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895263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940256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67970581"/>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C764DE79-268F-4C1A-8933-263129D2AF90}" type="datetimeFigureOut">
              <a:rPr lang="en-US" smtClean="0"/>
              <a:t>1/8/2020</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0">
                <a:solidFill>
                  <a:srgbClr val="FFFFFF"/>
                </a:solidFill>
                <a:latin typeface="+mj-lt"/>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87803498"/>
      </p:ext>
    </p:extLst>
  </p:cSld>
  <p:clrMap bg1="lt1" tx1="dk1" bg2="lt2" tx2="dk2" accent1="accent1" accent2="accent2" accent3="accent3" accent4="accent4" accent5="accent5" accent6="accent6" hlink="hlink" folHlink="folHlink"/>
  <p:sldLayoutIdLst>
    <p:sldLayoutId id="2147484704" r:id="rId1"/>
    <p:sldLayoutId id="2147484705" r:id="rId2"/>
    <p:sldLayoutId id="2147484706" r:id="rId3"/>
    <p:sldLayoutId id="2147484707" r:id="rId4"/>
    <p:sldLayoutId id="2147484708" r:id="rId5"/>
    <p:sldLayoutId id="2147484709" r:id="rId6"/>
    <p:sldLayoutId id="2147484710" r:id="rId7"/>
    <p:sldLayoutId id="2147484711" r:id="rId8"/>
    <p:sldLayoutId id="2147484712" r:id="rId9"/>
    <p:sldLayoutId id="2147484713" r:id="rId10"/>
    <p:sldLayoutId id="2147484714" r:id="rId11"/>
  </p:sldLayoutIdLst>
  <p:txStyles>
    <p:titleStyle>
      <a:lvl1pPr algn="l" defTabSz="914400" rtl="0" eaLnBrk="1" latinLnBrk="0" hangingPunct="1">
        <a:lnSpc>
          <a:spcPct val="90000"/>
        </a:lnSpc>
        <a:spcBef>
          <a:spcPct val="0"/>
        </a:spcBef>
        <a:buNone/>
        <a:defRPr sz="4800"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7" descr="Изображение выглядит как фейерверк, сидит, телефон, ночь&#10;&#10;Описание создано с очень высокой степенью достоверности">
            <a:extLst>
              <a:ext uri="{FF2B5EF4-FFF2-40B4-BE49-F238E27FC236}">
                <a16:creationId xmlns:a16="http://schemas.microsoft.com/office/drawing/2014/main" id="{C766E28E-8424-4045-B9E7-FC7374723915}"/>
              </a:ext>
            </a:extLst>
          </p:cNvPr>
          <p:cNvPicPr>
            <a:picLocks noChangeAspect="1"/>
          </p:cNvPicPr>
          <p:nvPr/>
        </p:nvPicPr>
        <p:blipFill>
          <a:blip r:embed="rId2"/>
          <a:stretch>
            <a:fillRect/>
          </a:stretch>
        </p:blipFill>
        <p:spPr>
          <a:xfrm>
            <a:off x="276" y="-1533"/>
            <a:ext cx="12195719" cy="6861203"/>
          </a:xfrm>
          <a:prstGeom prst="rect">
            <a:avLst/>
          </a:prstGeom>
        </p:spPr>
      </p:pic>
      <p:sp>
        <p:nvSpPr>
          <p:cNvPr id="2" name="Заголовок 1"/>
          <p:cNvSpPr>
            <a:spLocks noGrp="1"/>
          </p:cNvSpPr>
          <p:nvPr>
            <p:ph type="ctrTitle"/>
          </p:nvPr>
        </p:nvSpPr>
        <p:spPr>
          <a:xfrm>
            <a:off x="276" y="3078828"/>
            <a:ext cx="12195719" cy="1336233"/>
          </a:xfrm>
        </p:spPr>
        <p:txBody>
          <a:bodyPr>
            <a:normAutofit/>
          </a:bodyPr>
          <a:lstStyle/>
          <a:p>
            <a:pPr algn="ctr"/>
            <a:r>
              <a:rPr lang="ru-RU" sz="6000" dirty="0" err="1">
                <a:solidFill>
                  <a:schemeClr val="tx2">
                    <a:lumMod val="40000"/>
                    <a:lumOff val="60000"/>
                  </a:schemeClr>
                </a:solidFill>
                <a:latin typeface="Times New Roman"/>
                <a:ea typeface="+mj-lt"/>
                <a:cs typeface="+mj-lt"/>
              </a:rPr>
              <a:t>Cosmo</a:t>
            </a:r>
            <a:r>
              <a:rPr lang="ru-RU" sz="6000" dirty="0">
                <a:solidFill>
                  <a:schemeClr val="tx2">
                    <a:lumMod val="40000"/>
                    <a:lumOff val="60000"/>
                  </a:schemeClr>
                </a:solidFill>
                <a:latin typeface="Times New Roman"/>
                <a:ea typeface="+mj-lt"/>
                <a:cs typeface="+mj-lt"/>
              </a:rPr>
              <a:t> </a:t>
            </a:r>
            <a:r>
              <a:rPr lang="ru-RU" sz="6000" dirty="0" err="1">
                <a:solidFill>
                  <a:schemeClr val="tx2">
                    <a:lumMod val="40000"/>
                    <a:lumOff val="60000"/>
                  </a:schemeClr>
                </a:solidFill>
                <a:latin typeface="Times New Roman"/>
                <a:ea typeface="+mj-lt"/>
                <a:cs typeface="+mj-lt"/>
              </a:rPr>
              <a:t>particles</a:t>
            </a:r>
            <a:r>
              <a:rPr lang="ru-RU" sz="6000" dirty="0">
                <a:solidFill>
                  <a:schemeClr val="tx2">
                    <a:lumMod val="40000"/>
                    <a:lumOff val="60000"/>
                  </a:schemeClr>
                </a:solidFill>
                <a:latin typeface="Times New Roman"/>
                <a:ea typeface="+mj-lt"/>
                <a:cs typeface="+mj-lt"/>
              </a:rPr>
              <a:t> </a:t>
            </a:r>
            <a:r>
              <a:rPr lang="ru-RU" sz="6000" dirty="0" err="1">
                <a:solidFill>
                  <a:schemeClr val="tx2">
                    <a:lumMod val="40000"/>
                    <a:lumOff val="60000"/>
                  </a:schemeClr>
                </a:solidFill>
                <a:latin typeface="Times New Roman"/>
                <a:ea typeface="+mj-lt"/>
                <a:cs typeface="+mj-lt"/>
              </a:rPr>
              <a:t>physics</a:t>
            </a:r>
            <a:endParaRPr lang="ru-RU" sz="6000" dirty="0">
              <a:solidFill>
                <a:schemeClr val="tx2">
                  <a:lumMod val="40000"/>
                  <a:lumOff val="60000"/>
                </a:schemeClr>
              </a:solidFill>
              <a:latin typeface="Times New Roman"/>
              <a:ea typeface="+mj-lt"/>
              <a:cs typeface="+mj-lt"/>
            </a:endParaRPr>
          </a:p>
        </p:txBody>
      </p:sp>
      <p:sp>
        <p:nvSpPr>
          <p:cNvPr id="3" name="Подзаголовок 2"/>
          <p:cNvSpPr>
            <a:spLocks noGrp="1"/>
          </p:cNvSpPr>
          <p:nvPr>
            <p:ph type="subTitle" idx="1"/>
          </p:nvPr>
        </p:nvSpPr>
        <p:spPr>
          <a:xfrm>
            <a:off x="10108555" y="6428192"/>
            <a:ext cx="2189546" cy="517585"/>
          </a:xfrm>
        </p:spPr>
        <p:txBody>
          <a:bodyPr vert="horz" lIns="91440" tIns="45720" rIns="91440" bIns="45720" rtlCol="0" anchor="t">
            <a:normAutofit/>
          </a:bodyPr>
          <a:lstStyle/>
          <a:p>
            <a:r>
              <a:rPr lang="ru-RU" dirty="0">
                <a:latin typeface="Times New Roman"/>
                <a:cs typeface="Calibri"/>
              </a:rPr>
              <a:t> </a:t>
            </a:r>
            <a:r>
              <a:rPr lang="ru-RU" dirty="0" err="1">
                <a:solidFill>
                  <a:schemeClr val="bg1">
                    <a:lumMod val="75000"/>
                  </a:schemeClr>
                </a:solidFill>
                <a:latin typeface="Times New Roman"/>
                <a:cs typeface="Calibri"/>
              </a:rPr>
              <a:t>Teo</a:t>
            </a:r>
            <a:r>
              <a:rPr lang="ru-RU" dirty="0">
                <a:solidFill>
                  <a:schemeClr val="bg1">
                    <a:lumMod val="75000"/>
                  </a:schemeClr>
                </a:solidFill>
                <a:latin typeface="Times New Roman"/>
                <a:cs typeface="Calibri"/>
              </a:rPr>
              <a:t> </a:t>
            </a:r>
            <a:r>
              <a:rPr lang="ru-RU" dirty="0" err="1">
                <a:solidFill>
                  <a:schemeClr val="bg1">
                    <a:lumMod val="75000"/>
                  </a:schemeClr>
                </a:solidFill>
                <a:latin typeface="Times New Roman"/>
                <a:cs typeface="Calibri"/>
              </a:rPr>
              <a:t>gotsiridze</a:t>
            </a:r>
            <a:endParaRPr lang="ru-RU">
              <a:solidFill>
                <a:schemeClr val="bg1">
                  <a:lumMod val="75000"/>
                </a:schemeClr>
              </a:solidFill>
              <a:latin typeface="Times New Roman"/>
              <a:cs typeface="Calibri"/>
            </a:endParaRPr>
          </a:p>
        </p:txBody>
      </p:sp>
      <p:sp>
        <p:nvSpPr>
          <p:cNvPr id="4" name="TextBox 3">
            <a:extLst>
              <a:ext uri="{FF2B5EF4-FFF2-40B4-BE49-F238E27FC236}">
                <a16:creationId xmlns:a16="http://schemas.microsoft.com/office/drawing/2014/main" id="{963B5326-C00A-439D-A0F7-E131E863A01A}"/>
              </a:ext>
            </a:extLst>
          </p:cNvPr>
          <p:cNvSpPr txBox="1"/>
          <p:nvPr/>
        </p:nvSpPr>
        <p:spPr>
          <a:xfrm>
            <a:off x="2204979" y="893826"/>
            <a:ext cx="9747536"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solidFill>
                  <a:schemeClr val="tx2">
                    <a:lumMod val="40000"/>
                    <a:lumOff val="60000"/>
                  </a:schemeClr>
                </a:solidFill>
                <a:latin typeface="Times New Roman"/>
                <a:ea typeface="+mn-lt"/>
                <a:cs typeface="Times New Roman"/>
              </a:rPr>
              <a:t>Department of Physics, Faculty of Exact and Natural Sciences, Tbilisi State University, Tbilisi, Georgia</a:t>
            </a:r>
            <a:endParaRPr lang="en-US" sz="2800" dirty="0">
              <a:solidFill>
                <a:schemeClr val="tx2">
                  <a:lumMod val="40000"/>
                  <a:lumOff val="60000"/>
                </a:schemeClr>
              </a:solidFill>
              <a:ea typeface="+mn-lt"/>
              <a:cs typeface="+mn-lt"/>
            </a:endParaRPr>
          </a:p>
          <a:p>
            <a:endParaRPr lang="en-US" dirty="0">
              <a:solidFill>
                <a:schemeClr val="tx1">
                  <a:lumMod val="85000"/>
                </a:schemeClr>
              </a:solidFill>
              <a:latin typeface="Times New Roman"/>
              <a:ea typeface="+mn-lt"/>
              <a:cs typeface="Times New Roman"/>
            </a:endParaRPr>
          </a:p>
          <a:p>
            <a:endParaRPr lang="ru-RU" dirty="0">
              <a:latin typeface="Times New Roman"/>
              <a:cs typeface="Times New Roman"/>
            </a:endParaRPr>
          </a:p>
        </p:txBody>
      </p:sp>
      <p:pic>
        <p:nvPicPr>
          <p:cNvPr id="5" name="Рисунок 5" descr="Изображение выглядит как синий, еда&#10;&#10;Описание создано с очень высокой степенью достоверности">
            <a:extLst>
              <a:ext uri="{FF2B5EF4-FFF2-40B4-BE49-F238E27FC236}">
                <a16:creationId xmlns:a16="http://schemas.microsoft.com/office/drawing/2014/main" id="{FB0871EB-CEA9-4817-8604-C1E783B46083}"/>
              </a:ext>
            </a:extLst>
          </p:cNvPr>
          <p:cNvPicPr>
            <a:picLocks noChangeAspect="1"/>
          </p:cNvPicPr>
          <p:nvPr/>
        </p:nvPicPr>
        <p:blipFill>
          <a:blip r:embed="rId3"/>
          <a:stretch>
            <a:fillRect/>
          </a:stretch>
        </p:blipFill>
        <p:spPr>
          <a:xfrm>
            <a:off x="496197" y="304964"/>
            <a:ext cx="1606676" cy="2096967"/>
          </a:xfrm>
          <a:prstGeom prst="rect">
            <a:avLst/>
          </a:prstGeom>
        </p:spPr>
      </p:pic>
    </p:spTree>
    <p:extLst>
      <p:ext uri="{BB962C8B-B14F-4D97-AF65-F5344CB8AC3E}">
        <p14:creationId xmlns:p14="http://schemas.microsoft.com/office/powerpoint/2010/main" val="13516515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ABFCA05-CB74-4B0D-8536-644EFE989823}"/>
              </a:ext>
            </a:extLst>
          </p:cNvPr>
          <p:cNvSpPr>
            <a:spLocks noGrp="1"/>
          </p:cNvSpPr>
          <p:nvPr>
            <p:ph type="title"/>
          </p:nvPr>
        </p:nvSpPr>
        <p:spPr>
          <a:xfrm>
            <a:off x="0" y="728617"/>
            <a:ext cx="12201539" cy="772885"/>
          </a:xfrm>
        </p:spPr>
        <p:txBody>
          <a:bodyPr>
            <a:normAutofit/>
          </a:bodyPr>
          <a:lstStyle/>
          <a:p>
            <a:pPr algn="l"/>
            <a:r>
              <a:rPr lang="ru-RU" dirty="0">
                <a:solidFill>
                  <a:srgbClr val="630301"/>
                </a:solidFill>
                <a:latin typeface="Times New Roman"/>
                <a:ea typeface="+mj-lt"/>
                <a:cs typeface="+mj-lt"/>
              </a:rPr>
              <a:t>    </a:t>
            </a:r>
            <a:r>
              <a:rPr lang="en-US" dirty="0" smtClean="0">
                <a:solidFill>
                  <a:srgbClr val="630301"/>
                </a:solidFill>
                <a:latin typeface="Times New Roman"/>
                <a:ea typeface="+mj-lt"/>
                <a:cs typeface="+mj-lt"/>
              </a:rPr>
              <a:t>  </a:t>
            </a:r>
            <a:r>
              <a:rPr lang="ru-RU" dirty="0" err="1" smtClean="0">
                <a:solidFill>
                  <a:srgbClr val="630301"/>
                </a:solidFill>
                <a:latin typeface="Times New Roman"/>
                <a:ea typeface="+mj-lt"/>
                <a:cs typeface="+mj-lt"/>
              </a:rPr>
              <a:t>Contents</a:t>
            </a:r>
            <a:r>
              <a:rPr lang="ru-RU" dirty="0">
                <a:solidFill>
                  <a:srgbClr val="630301"/>
                </a:solidFill>
                <a:latin typeface="Times New Roman"/>
                <a:ea typeface="+mj-lt"/>
                <a:cs typeface="+mj-lt"/>
              </a:rPr>
              <a:t>:</a:t>
            </a:r>
            <a:endParaRPr lang="ru-RU" dirty="0">
              <a:solidFill>
                <a:srgbClr val="630301"/>
              </a:solidFill>
              <a:latin typeface="Times New Roman"/>
            </a:endParaRPr>
          </a:p>
        </p:txBody>
      </p:sp>
      <p:sp>
        <p:nvSpPr>
          <p:cNvPr id="3" name="Объект 2">
            <a:extLst>
              <a:ext uri="{FF2B5EF4-FFF2-40B4-BE49-F238E27FC236}">
                <a16:creationId xmlns:a16="http://schemas.microsoft.com/office/drawing/2014/main" id="{29F9C219-181A-47EB-98CF-1C2AA8E031BD}"/>
              </a:ext>
            </a:extLst>
          </p:cNvPr>
          <p:cNvSpPr>
            <a:spLocks noGrp="1"/>
          </p:cNvSpPr>
          <p:nvPr>
            <p:ph idx="1"/>
          </p:nvPr>
        </p:nvSpPr>
        <p:spPr>
          <a:xfrm>
            <a:off x="953588" y="2278443"/>
            <a:ext cx="9245489" cy="4263034"/>
          </a:xfrm>
        </p:spPr>
        <p:txBody>
          <a:bodyPr vert="horz" lIns="91440" tIns="45720" rIns="91440" bIns="45720" rtlCol="0" anchor="t">
            <a:normAutofit lnSpcReduction="10000"/>
          </a:bodyPr>
          <a:lstStyle/>
          <a:p>
            <a:pPr>
              <a:buFont typeface="Wingdings" panose="020B0604020202020204" pitchFamily="34" charset="0"/>
              <a:buChar char="§"/>
            </a:pPr>
            <a:r>
              <a:rPr lang="ru-RU" sz="2800" dirty="0" err="1">
                <a:solidFill>
                  <a:schemeClr val="bg1"/>
                </a:solidFill>
                <a:latin typeface="Times New Roman" panose="02020603050405020304" pitchFamily="18" charset="0"/>
                <a:ea typeface="+mn-lt"/>
                <a:cs typeface="Times New Roman" panose="02020603050405020304" pitchFamily="18" charset="0"/>
              </a:rPr>
              <a:t>Cosmic</a:t>
            </a:r>
            <a:r>
              <a:rPr lang="ru-RU" sz="2800" dirty="0">
                <a:solidFill>
                  <a:schemeClr val="bg1"/>
                </a:solidFill>
                <a:latin typeface="Times New Roman" panose="02020603050405020304" pitchFamily="18" charset="0"/>
                <a:ea typeface="+mn-lt"/>
                <a:cs typeface="Times New Roman" panose="02020603050405020304" pitchFamily="18" charset="0"/>
              </a:rPr>
              <a:t> </a:t>
            </a:r>
            <a:r>
              <a:rPr lang="ru-RU" sz="2800" dirty="0" err="1">
                <a:solidFill>
                  <a:schemeClr val="bg1"/>
                </a:solidFill>
                <a:latin typeface="Times New Roman" panose="02020603050405020304" pitchFamily="18" charset="0"/>
                <a:ea typeface="+mn-lt"/>
                <a:cs typeface="Times New Roman" panose="02020603050405020304" pitchFamily="18" charset="0"/>
              </a:rPr>
              <a:t>Rays</a:t>
            </a:r>
            <a:endParaRPr lang="ru-RU" sz="2800" dirty="0">
              <a:solidFill>
                <a:schemeClr val="bg1"/>
              </a:solidFill>
              <a:latin typeface="Times New Roman" panose="02020603050405020304" pitchFamily="18" charset="0"/>
              <a:ea typeface="+mn-lt"/>
              <a:cs typeface="Times New Roman" panose="02020603050405020304" pitchFamily="18" charset="0"/>
            </a:endParaRPr>
          </a:p>
          <a:p>
            <a:pPr marL="457200" indent="-457200"/>
            <a:r>
              <a:rPr lang="ru-RU" dirty="0" err="1">
                <a:solidFill>
                  <a:srgbClr val="EB0F0F"/>
                </a:solidFill>
                <a:latin typeface="Times New Roman" panose="02020603050405020304" pitchFamily="18" charset="0"/>
                <a:cs typeface="Times New Roman" panose="02020603050405020304" pitchFamily="18" charset="0"/>
              </a:rPr>
              <a:t>Review</a:t>
            </a:r>
            <a:endParaRPr lang="ru-RU" dirty="0">
              <a:solidFill>
                <a:srgbClr val="EB0F0F"/>
              </a:solidFill>
              <a:latin typeface="Times New Roman" panose="02020603050405020304" pitchFamily="18" charset="0"/>
              <a:ea typeface="+mn-lt"/>
              <a:cs typeface="Times New Roman" panose="02020603050405020304" pitchFamily="18" charset="0"/>
            </a:endParaRPr>
          </a:p>
          <a:p>
            <a:r>
              <a:rPr lang="ru-RU" dirty="0">
                <a:solidFill>
                  <a:srgbClr val="EB0F0F"/>
                </a:solidFill>
                <a:latin typeface="Times New Roman" panose="02020603050405020304" pitchFamily="18" charset="0"/>
                <a:cs typeface="Times New Roman" panose="02020603050405020304" pitchFamily="18" charset="0"/>
              </a:rPr>
              <a:t>     </a:t>
            </a:r>
            <a:r>
              <a:rPr lang="ru-RU" dirty="0" err="1">
                <a:solidFill>
                  <a:srgbClr val="EB0F0F"/>
                </a:solidFill>
                <a:latin typeface="Times New Roman" panose="02020603050405020304" pitchFamily="18" charset="0"/>
                <a:cs typeface="Times New Roman" panose="02020603050405020304" pitchFamily="18" charset="0"/>
              </a:rPr>
              <a:t>Sources</a:t>
            </a:r>
            <a:endParaRPr lang="ru-RU" dirty="0">
              <a:solidFill>
                <a:srgbClr val="EB0F0F"/>
              </a:solidFill>
              <a:latin typeface="Times New Roman" panose="02020603050405020304" pitchFamily="18" charset="0"/>
              <a:ea typeface="+mn-lt"/>
              <a:cs typeface="Times New Roman" panose="02020603050405020304" pitchFamily="18" charset="0"/>
            </a:endParaRPr>
          </a:p>
          <a:p>
            <a:r>
              <a:rPr lang="ru-RU" dirty="0">
                <a:solidFill>
                  <a:srgbClr val="EB0F0F"/>
                </a:solidFill>
                <a:latin typeface="Times New Roman" panose="02020603050405020304" pitchFamily="18" charset="0"/>
                <a:cs typeface="Times New Roman" panose="02020603050405020304" pitchFamily="18" charset="0"/>
              </a:rPr>
              <a:t>     </a:t>
            </a:r>
            <a:r>
              <a:rPr lang="ru-RU" dirty="0" err="1">
                <a:solidFill>
                  <a:srgbClr val="EB0F0F"/>
                </a:solidFill>
                <a:latin typeface="Times New Roman" panose="02020603050405020304" pitchFamily="18" charset="0"/>
                <a:cs typeface="Times New Roman" panose="02020603050405020304" pitchFamily="18" charset="0"/>
              </a:rPr>
              <a:t>High</a:t>
            </a:r>
            <a:r>
              <a:rPr lang="ru-RU" dirty="0">
                <a:solidFill>
                  <a:srgbClr val="EB0F0F"/>
                </a:solidFill>
                <a:latin typeface="Times New Roman" panose="02020603050405020304" pitchFamily="18" charset="0"/>
                <a:cs typeface="Times New Roman" panose="02020603050405020304" pitchFamily="18" charset="0"/>
              </a:rPr>
              <a:t> </a:t>
            </a:r>
            <a:r>
              <a:rPr lang="ru-RU" dirty="0" err="1">
                <a:solidFill>
                  <a:srgbClr val="EB0F0F"/>
                </a:solidFill>
                <a:latin typeface="Times New Roman" panose="02020603050405020304" pitchFamily="18" charset="0"/>
                <a:cs typeface="Times New Roman" panose="02020603050405020304" pitchFamily="18" charset="0"/>
              </a:rPr>
              <a:t>energy</a:t>
            </a:r>
            <a:r>
              <a:rPr lang="ru-RU" dirty="0">
                <a:solidFill>
                  <a:srgbClr val="EB0F0F"/>
                </a:solidFill>
                <a:latin typeface="Times New Roman" panose="02020603050405020304" pitchFamily="18" charset="0"/>
                <a:cs typeface="Times New Roman" panose="02020603050405020304" pitchFamily="18" charset="0"/>
              </a:rPr>
              <a:t> CR </a:t>
            </a:r>
            <a:r>
              <a:rPr lang="ru-RU" dirty="0" err="1">
                <a:solidFill>
                  <a:srgbClr val="EB0F0F"/>
                </a:solidFill>
                <a:latin typeface="Times New Roman" panose="02020603050405020304" pitchFamily="18" charset="0"/>
                <a:cs typeface="Times New Roman" panose="02020603050405020304" pitchFamily="18" charset="0"/>
              </a:rPr>
              <a:t>problems</a:t>
            </a:r>
            <a:endParaRPr lang="ru-RU" dirty="0">
              <a:solidFill>
                <a:srgbClr val="EB0F0F"/>
              </a:solidFill>
              <a:latin typeface="Times New Roman" panose="02020603050405020304" pitchFamily="18" charset="0"/>
              <a:cs typeface="Times New Roman" panose="02020603050405020304" pitchFamily="18" charset="0"/>
            </a:endParaRPr>
          </a:p>
          <a:p>
            <a:r>
              <a:rPr lang="ru-RU" dirty="0">
                <a:solidFill>
                  <a:srgbClr val="EB0F0F"/>
                </a:solidFill>
                <a:latin typeface="Times New Roman" panose="02020603050405020304" pitchFamily="18" charset="0"/>
                <a:cs typeface="Times New Roman" panose="02020603050405020304" pitchFamily="18" charset="0"/>
              </a:rPr>
              <a:t>     </a:t>
            </a:r>
            <a:r>
              <a:rPr lang="ru-RU" dirty="0" err="1">
                <a:solidFill>
                  <a:srgbClr val="EB0F0F"/>
                </a:solidFill>
                <a:latin typeface="Times New Roman" panose="02020603050405020304" pitchFamily="18" charset="0"/>
                <a:cs typeface="Times New Roman" panose="02020603050405020304" pitchFamily="18" charset="0"/>
              </a:rPr>
              <a:t>Air</a:t>
            </a:r>
            <a:r>
              <a:rPr lang="ru-RU" dirty="0">
                <a:solidFill>
                  <a:srgbClr val="EB0F0F"/>
                </a:solidFill>
                <a:latin typeface="Times New Roman" panose="02020603050405020304" pitchFamily="18" charset="0"/>
                <a:cs typeface="Times New Roman" panose="02020603050405020304" pitchFamily="18" charset="0"/>
              </a:rPr>
              <a:t> </a:t>
            </a:r>
            <a:r>
              <a:rPr lang="ru-RU" dirty="0" err="1" smtClean="0">
                <a:solidFill>
                  <a:srgbClr val="EB0F0F"/>
                </a:solidFill>
                <a:latin typeface="Times New Roman" panose="02020603050405020304" pitchFamily="18" charset="0"/>
                <a:cs typeface="Times New Roman" panose="02020603050405020304" pitchFamily="18" charset="0"/>
              </a:rPr>
              <a:t>shower</a:t>
            </a:r>
            <a:endParaRPr lang="en-US" dirty="0" smtClean="0">
              <a:solidFill>
                <a:srgbClr val="EB0F0F"/>
              </a:solidFill>
              <a:latin typeface="Times New Roman" panose="02020603050405020304" pitchFamily="18" charset="0"/>
              <a:cs typeface="Times New Roman" panose="02020603050405020304" pitchFamily="18" charset="0"/>
            </a:endParaRPr>
          </a:p>
          <a:p>
            <a:r>
              <a:rPr lang="ru-RU" dirty="0">
                <a:solidFill>
                  <a:srgbClr val="EB0F0F"/>
                </a:solidFill>
                <a:latin typeface="Times New Roman" panose="02020603050405020304" pitchFamily="18" charset="0"/>
                <a:ea typeface="+mn-lt"/>
                <a:cs typeface="Times New Roman" panose="02020603050405020304" pitchFamily="18" charset="0"/>
              </a:rPr>
              <a:t> </a:t>
            </a:r>
            <a:r>
              <a:rPr lang="en-US" dirty="0" smtClean="0">
                <a:solidFill>
                  <a:srgbClr val="EB0F0F"/>
                </a:solidFill>
                <a:latin typeface="Times New Roman" panose="02020603050405020304" pitchFamily="18" charset="0"/>
                <a:ea typeface="+mn-lt"/>
                <a:cs typeface="Times New Roman" panose="02020603050405020304" pitchFamily="18" charset="0"/>
              </a:rPr>
              <a:t>    </a:t>
            </a:r>
            <a:r>
              <a:rPr lang="ru-RU" dirty="0" err="1" smtClean="0">
                <a:solidFill>
                  <a:srgbClr val="EB0F0F"/>
                </a:solidFill>
                <a:latin typeface="Times New Roman" panose="02020603050405020304" pitchFamily="18" charset="0"/>
                <a:ea typeface="+mn-lt"/>
                <a:cs typeface="Times New Roman" panose="02020603050405020304" pitchFamily="18" charset="0"/>
              </a:rPr>
              <a:t>Detect</a:t>
            </a:r>
            <a:r>
              <a:rPr lang="en-US" dirty="0" err="1" smtClean="0">
                <a:solidFill>
                  <a:srgbClr val="EB0F0F"/>
                </a:solidFill>
                <a:latin typeface="Times New Roman" panose="02020603050405020304" pitchFamily="18" charset="0"/>
                <a:ea typeface="+mn-lt"/>
                <a:cs typeface="Times New Roman" panose="02020603050405020304" pitchFamily="18" charset="0"/>
              </a:rPr>
              <a:t>ors</a:t>
            </a:r>
            <a:endParaRPr lang="ru-RU" dirty="0">
              <a:solidFill>
                <a:srgbClr val="EB0F0F"/>
              </a:solidFill>
              <a:latin typeface="Times New Roman" panose="02020603050405020304" pitchFamily="18" charset="0"/>
              <a:cs typeface="Times New Roman" panose="02020603050405020304" pitchFamily="18" charset="0"/>
            </a:endParaRPr>
          </a:p>
          <a:p>
            <a:pPr marL="0" indent="0">
              <a:buNone/>
            </a:pPr>
            <a:r>
              <a:rPr lang="en-US" dirty="0" smtClean="0">
                <a:solidFill>
                  <a:schemeClr val="bg1"/>
                </a:solidFill>
                <a:latin typeface="Times New Roman" panose="02020603050405020304" pitchFamily="18" charset="0"/>
                <a:ea typeface="+mn-lt"/>
                <a:cs typeface="Times New Roman" panose="02020603050405020304" pitchFamily="18" charset="0"/>
              </a:rPr>
              <a:t>  </a:t>
            </a:r>
            <a:r>
              <a:rPr lang="ru-RU" sz="2800" dirty="0" err="1" smtClean="0">
                <a:solidFill>
                  <a:schemeClr val="bg1"/>
                </a:solidFill>
                <a:latin typeface="Times New Roman" panose="02020603050405020304" pitchFamily="18" charset="0"/>
                <a:ea typeface="+mn-lt"/>
                <a:cs typeface="Times New Roman" panose="02020603050405020304" pitchFamily="18" charset="0"/>
              </a:rPr>
              <a:t>Cosmic</a:t>
            </a:r>
            <a:r>
              <a:rPr lang="ru-RU" sz="2800" dirty="0">
                <a:solidFill>
                  <a:schemeClr val="bg1"/>
                </a:solidFill>
                <a:latin typeface="Times New Roman" panose="02020603050405020304" pitchFamily="18" charset="0"/>
                <a:ea typeface="+mn-lt"/>
                <a:cs typeface="Times New Roman" panose="02020603050405020304" pitchFamily="18" charset="0"/>
              </a:rPr>
              <a:t> </a:t>
            </a:r>
            <a:r>
              <a:rPr lang="ru-RU" sz="2800" dirty="0" err="1">
                <a:solidFill>
                  <a:schemeClr val="bg1"/>
                </a:solidFill>
                <a:latin typeface="Times New Roman" panose="02020603050405020304" pitchFamily="18" charset="0"/>
                <a:ea typeface="+mn-lt"/>
                <a:cs typeface="Times New Roman" panose="02020603050405020304" pitchFamily="18" charset="0"/>
              </a:rPr>
              <a:t>Neutrinos</a:t>
            </a:r>
            <a:endParaRPr lang="ru-RU" sz="2800" dirty="0">
              <a:solidFill>
                <a:schemeClr val="bg1"/>
              </a:solidFill>
              <a:latin typeface="Times New Roman" panose="02020603050405020304" pitchFamily="18" charset="0"/>
              <a:cs typeface="Times New Roman" panose="02020603050405020304" pitchFamily="18" charset="0"/>
            </a:endParaRPr>
          </a:p>
          <a:p>
            <a:pPr marL="457200" indent="-457200"/>
            <a:r>
              <a:rPr lang="ru-RU" dirty="0" err="1">
                <a:solidFill>
                  <a:srgbClr val="EB0F0F"/>
                </a:solidFill>
                <a:latin typeface="Times New Roman" panose="02020603050405020304" pitchFamily="18" charset="0"/>
                <a:ea typeface="+mn-lt"/>
                <a:cs typeface="Times New Roman" panose="02020603050405020304" pitchFamily="18" charset="0"/>
              </a:rPr>
              <a:t>Review</a:t>
            </a:r>
            <a:endParaRPr lang="ru-RU" dirty="0">
              <a:solidFill>
                <a:srgbClr val="EB0F0F"/>
              </a:solidFill>
              <a:latin typeface="Times New Roman" panose="02020603050405020304" pitchFamily="18" charset="0"/>
              <a:ea typeface="+mn-lt"/>
              <a:cs typeface="Times New Roman" panose="02020603050405020304" pitchFamily="18" charset="0"/>
            </a:endParaRPr>
          </a:p>
          <a:p>
            <a:r>
              <a:rPr lang="ru-RU" dirty="0">
                <a:solidFill>
                  <a:srgbClr val="EB0F0F"/>
                </a:solidFill>
                <a:latin typeface="Times New Roman" panose="02020603050405020304" pitchFamily="18" charset="0"/>
                <a:ea typeface="+mn-lt"/>
                <a:cs typeface="Times New Roman" panose="02020603050405020304" pitchFamily="18" charset="0"/>
              </a:rPr>
              <a:t>     </a:t>
            </a:r>
            <a:r>
              <a:rPr lang="ru-RU" dirty="0" err="1">
                <a:solidFill>
                  <a:srgbClr val="EB0F0F"/>
                </a:solidFill>
                <a:latin typeface="Times New Roman" panose="02020603050405020304" pitchFamily="18" charset="0"/>
                <a:ea typeface="+mn-lt"/>
                <a:cs typeface="Times New Roman" panose="02020603050405020304" pitchFamily="18" charset="0"/>
              </a:rPr>
              <a:t>Oscillations</a:t>
            </a:r>
            <a:endParaRPr lang="ru-RU" dirty="0">
              <a:solidFill>
                <a:srgbClr val="EB0F0F"/>
              </a:solidFill>
              <a:latin typeface="Times New Roman" panose="02020603050405020304" pitchFamily="18" charset="0"/>
              <a:ea typeface="+mn-lt"/>
              <a:cs typeface="Times New Roman" panose="02020603050405020304" pitchFamily="18" charset="0"/>
            </a:endParaRPr>
          </a:p>
          <a:p>
            <a:r>
              <a:rPr lang="ru-RU" dirty="0">
                <a:solidFill>
                  <a:srgbClr val="EB0F0F"/>
                </a:solidFill>
                <a:latin typeface="Times New Roman" panose="02020603050405020304" pitchFamily="18" charset="0"/>
                <a:ea typeface="+mn-lt"/>
                <a:cs typeface="Times New Roman" panose="02020603050405020304" pitchFamily="18" charset="0"/>
              </a:rPr>
              <a:t>      </a:t>
            </a:r>
            <a:r>
              <a:rPr lang="ru-RU" dirty="0" err="1">
                <a:solidFill>
                  <a:srgbClr val="EB0F0F"/>
                </a:solidFill>
                <a:latin typeface="Times New Roman" panose="02020603050405020304" pitchFamily="18" charset="0"/>
                <a:ea typeface="+mn-lt"/>
                <a:cs typeface="Times New Roman" panose="02020603050405020304" pitchFamily="18" charset="0"/>
              </a:rPr>
              <a:t>Detectors</a:t>
            </a:r>
            <a:endParaRPr lang="ru-RU" dirty="0">
              <a:solidFill>
                <a:srgbClr val="EB0F0F"/>
              </a:solidFill>
              <a:latin typeface="Times New Roman" panose="02020603050405020304" pitchFamily="18" charset="0"/>
              <a:ea typeface="+mn-lt"/>
              <a:cs typeface="Times New Roman" panose="02020603050405020304" pitchFamily="18" charset="0"/>
            </a:endParaRPr>
          </a:p>
          <a:p>
            <a:endParaRPr lang="ru-RU" dirty="0">
              <a:solidFill>
                <a:schemeClr val="accent1"/>
              </a:solidFill>
              <a:ea typeface="+mn-lt"/>
              <a:cs typeface="+mn-lt"/>
            </a:endParaRPr>
          </a:p>
          <a:p>
            <a:pPr>
              <a:buFont typeface="Wingdings" panose="020B0604020202020204" pitchFamily="34" charset="0"/>
              <a:buChar char="§"/>
            </a:pPr>
            <a:endParaRPr lang="ru-RU" dirty="0">
              <a:solidFill>
                <a:srgbClr val="630301"/>
              </a:solidFill>
              <a:cs typeface="Calibri"/>
            </a:endParaRPr>
          </a:p>
          <a:p>
            <a:pPr>
              <a:buFont typeface="Wingdings" panose="020B0604020202020204" pitchFamily="34" charset="0"/>
              <a:buChar char="§"/>
            </a:pPr>
            <a:endParaRPr lang="ru-RU" dirty="0">
              <a:solidFill>
                <a:srgbClr val="630301"/>
              </a:solidFill>
              <a:cs typeface="Calibri"/>
            </a:endParaRPr>
          </a:p>
        </p:txBody>
      </p:sp>
      <p:sp>
        <p:nvSpPr>
          <p:cNvPr id="4" name="Title 1">
            <a:extLst>
              <a:ext uri="{FF2B5EF4-FFF2-40B4-BE49-F238E27FC236}">
                <a16:creationId xmlns:a16="http://schemas.microsoft.com/office/drawing/2014/main" id="{410C0552-4A75-4219-B650-A386D22F9DE8}"/>
              </a:ext>
            </a:extLst>
          </p:cNvPr>
          <p:cNvSpPr>
            <a:spLocks noGrp="1"/>
          </p:cNvSpPr>
          <p:nvPr/>
        </p:nvSpPr>
        <p:spPr>
          <a:xfrm>
            <a:off x="3788229" y="3826819"/>
            <a:ext cx="2155418" cy="206730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endParaRPr lang="en-US" dirty="0">
              <a:solidFill>
                <a:schemeClr val="accent1"/>
              </a:solidFill>
              <a:cs typeface="Calibri Light"/>
            </a:endParaRPr>
          </a:p>
        </p:txBody>
      </p:sp>
    </p:spTree>
    <p:extLst>
      <p:ext uri="{BB962C8B-B14F-4D97-AF65-F5344CB8AC3E}">
        <p14:creationId xmlns:p14="http://schemas.microsoft.com/office/powerpoint/2010/main" val="67698131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5030767-542A-4DCE-9D98-1AECA3D4F5A6}"/>
              </a:ext>
            </a:extLst>
          </p:cNvPr>
          <p:cNvSpPr>
            <a:spLocks noGrp="1"/>
          </p:cNvSpPr>
          <p:nvPr>
            <p:ph type="title"/>
          </p:nvPr>
        </p:nvSpPr>
        <p:spPr>
          <a:xfrm>
            <a:off x="0" y="317228"/>
            <a:ext cx="10515600" cy="833639"/>
          </a:xfrm>
        </p:spPr>
        <p:txBody>
          <a:bodyPr>
            <a:normAutofit/>
          </a:bodyPr>
          <a:lstStyle/>
          <a:p>
            <a:r>
              <a:rPr lang="en-US" dirty="0" smtClean="0">
                <a:solidFill>
                  <a:srgbClr val="630301"/>
                </a:solidFill>
                <a:latin typeface="Times New Roman"/>
                <a:ea typeface="+mj-lt"/>
                <a:cs typeface="+mj-lt"/>
              </a:rPr>
              <a:t>     </a:t>
            </a:r>
            <a:r>
              <a:rPr lang="ka-GE" dirty="0" smtClean="0">
                <a:solidFill>
                  <a:srgbClr val="630301"/>
                </a:solidFill>
                <a:latin typeface="Times New Roman"/>
                <a:ea typeface="+mj-lt"/>
                <a:cs typeface="+mj-lt"/>
              </a:rPr>
              <a:t>Cosmic rays:</a:t>
            </a:r>
            <a:endParaRPr lang="ka-GE" dirty="0">
              <a:solidFill>
                <a:srgbClr val="630301"/>
              </a:solidFill>
              <a:latin typeface="Times New Roman"/>
            </a:endParaRPr>
          </a:p>
        </p:txBody>
      </p:sp>
      <p:sp>
        <p:nvSpPr>
          <p:cNvPr id="3" name="Объект 2">
            <a:extLst>
              <a:ext uri="{FF2B5EF4-FFF2-40B4-BE49-F238E27FC236}">
                <a16:creationId xmlns:a16="http://schemas.microsoft.com/office/drawing/2014/main" id="{4CEE2EE1-DF56-4DA3-829C-09D0D05C94B9}"/>
              </a:ext>
            </a:extLst>
          </p:cNvPr>
          <p:cNvSpPr>
            <a:spLocks noGrp="1"/>
          </p:cNvSpPr>
          <p:nvPr>
            <p:ph idx="1"/>
          </p:nvPr>
        </p:nvSpPr>
        <p:spPr>
          <a:xfrm>
            <a:off x="378824" y="1488526"/>
            <a:ext cx="5512526" cy="5528097"/>
          </a:xfrm>
        </p:spPr>
        <p:txBody>
          <a:bodyPr vert="horz" lIns="91440" tIns="45720" rIns="91440" bIns="45720" rtlCol="0" anchor="t">
            <a:normAutofit fontScale="85000" lnSpcReduction="20000"/>
          </a:bodyPr>
          <a:lstStyle/>
          <a:p>
            <a:r>
              <a:rPr lang="ka-GE" sz="2400" dirty="0" smtClean="0">
                <a:ea typeface="+mn-lt"/>
                <a:cs typeface="Times New Roman" panose="02020603050405020304" pitchFamily="18" charset="0"/>
              </a:rPr>
              <a:t>Cosmic rays are called the flow of particles falling from the cosmos to the earth. Galactic and intergalactic magnetic fields traverse the trajectories of cosmic rays, so they do not indicate the location of their radiating source. </a:t>
            </a:r>
          </a:p>
          <a:p>
            <a:r>
              <a:rPr lang="ka-GE" sz="2400" dirty="0" smtClean="0">
                <a:ea typeface="+mn-lt"/>
                <a:cs typeface="Times New Roman" panose="02020603050405020304" pitchFamily="18" charset="0"/>
              </a:rPr>
              <a:t>This stream consists mainly of </a:t>
            </a:r>
          </a:p>
          <a:p>
            <a:pPr marL="0" indent="0">
              <a:buNone/>
            </a:pPr>
            <a:r>
              <a:rPr lang="ka-GE" sz="2400" dirty="0" smtClean="0">
                <a:ea typeface="+mn-lt"/>
                <a:cs typeface="Times New Roman" panose="02020603050405020304" pitchFamily="18" charset="0"/>
              </a:rPr>
              <a:t>90%  -</a:t>
            </a:r>
            <a:r>
              <a:rPr lang="ka-GE" sz="2400" dirty="0" smtClean="0">
                <a:solidFill>
                  <a:srgbClr val="EB0F0F"/>
                </a:solidFill>
                <a:ea typeface="+mn-lt"/>
                <a:cs typeface="Times New Roman" panose="02020603050405020304" pitchFamily="18" charset="0"/>
              </a:rPr>
              <a:t> protons</a:t>
            </a:r>
            <a:r>
              <a:rPr lang="ka-GE" sz="2400" dirty="0" smtClean="0">
                <a:ea typeface="+mn-lt"/>
                <a:cs typeface="Times New Roman" panose="02020603050405020304" pitchFamily="18" charset="0"/>
              </a:rPr>
              <a:t> (hydrogen nuclei)</a:t>
            </a:r>
          </a:p>
          <a:p>
            <a:pPr marL="0" indent="0">
              <a:buNone/>
            </a:pPr>
            <a:r>
              <a:rPr lang="ka-GE" sz="2400" dirty="0" smtClean="0">
                <a:ea typeface="+mn-lt"/>
                <a:cs typeface="Times New Roman" panose="02020603050405020304" pitchFamily="18" charset="0"/>
              </a:rPr>
              <a:t>9% - </a:t>
            </a:r>
            <a:r>
              <a:rPr lang="ka-GE" sz="2400" dirty="0" smtClean="0">
                <a:solidFill>
                  <a:srgbClr val="EB0F0F"/>
                </a:solidFill>
                <a:ea typeface="+mn-lt"/>
                <a:cs typeface="Times New Roman" panose="02020603050405020304" pitchFamily="18" charset="0"/>
              </a:rPr>
              <a:t>alpha particles</a:t>
            </a:r>
            <a:r>
              <a:rPr lang="ka-GE" sz="2400" dirty="0" smtClean="0">
                <a:ea typeface="+mn-lt"/>
                <a:cs typeface="Times New Roman" panose="02020603050405020304" pitchFamily="18" charset="0"/>
              </a:rPr>
              <a:t>(helium nuclei) </a:t>
            </a:r>
          </a:p>
          <a:p>
            <a:pPr marL="0" indent="0">
              <a:buNone/>
            </a:pPr>
            <a:r>
              <a:rPr lang="ka-GE" sz="2400" dirty="0" smtClean="0">
                <a:ea typeface="+mn-lt"/>
                <a:cs typeface="Times New Roman" panose="02020603050405020304" pitchFamily="18" charset="0"/>
              </a:rPr>
              <a:t>1% -</a:t>
            </a:r>
            <a:r>
              <a:rPr lang="ka-GE" sz="2400" dirty="0" smtClean="0">
                <a:solidFill>
                  <a:srgbClr val="EB0F0F"/>
                </a:solidFill>
                <a:ea typeface="+mn-lt"/>
                <a:cs typeface="Times New Roman" panose="02020603050405020304" pitchFamily="18" charset="0"/>
              </a:rPr>
              <a:t>the nuclei of heavier elements</a:t>
            </a:r>
            <a:r>
              <a:rPr lang="ka-GE" sz="2400" dirty="0" smtClean="0">
                <a:ea typeface="+mn-lt"/>
                <a:cs typeface="Times New Roman" panose="02020603050405020304" pitchFamily="18" charset="0"/>
              </a:rPr>
              <a:t> </a:t>
            </a:r>
          </a:p>
          <a:p>
            <a:pPr marL="0" indent="0">
              <a:buNone/>
            </a:pPr>
            <a:r>
              <a:rPr lang="ka-GE" sz="2400" dirty="0" smtClean="0">
                <a:ea typeface="+mn-lt"/>
                <a:cs typeface="Times New Roman" panose="02020603050405020304" pitchFamily="18" charset="0"/>
              </a:rPr>
              <a:t>Cosmic rays can be divided into two types:</a:t>
            </a:r>
          </a:p>
          <a:p>
            <a:r>
              <a:rPr lang="ka-GE" sz="2400" dirty="0" smtClean="0">
                <a:solidFill>
                  <a:srgbClr val="EB0F0F"/>
                </a:solidFill>
                <a:ea typeface="+mn-lt"/>
                <a:cs typeface="Times New Roman" panose="02020603050405020304" pitchFamily="18" charset="0"/>
              </a:rPr>
              <a:t> </a:t>
            </a:r>
            <a:r>
              <a:rPr lang="ka-GE" sz="2400" b="1" dirty="0" smtClean="0">
                <a:solidFill>
                  <a:srgbClr val="EB0F0F"/>
                </a:solidFill>
                <a:ea typeface="+mn-lt"/>
                <a:cs typeface="Times New Roman" panose="02020603050405020304" pitchFamily="18" charset="0"/>
              </a:rPr>
              <a:t>Galactic cosmic rays</a:t>
            </a:r>
            <a:r>
              <a:rPr lang="ka-GE" sz="2400" dirty="0" smtClean="0">
                <a:solidFill>
                  <a:srgbClr val="EB0F0F"/>
                </a:solidFill>
                <a:ea typeface="+mn-lt"/>
                <a:cs typeface="Times New Roman" panose="02020603050405020304" pitchFamily="18" charset="0"/>
              </a:rPr>
              <a:t> (</a:t>
            </a:r>
            <a:r>
              <a:rPr lang="ka-GE" sz="2400" b="1" dirty="0" smtClean="0">
                <a:solidFill>
                  <a:srgbClr val="EB0F0F"/>
                </a:solidFill>
                <a:ea typeface="+mn-lt"/>
                <a:cs typeface="Times New Roman" panose="02020603050405020304" pitchFamily="18" charset="0"/>
              </a:rPr>
              <a:t>GCR</a:t>
            </a:r>
            <a:r>
              <a:rPr lang="ka-GE" sz="2400" dirty="0" smtClean="0">
                <a:solidFill>
                  <a:srgbClr val="EB0F0F"/>
                </a:solidFill>
                <a:ea typeface="+mn-lt"/>
                <a:cs typeface="Times New Roman" panose="02020603050405020304" pitchFamily="18" charset="0"/>
              </a:rPr>
              <a:t>) </a:t>
            </a:r>
            <a:r>
              <a:rPr lang="ka-GE" sz="2400" dirty="0" smtClean="0">
                <a:ea typeface="+mn-lt"/>
                <a:cs typeface="Times New Roman" panose="02020603050405020304" pitchFamily="18" charset="0"/>
              </a:rPr>
              <a:t>- high-energy particles (predominantly protons) emitted by the sun</a:t>
            </a:r>
          </a:p>
          <a:p>
            <a:r>
              <a:rPr lang="ka-GE" sz="2400" b="1" dirty="0" smtClean="0">
                <a:solidFill>
                  <a:srgbClr val="EB0F0F"/>
                </a:solidFill>
                <a:ea typeface="+mn-lt"/>
                <a:cs typeface="Times New Roman" panose="02020603050405020304" pitchFamily="18" charset="0"/>
              </a:rPr>
              <a:t>extragalactic cosmic rays – solar energetic particles</a:t>
            </a:r>
            <a:r>
              <a:rPr lang="ka-GE" sz="2400" dirty="0" smtClean="0">
                <a:ea typeface="+mn-lt"/>
                <a:cs typeface="Times New Roman" panose="02020603050405020304" pitchFamily="18" charset="0"/>
              </a:rPr>
              <a:t>  -high-energy particles that flow into the Solar system from beyond the Milky Way galaxy. The energies these particles possess are in excess of 10</a:t>
            </a:r>
            <a:r>
              <a:rPr lang="ka-GE" sz="2400" baseline="30000" dirty="0" smtClean="0">
                <a:ea typeface="+mn-lt"/>
                <a:cs typeface="Times New Roman" panose="02020603050405020304" pitchFamily="18" charset="0"/>
              </a:rPr>
              <a:t>15</a:t>
            </a:r>
            <a:r>
              <a:rPr lang="ka-GE" sz="2400" dirty="0" smtClean="0">
                <a:ea typeface="+mn-lt"/>
                <a:cs typeface="Times New Roman" panose="02020603050405020304" pitchFamily="18" charset="0"/>
              </a:rPr>
              <a:t> ev.</a:t>
            </a:r>
            <a:endParaRPr lang="ka-GE" sz="2400" dirty="0">
              <a:cs typeface="Times New Roman" panose="02020603050405020304" pitchFamily="18" charset="0"/>
            </a:endParaRPr>
          </a:p>
        </p:txBody>
      </p:sp>
      <p:pic>
        <p:nvPicPr>
          <p:cNvPr id="4" name="Рисунок 4" descr="Изображение выглядит как внешний, вода, едет, зеленый&#10;&#10;Описание создано с очень высокой степенью достоверности">
            <a:extLst>
              <a:ext uri="{FF2B5EF4-FFF2-40B4-BE49-F238E27FC236}">
                <a16:creationId xmlns:a16="http://schemas.microsoft.com/office/drawing/2014/main" id="{E912952C-A0CD-46FC-B673-F95A6B9F1444}"/>
              </a:ext>
            </a:extLst>
          </p:cNvPr>
          <p:cNvPicPr>
            <a:picLocks noChangeAspect="1"/>
          </p:cNvPicPr>
          <p:nvPr/>
        </p:nvPicPr>
        <p:blipFill>
          <a:blip r:embed="rId2"/>
          <a:stretch>
            <a:fillRect/>
          </a:stretch>
        </p:blipFill>
        <p:spPr>
          <a:xfrm>
            <a:off x="6519000" y="1488526"/>
            <a:ext cx="5026720" cy="4374816"/>
          </a:xfrm>
          <a:prstGeom prst="rect">
            <a:avLst/>
          </a:prstGeom>
        </p:spPr>
      </p:pic>
    </p:spTree>
    <p:extLst>
      <p:ext uri="{BB962C8B-B14F-4D97-AF65-F5344CB8AC3E}">
        <p14:creationId xmlns:p14="http://schemas.microsoft.com/office/powerpoint/2010/main" val="16798146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31BB949D-449A-4652-B3B6-566ECD699A47}"/>
              </a:ext>
            </a:extLst>
          </p:cNvPr>
          <p:cNvSpPr>
            <a:spLocks noGrp="1"/>
          </p:cNvSpPr>
          <p:nvPr>
            <p:ph idx="1"/>
          </p:nvPr>
        </p:nvSpPr>
        <p:spPr>
          <a:xfrm>
            <a:off x="679269" y="1920239"/>
            <a:ext cx="10657985" cy="4356463"/>
          </a:xfrm>
        </p:spPr>
        <p:txBody>
          <a:bodyPr vert="horz" lIns="91440" tIns="45720" rIns="91440" bIns="45720" rtlCol="0" anchor="t">
            <a:normAutofit/>
          </a:bodyPr>
          <a:lstStyle/>
          <a:p>
            <a:r>
              <a:rPr lang="ru-RU" dirty="0">
                <a:ea typeface="+mn-lt"/>
                <a:cs typeface="+mn-lt"/>
              </a:rPr>
              <a:t> </a:t>
            </a:r>
            <a:r>
              <a:rPr lang="ru-RU" dirty="0" err="1">
                <a:ea typeface="+mn-lt"/>
                <a:cs typeface="+mn-lt"/>
              </a:rPr>
              <a:t>Supernovae</a:t>
            </a:r>
            <a:endParaRPr lang="ru-RU" dirty="0">
              <a:ea typeface="+mn-lt"/>
              <a:cs typeface="+mn-lt"/>
            </a:endParaRPr>
          </a:p>
          <a:p>
            <a:r>
              <a:rPr lang="ru-RU" dirty="0" err="1">
                <a:ea typeface="+mn-lt"/>
                <a:cs typeface="+mn-lt"/>
              </a:rPr>
              <a:t>Active</a:t>
            </a:r>
            <a:r>
              <a:rPr lang="ru-RU" dirty="0">
                <a:ea typeface="+mn-lt"/>
                <a:cs typeface="+mn-lt"/>
              </a:rPr>
              <a:t> </a:t>
            </a:r>
            <a:r>
              <a:rPr lang="ru-RU" dirty="0" err="1">
                <a:ea typeface="+mn-lt"/>
                <a:cs typeface="+mn-lt"/>
              </a:rPr>
              <a:t>galactic</a:t>
            </a:r>
            <a:r>
              <a:rPr lang="ru-RU" dirty="0">
                <a:ea typeface="+mn-lt"/>
                <a:cs typeface="+mn-lt"/>
              </a:rPr>
              <a:t> </a:t>
            </a:r>
            <a:r>
              <a:rPr lang="ru-RU" dirty="0" err="1">
                <a:ea typeface="+mn-lt"/>
                <a:cs typeface="+mn-lt"/>
              </a:rPr>
              <a:t>nuclei</a:t>
            </a:r>
            <a:endParaRPr lang="ru-RU" dirty="0">
              <a:ea typeface="+mn-lt"/>
              <a:cs typeface="+mn-lt"/>
            </a:endParaRPr>
          </a:p>
          <a:p>
            <a:r>
              <a:rPr lang="ru-RU" dirty="0" err="1">
                <a:ea typeface="+mn-lt"/>
                <a:cs typeface="+mn-lt"/>
              </a:rPr>
              <a:t>Quasars</a:t>
            </a:r>
            <a:r>
              <a:rPr lang="ru-RU" dirty="0">
                <a:ea typeface="+mn-lt"/>
                <a:cs typeface="+mn-lt"/>
              </a:rPr>
              <a:t> </a:t>
            </a:r>
          </a:p>
          <a:p>
            <a:r>
              <a:rPr lang="ru-RU" dirty="0" err="1">
                <a:ea typeface="+mn-lt"/>
                <a:cs typeface="+mn-lt"/>
              </a:rPr>
              <a:t>Gamma-ray</a:t>
            </a:r>
            <a:r>
              <a:rPr lang="ru-RU" dirty="0">
                <a:ea typeface="+mn-lt"/>
                <a:cs typeface="+mn-lt"/>
              </a:rPr>
              <a:t> </a:t>
            </a:r>
            <a:r>
              <a:rPr lang="ru-RU" dirty="0" err="1">
                <a:ea typeface="+mn-lt"/>
                <a:cs typeface="+mn-lt"/>
              </a:rPr>
              <a:t>bursts</a:t>
            </a:r>
            <a:endParaRPr lang="ru-RU" dirty="0">
              <a:ea typeface="+mn-lt"/>
              <a:cs typeface="+mn-lt"/>
            </a:endParaRPr>
          </a:p>
          <a:p>
            <a:r>
              <a:rPr lang="ru-RU" dirty="0" err="1">
                <a:ea typeface="+mn-lt"/>
                <a:cs typeface="+mn-lt"/>
              </a:rPr>
              <a:t>Crab</a:t>
            </a:r>
            <a:r>
              <a:rPr lang="ru-RU" dirty="0">
                <a:ea typeface="+mn-lt"/>
                <a:cs typeface="+mn-lt"/>
              </a:rPr>
              <a:t> </a:t>
            </a:r>
            <a:r>
              <a:rPr lang="ru-RU" dirty="0" err="1">
                <a:ea typeface="+mn-lt"/>
                <a:cs typeface="+mn-lt"/>
              </a:rPr>
              <a:t>nebula</a:t>
            </a:r>
            <a:endParaRPr lang="en-US" dirty="0">
              <a:ea typeface="+mn-lt"/>
              <a:cs typeface="+mn-lt"/>
            </a:endParaRPr>
          </a:p>
          <a:p>
            <a:r>
              <a:rPr lang="ru-RU" dirty="0" err="1">
                <a:ea typeface="+mn-lt"/>
                <a:cs typeface="+mn-lt"/>
              </a:rPr>
              <a:t>Magnetic</a:t>
            </a:r>
            <a:r>
              <a:rPr lang="ru-RU" dirty="0">
                <a:ea typeface="+mn-lt"/>
                <a:cs typeface="+mn-lt"/>
              </a:rPr>
              <a:t> </a:t>
            </a:r>
            <a:r>
              <a:rPr lang="ru-RU" dirty="0" err="1">
                <a:ea typeface="+mn-lt"/>
                <a:cs typeface="+mn-lt"/>
              </a:rPr>
              <a:t>Variable</a:t>
            </a:r>
            <a:r>
              <a:rPr lang="ru-RU" dirty="0">
                <a:ea typeface="+mn-lt"/>
                <a:cs typeface="+mn-lt"/>
              </a:rPr>
              <a:t> </a:t>
            </a:r>
            <a:r>
              <a:rPr lang="ru-RU" dirty="0" err="1">
                <a:ea typeface="+mn-lt"/>
                <a:cs typeface="+mn-lt"/>
              </a:rPr>
              <a:t>stars</a:t>
            </a:r>
            <a:endParaRPr lang="en-US" dirty="0">
              <a:ea typeface="+mn-lt"/>
              <a:cs typeface="+mn-lt"/>
            </a:endParaRPr>
          </a:p>
          <a:p>
            <a:endParaRPr lang="ru-RU" dirty="0">
              <a:ea typeface="+mn-lt"/>
              <a:cs typeface="+mn-lt"/>
            </a:endParaRPr>
          </a:p>
          <a:p>
            <a:pPr marL="0" indent="0">
              <a:buNone/>
            </a:pPr>
            <a:endParaRPr lang="ru-RU" dirty="0">
              <a:ea typeface="+mn-lt"/>
              <a:cs typeface="+mn-lt"/>
            </a:endParaRPr>
          </a:p>
          <a:p>
            <a:pPr marL="0" indent="0">
              <a:buNone/>
            </a:pPr>
            <a:endParaRPr lang="ru-RU" dirty="0">
              <a:cs typeface="Calibri"/>
            </a:endParaRPr>
          </a:p>
        </p:txBody>
      </p:sp>
      <p:sp>
        <p:nvSpPr>
          <p:cNvPr id="4" name="Заголовок 1">
            <a:extLst>
              <a:ext uri="{FF2B5EF4-FFF2-40B4-BE49-F238E27FC236}">
                <a16:creationId xmlns:a16="http://schemas.microsoft.com/office/drawing/2014/main" id="{F5030767-542A-4DCE-9D98-1AECA3D4F5A6}"/>
              </a:ext>
            </a:extLst>
          </p:cNvPr>
          <p:cNvSpPr txBox="1">
            <a:spLocks/>
          </p:cNvSpPr>
          <p:nvPr/>
        </p:nvSpPr>
        <p:spPr>
          <a:xfrm>
            <a:off x="0" y="696051"/>
            <a:ext cx="10515600" cy="8336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solidFill>
                  <a:srgbClr val="630301"/>
                </a:solidFill>
                <a:latin typeface="Times New Roman"/>
                <a:ea typeface="+mj-lt"/>
                <a:cs typeface="+mj-lt"/>
              </a:rPr>
              <a:t>     Sources</a:t>
            </a:r>
            <a:r>
              <a:rPr lang="ka-GE" dirty="0" smtClean="0">
                <a:solidFill>
                  <a:srgbClr val="630301"/>
                </a:solidFill>
                <a:latin typeface="Times New Roman"/>
                <a:ea typeface="+mj-lt"/>
                <a:cs typeface="+mj-lt"/>
              </a:rPr>
              <a:t>:</a:t>
            </a:r>
            <a:endParaRPr lang="ka-GE" dirty="0">
              <a:solidFill>
                <a:srgbClr val="630301"/>
              </a:solidFill>
              <a:latin typeface="Times New Roman"/>
            </a:endParaRPr>
          </a:p>
        </p:txBody>
      </p:sp>
    </p:spTree>
    <p:extLst>
      <p:ext uri="{BB962C8B-B14F-4D97-AF65-F5344CB8AC3E}">
        <p14:creationId xmlns:p14="http://schemas.microsoft.com/office/powerpoint/2010/main" val="14387557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8794" y="2356935"/>
            <a:ext cx="6065243" cy="4050792"/>
          </a:xfrm>
        </p:spPr>
        <p:txBody>
          <a:bodyPr/>
          <a:lstStyle/>
          <a:p>
            <a:pPr marL="0" indent="0">
              <a:buNone/>
            </a:pPr>
            <a:r>
              <a:rPr lang="en-US" dirty="0" smtClean="0">
                <a:latin typeface="Times New Roman" panose="02020603050405020304" pitchFamily="18" charset="0"/>
                <a:cs typeface="Times New Roman" panose="02020603050405020304" pitchFamily="18" charset="0"/>
              </a:rPr>
              <a:t>This </a:t>
            </a:r>
            <a:r>
              <a:rPr lang="en-US" dirty="0">
                <a:latin typeface="Times New Roman" panose="02020603050405020304" pitchFamily="18" charset="0"/>
                <a:cs typeface="Times New Roman" panose="02020603050405020304" pitchFamily="18" charset="0"/>
              </a:rPr>
              <a:t> is a </a:t>
            </a:r>
            <a:r>
              <a:rPr lang="en-US" dirty="0" smtClean="0">
                <a:latin typeface="Times New Roman" panose="02020603050405020304" pitchFamily="18" charset="0"/>
                <a:cs typeface="Times New Roman" panose="02020603050405020304" pitchFamily="18" charset="0"/>
              </a:rPr>
              <a:t>star</a:t>
            </a:r>
            <a:r>
              <a:rPr lang="en-US" dirty="0">
                <a:latin typeface="Times New Roman" panose="02020603050405020304" pitchFamily="18" charset="0"/>
                <a:cs typeface="Times New Roman" panose="02020603050405020304" pitchFamily="18" charset="0"/>
              </a:rPr>
              <a:t> whose brightness as seen from Earth </a:t>
            </a:r>
            <a:r>
              <a:rPr lang="en-US" dirty="0" smtClean="0">
                <a:latin typeface="Times New Roman" panose="02020603050405020304" pitchFamily="18" charset="0"/>
                <a:cs typeface="Times New Roman" panose="02020603050405020304" pitchFamily="18" charset="0"/>
              </a:rPr>
              <a:t>fluctuates.</a:t>
            </a:r>
          </a:p>
          <a:p>
            <a:pPr marL="0" indent="0">
              <a:buNone/>
            </a:pPr>
            <a:r>
              <a:rPr lang="en-US" dirty="0">
                <a:latin typeface="Times New Roman" panose="02020603050405020304" pitchFamily="18" charset="0"/>
                <a:cs typeface="Times New Roman" panose="02020603050405020304" pitchFamily="18" charset="0"/>
              </a:rPr>
              <a:t>This variation may be caused by a change in emitted light or by something partly blocking the </a:t>
            </a:r>
            <a:r>
              <a:rPr lang="en-US" dirty="0" smtClean="0">
                <a:latin typeface="Times New Roman" panose="02020603050405020304" pitchFamily="18" charset="0"/>
                <a:cs typeface="Times New Roman" panose="02020603050405020304" pitchFamily="18" charset="0"/>
              </a:rPr>
              <a:t>light.</a:t>
            </a:r>
            <a:r>
              <a:rPr lang="en-US" dirty="0">
                <a:latin typeface="Times New Roman" panose="02020603050405020304" pitchFamily="18" charset="0"/>
                <a:cs typeface="Times New Roman" panose="02020603050405020304" pitchFamily="18" charset="0"/>
              </a:rPr>
              <a:t> The most common kinds of variability involve changes in brightness, but other types of variability also occur, in particular changes in the </a:t>
            </a:r>
            <a:r>
              <a:rPr lang="en-US" dirty="0" smtClean="0">
                <a:latin typeface="Times New Roman" panose="02020603050405020304" pitchFamily="18" charset="0"/>
                <a:cs typeface="Times New Roman" panose="02020603050405020304" pitchFamily="18" charset="0"/>
              </a:rPr>
              <a:t>spectrum.</a:t>
            </a:r>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0" y="419218"/>
            <a:ext cx="8721969" cy="1046440"/>
          </a:xfrm>
          <a:prstGeom prst="rect">
            <a:avLst/>
          </a:prstGeom>
          <a:noFill/>
        </p:spPr>
        <p:txBody>
          <a:bodyPr wrap="square" rtlCol="0">
            <a:spAutoFit/>
          </a:bodyPr>
          <a:lstStyle/>
          <a:p>
            <a:r>
              <a:rPr lang="en-US" sz="4400" dirty="0" smtClean="0">
                <a:solidFill>
                  <a:srgbClr val="630301"/>
                </a:solidFill>
                <a:latin typeface="Times New Roman" panose="02020603050405020304" pitchFamily="18" charset="0"/>
                <a:ea typeface="+mn-lt"/>
                <a:cs typeface="Times New Roman" panose="02020603050405020304" pitchFamily="18" charset="0"/>
              </a:rPr>
              <a:t>    </a:t>
            </a:r>
            <a:r>
              <a:rPr lang="ru-RU" sz="4400" dirty="0" err="1" smtClean="0">
                <a:solidFill>
                  <a:srgbClr val="630301"/>
                </a:solidFill>
                <a:latin typeface="Times New Roman" panose="02020603050405020304" pitchFamily="18" charset="0"/>
                <a:ea typeface="+mn-lt"/>
                <a:cs typeface="Times New Roman" panose="02020603050405020304" pitchFamily="18" charset="0"/>
              </a:rPr>
              <a:t>Magnetic</a:t>
            </a:r>
            <a:r>
              <a:rPr lang="ru-RU" sz="4400" dirty="0" smtClean="0">
                <a:solidFill>
                  <a:srgbClr val="630301"/>
                </a:solidFill>
                <a:latin typeface="Times New Roman" panose="02020603050405020304" pitchFamily="18" charset="0"/>
                <a:ea typeface="+mn-lt"/>
                <a:cs typeface="Times New Roman" panose="02020603050405020304" pitchFamily="18" charset="0"/>
              </a:rPr>
              <a:t> </a:t>
            </a:r>
            <a:r>
              <a:rPr lang="ru-RU" sz="4400" dirty="0" err="1">
                <a:solidFill>
                  <a:srgbClr val="630301"/>
                </a:solidFill>
                <a:latin typeface="Times New Roman" panose="02020603050405020304" pitchFamily="18" charset="0"/>
                <a:ea typeface="+mn-lt"/>
                <a:cs typeface="Times New Roman" panose="02020603050405020304" pitchFamily="18" charset="0"/>
              </a:rPr>
              <a:t>Variable</a:t>
            </a:r>
            <a:r>
              <a:rPr lang="ru-RU" sz="4400" dirty="0">
                <a:solidFill>
                  <a:srgbClr val="630301"/>
                </a:solidFill>
                <a:latin typeface="Times New Roman" panose="02020603050405020304" pitchFamily="18" charset="0"/>
                <a:ea typeface="+mn-lt"/>
                <a:cs typeface="Times New Roman" panose="02020603050405020304" pitchFamily="18" charset="0"/>
              </a:rPr>
              <a:t> </a:t>
            </a:r>
            <a:r>
              <a:rPr lang="ru-RU" sz="4400" dirty="0" err="1" smtClean="0">
                <a:solidFill>
                  <a:srgbClr val="630301"/>
                </a:solidFill>
                <a:latin typeface="Times New Roman" panose="02020603050405020304" pitchFamily="18" charset="0"/>
                <a:ea typeface="+mn-lt"/>
                <a:cs typeface="Times New Roman" panose="02020603050405020304" pitchFamily="18" charset="0"/>
              </a:rPr>
              <a:t>stars</a:t>
            </a:r>
            <a:r>
              <a:rPr lang="en-US" sz="4400" dirty="0" smtClean="0">
                <a:solidFill>
                  <a:srgbClr val="630301"/>
                </a:solidFill>
                <a:latin typeface="Times New Roman" panose="02020603050405020304" pitchFamily="18" charset="0"/>
                <a:ea typeface="+mn-lt"/>
                <a:cs typeface="Times New Roman" panose="02020603050405020304" pitchFamily="18" charset="0"/>
              </a:rPr>
              <a:t>:</a:t>
            </a:r>
            <a:endParaRPr lang="en-US" sz="4400" dirty="0">
              <a:solidFill>
                <a:srgbClr val="630301"/>
              </a:solidFill>
              <a:latin typeface="Times New Roman" panose="02020603050405020304" pitchFamily="18" charset="0"/>
              <a:ea typeface="+mn-lt"/>
              <a:cs typeface="Times New Roman" panose="02020603050405020304" pitchFamily="18" charset="0"/>
            </a:endParaRPr>
          </a:p>
          <a:p>
            <a:endParaRPr lang="en-US" dirty="0"/>
          </a:p>
        </p:txBody>
      </p:sp>
      <p:pic>
        <p:nvPicPr>
          <p:cNvPr id="1026" name="Picture 2" descr="https://upload.wikimedia.org/wikipedia/commons/thumb/4/4c/New_View_of_the_Great_Nebula_in_Carina.jpg/220px-New_View_of_the_Great_Nebula_in_Cari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8585" y="2061404"/>
            <a:ext cx="3515933" cy="334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4209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2A2FE0DB-68D9-492A-AB1E-D654834CCF38}"/>
              </a:ext>
            </a:extLst>
          </p:cNvPr>
          <p:cNvSpPr>
            <a:spLocks noGrp="1"/>
          </p:cNvSpPr>
          <p:nvPr>
            <p:ph idx="1"/>
          </p:nvPr>
        </p:nvSpPr>
        <p:spPr>
          <a:xfrm>
            <a:off x="168814" y="1305281"/>
            <a:ext cx="11788726" cy="5172891"/>
          </a:xfrm>
        </p:spPr>
        <p:txBody>
          <a:bodyPr vert="horz" lIns="91440" tIns="45720" rIns="91440" bIns="45720" rtlCol="0" anchor="t">
            <a:noAutofit/>
          </a:bodyPr>
          <a:lstStyle/>
          <a:p>
            <a:pPr marL="0" indent="0">
              <a:buNone/>
            </a:pPr>
            <a:r>
              <a:rPr lang="ka-GE" dirty="0" smtClean="0">
                <a:latin typeface="Times New Roman" panose="02020603050405020304" pitchFamily="18" charset="0"/>
                <a:cs typeface="Times New Roman" panose="02020603050405020304" pitchFamily="18" charset="0"/>
              </a:rPr>
              <a:t>High-energy cosmic rays with energy exceeding 5 × 10^19 eV,Two problems are related.</a:t>
            </a:r>
            <a:endParaRPr lang="ka-GE" dirty="0" smtClean="0">
              <a:latin typeface="Times New Roman" panose="02020603050405020304" pitchFamily="18" charset="0"/>
              <a:ea typeface="+mn-lt"/>
              <a:cs typeface="Times New Roman" panose="02020603050405020304" pitchFamily="18" charset="0"/>
            </a:endParaRPr>
          </a:p>
          <a:p>
            <a:pPr>
              <a:lnSpc>
                <a:spcPct val="100000"/>
              </a:lnSpc>
            </a:pPr>
            <a:r>
              <a:rPr lang="ka-GE" dirty="0" smtClean="0">
                <a:latin typeface="Times New Roman" panose="02020603050405020304" pitchFamily="18" charset="0"/>
                <a:cs typeface="Times New Roman" panose="02020603050405020304" pitchFamily="18" charset="0"/>
              </a:rPr>
              <a:t> </a:t>
            </a:r>
            <a:r>
              <a:rPr lang="ka-GE" dirty="0" smtClean="0">
                <a:solidFill>
                  <a:srgbClr val="EB0F0F"/>
                </a:solidFill>
                <a:latin typeface="Times New Roman" panose="02020603050405020304" pitchFamily="18" charset="0"/>
                <a:cs typeface="Times New Roman" panose="02020603050405020304" pitchFamily="18" charset="0"/>
              </a:rPr>
              <a:t>The first problem </a:t>
            </a:r>
            <a:r>
              <a:rPr lang="ka-GE"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0">
              <a:lnSpc>
                <a:spcPct val="100000"/>
              </a:lnSpc>
              <a:buNone/>
            </a:pPr>
            <a:r>
              <a:rPr lang="ka-GE" dirty="0" smtClean="0">
                <a:latin typeface="Times New Roman" panose="02020603050405020304" pitchFamily="18" charset="0"/>
                <a:cs typeface="Times New Roman" panose="02020603050405020304" pitchFamily="18" charset="0"/>
              </a:rPr>
              <a:t>concerns the direction of high energy particle motion. Such particles have too much momentum and the cosmic magnetic fields cannot twist their trajectories. It is thus expected that The projection of the particle motion of high energy on the sky arch should be grouped around any points that indicate these particles Sources. But it turned out that the directions of high energy particle arrival were almost evenly distributed over the sky sphere.</a:t>
            </a:r>
            <a:endParaRPr lang="ka-GE" dirty="0" smtClean="0">
              <a:latin typeface="Times New Roman" panose="02020603050405020304" pitchFamily="18" charset="0"/>
              <a:ea typeface="+mn-lt"/>
              <a:cs typeface="Times New Roman" panose="02020603050405020304" pitchFamily="18" charset="0"/>
            </a:endParaRPr>
          </a:p>
          <a:p>
            <a:r>
              <a:rPr lang="ka-GE" dirty="0" smtClean="0">
                <a:solidFill>
                  <a:srgbClr val="EB0F0F"/>
                </a:solidFill>
                <a:latin typeface="Times New Roman" panose="02020603050405020304" pitchFamily="18" charset="0"/>
                <a:ea typeface="+mn-lt"/>
                <a:cs typeface="Times New Roman" panose="02020603050405020304" pitchFamily="18" charset="0"/>
              </a:rPr>
              <a:t>Second problem:</a:t>
            </a:r>
          </a:p>
          <a:p>
            <a:pPr marL="0" indent="0">
              <a:buNone/>
            </a:pPr>
            <a:r>
              <a:rPr lang="ka-GE" dirty="0" smtClean="0">
                <a:latin typeface="Times New Roman" panose="02020603050405020304" pitchFamily="18" charset="0"/>
                <a:ea typeface="+mn-lt"/>
                <a:cs typeface="Times New Roman" panose="02020603050405020304" pitchFamily="18" charset="0"/>
              </a:rPr>
              <a:t>in the universe there is a microwave relic backdrop whereby particles of high energy lose part of their energy as they interact. In 1966 </a:t>
            </a:r>
            <a:r>
              <a:rPr lang="ka-GE" dirty="0" smtClean="0">
                <a:solidFill>
                  <a:srgbClr val="FF0000"/>
                </a:solidFill>
                <a:latin typeface="Times New Roman" panose="02020603050405020304" pitchFamily="18" charset="0"/>
                <a:ea typeface="+mn-lt"/>
                <a:cs typeface="Times New Roman" panose="02020603050405020304" pitchFamily="18" charset="0"/>
              </a:rPr>
              <a:t>Gr</a:t>
            </a:r>
            <a:r>
              <a:rPr lang="en-US" dirty="0" err="1" smtClean="0">
                <a:solidFill>
                  <a:srgbClr val="FF0000"/>
                </a:solidFill>
                <a:latin typeface="Times New Roman" panose="02020603050405020304" pitchFamily="18" charset="0"/>
                <a:ea typeface="+mn-lt"/>
                <a:cs typeface="Times New Roman" panose="02020603050405020304" pitchFamily="18" charset="0"/>
              </a:rPr>
              <a:t>ei</a:t>
            </a:r>
            <a:r>
              <a:rPr lang="ka-GE" dirty="0" smtClean="0">
                <a:solidFill>
                  <a:srgbClr val="FF0000"/>
                </a:solidFill>
                <a:latin typeface="Times New Roman" panose="02020603050405020304" pitchFamily="18" charset="0"/>
                <a:ea typeface="+mn-lt"/>
                <a:cs typeface="Times New Roman" panose="02020603050405020304" pitchFamily="18" charset="0"/>
              </a:rPr>
              <a:t>sen</a:t>
            </a:r>
            <a:r>
              <a:rPr lang="ka-GE" dirty="0" smtClean="0">
                <a:latin typeface="Times New Roman" panose="02020603050405020304" pitchFamily="18" charset="0"/>
                <a:ea typeface="+mn-lt"/>
                <a:cs typeface="Times New Roman" panose="02020603050405020304" pitchFamily="18" charset="0"/>
              </a:rPr>
              <a:t>, </a:t>
            </a:r>
            <a:r>
              <a:rPr lang="ka-GE" dirty="0" smtClean="0">
                <a:solidFill>
                  <a:srgbClr val="FF0000"/>
                </a:solidFill>
                <a:latin typeface="Times New Roman" panose="02020603050405020304" pitchFamily="18" charset="0"/>
                <a:ea typeface="+mn-lt"/>
                <a:cs typeface="Times New Roman" panose="02020603050405020304" pitchFamily="18" charset="0"/>
              </a:rPr>
              <a:t>Za</a:t>
            </a:r>
            <a:r>
              <a:rPr lang="en-US" dirty="0" err="1" smtClean="0">
                <a:solidFill>
                  <a:srgbClr val="FF0000"/>
                </a:solidFill>
                <a:latin typeface="Times New Roman" panose="02020603050405020304" pitchFamily="18" charset="0"/>
                <a:ea typeface="+mn-lt"/>
                <a:cs typeface="Times New Roman" panose="02020603050405020304" pitchFamily="18" charset="0"/>
              </a:rPr>
              <a:t>ts</a:t>
            </a:r>
            <a:r>
              <a:rPr lang="ka-GE" dirty="0" smtClean="0">
                <a:solidFill>
                  <a:srgbClr val="FF0000"/>
                </a:solidFill>
                <a:latin typeface="Times New Roman" panose="02020603050405020304" pitchFamily="18" charset="0"/>
                <a:ea typeface="+mn-lt"/>
                <a:cs typeface="Times New Roman" panose="02020603050405020304" pitchFamily="18" charset="0"/>
              </a:rPr>
              <a:t>epin</a:t>
            </a:r>
            <a:r>
              <a:rPr lang="ka-GE" dirty="0" smtClean="0">
                <a:latin typeface="Times New Roman" panose="02020603050405020304" pitchFamily="18" charset="0"/>
                <a:ea typeface="+mn-lt"/>
                <a:cs typeface="Times New Roman" panose="02020603050405020304" pitchFamily="18" charset="0"/>
              </a:rPr>
              <a:t> and </a:t>
            </a:r>
            <a:r>
              <a:rPr lang="ka-GE" dirty="0" smtClean="0">
                <a:solidFill>
                  <a:srgbClr val="FF0000"/>
                </a:solidFill>
                <a:latin typeface="Times New Roman" panose="02020603050405020304" pitchFamily="18" charset="0"/>
                <a:ea typeface="+mn-lt"/>
                <a:cs typeface="Times New Roman" panose="02020603050405020304" pitchFamily="18" charset="0"/>
              </a:rPr>
              <a:t>Kuzmin </a:t>
            </a:r>
            <a:r>
              <a:rPr lang="ka-GE" dirty="0" smtClean="0">
                <a:latin typeface="Times New Roman" panose="02020603050405020304" pitchFamily="18" charset="0"/>
                <a:ea typeface="+mn-lt"/>
                <a:cs typeface="Times New Roman" panose="02020603050405020304" pitchFamily="18" charset="0"/>
              </a:rPr>
              <a:t>have theoretically calculated the limit value of the energy of cosmic rays emitted from distant sources. According to calculations, the energy loss is so great that the  energy of the particles should not exceed </a:t>
            </a:r>
            <a:r>
              <a:rPr lang="ka-GE" dirty="0" smtClean="0">
                <a:solidFill>
                  <a:srgbClr val="FF0000"/>
                </a:solidFill>
                <a:latin typeface="Times New Roman" panose="02020603050405020304" pitchFamily="18" charset="0"/>
                <a:ea typeface="+mn-lt"/>
                <a:cs typeface="Times New Roman" panose="02020603050405020304" pitchFamily="18" charset="0"/>
              </a:rPr>
              <a:t>5 × 10</a:t>
            </a:r>
            <a:r>
              <a:rPr lang="en-US" dirty="0" smtClean="0">
                <a:solidFill>
                  <a:srgbClr val="FF0000"/>
                </a:solidFill>
                <a:latin typeface="Times New Roman" panose="02020603050405020304" pitchFamily="18" charset="0"/>
                <a:ea typeface="+mn-lt"/>
                <a:cs typeface="Times New Roman" panose="02020603050405020304" pitchFamily="18" charset="0"/>
              </a:rPr>
              <a:t>^</a:t>
            </a:r>
            <a:r>
              <a:rPr lang="ka-GE" dirty="0" smtClean="0">
                <a:solidFill>
                  <a:srgbClr val="FF0000"/>
                </a:solidFill>
                <a:latin typeface="Times New Roman" panose="02020603050405020304" pitchFamily="18" charset="0"/>
                <a:ea typeface="+mn-lt"/>
                <a:cs typeface="Times New Roman" panose="02020603050405020304" pitchFamily="18" charset="0"/>
              </a:rPr>
              <a:t>19 </a:t>
            </a:r>
            <a:r>
              <a:rPr lang="ka-GE" dirty="0" smtClean="0">
                <a:latin typeface="Times New Roman" panose="02020603050405020304" pitchFamily="18" charset="0"/>
                <a:ea typeface="+mn-lt"/>
                <a:cs typeface="Times New Roman" panose="02020603050405020304" pitchFamily="18" charset="0"/>
              </a:rPr>
              <a:t>eV. This estimate assumed that particles of high energy were located farther than 50 million Parsec. Despite such a solid argument, the Japanese detector </a:t>
            </a:r>
            <a:r>
              <a:rPr lang="ka-GE" dirty="0" smtClean="0">
                <a:solidFill>
                  <a:srgbClr val="FF0000"/>
                </a:solidFill>
                <a:latin typeface="Times New Roman" panose="02020603050405020304" pitchFamily="18" charset="0"/>
                <a:ea typeface="+mn-lt"/>
                <a:cs typeface="Times New Roman" panose="02020603050405020304" pitchFamily="18" charset="0"/>
              </a:rPr>
              <a:t>AGASA</a:t>
            </a:r>
            <a:r>
              <a:rPr lang="en-US" dirty="0">
                <a:solidFill>
                  <a:srgbClr val="FF0000"/>
                </a:solidFill>
                <a:latin typeface="Times New Roman" panose="02020603050405020304" pitchFamily="18" charset="0"/>
                <a:cs typeface="Times New Roman" panose="02020603050405020304" pitchFamily="18" charset="0"/>
              </a:rPr>
              <a:t> </a:t>
            </a:r>
            <a:r>
              <a:rPr lang="ka-GE" dirty="0" smtClean="0">
                <a:latin typeface="Times New Roman" panose="02020603050405020304" pitchFamily="18" charset="0"/>
                <a:ea typeface="+mn-lt"/>
                <a:cs typeface="Times New Roman" panose="02020603050405020304" pitchFamily="18" charset="0"/>
              </a:rPr>
              <a:t>Has identified several tens of particles whose energy exceeds the theoretical limit, and in some cases the</a:t>
            </a:r>
            <a:r>
              <a:rPr lang="en-US" dirty="0" smtClean="0">
                <a:latin typeface="Times New Roman" panose="02020603050405020304" pitchFamily="18" charset="0"/>
                <a:ea typeface="+mn-lt"/>
                <a:cs typeface="Times New Roman" panose="02020603050405020304" pitchFamily="18" charset="0"/>
              </a:rPr>
              <a:t> </a:t>
            </a:r>
            <a:r>
              <a:rPr lang="ka-GE" dirty="0" smtClean="0">
                <a:latin typeface="Times New Roman" panose="02020603050405020304" pitchFamily="18" charset="0"/>
                <a:ea typeface="+mn-lt"/>
                <a:cs typeface="Times New Roman" panose="02020603050405020304" pitchFamily="18" charset="0"/>
              </a:rPr>
              <a:t>energy is 3 × 10^20 eV.</a:t>
            </a:r>
            <a:endParaRPr lang="ka-GE" dirty="0" smtClean="0">
              <a:latin typeface="Times New Roman" panose="02020603050405020304" pitchFamily="18" charset="0"/>
              <a:cs typeface="Times New Roman" panose="02020603050405020304" pitchFamily="18" charset="0"/>
            </a:endParaRPr>
          </a:p>
          <a:p>
            <a:pPr>
              <a:buNone/>
            </a:pPr>
            <a:r>
              <a:rPr lang="ka-GE" dirty="0" smtClean="0">
                <a:latin typeface="Times New Roman" panose="02020603050405020304" pitchFamily="18" charset="0"/>
                <a:ea typeface="+mn-lt"/>
                <a:cs typeface="Times New Roman" panose="02020603050405020304" pitchFamily="18" charset="0"/>
              </a:rPr>
              <a:t>To explain this, many radical models have been proposed: 10^</a:t>
            </a:r>
            <a:r>
              <a:rPr lang="en-US" dirty="0" smtClean="0">
                <a:latin typeface="Times New Roman" panose="02020603050405020304" pitchFamily="18" charset="0"/>
                <a:ea typeface="+mn-lt"/>
                <a:cs typeface="Times New Roman" panose="02020603050405020304" pitchFamily="18" charset="0"/>
              </a:rPr>
              <a:t>-</a:t>
            </a:r>
            <a:r>
              <a:rPr lang="ka-GE" dirty="0" smtClean="0">
                <a:latin typeface="Times New Roman" panose="02020603050405020304" pitchFamily="18" charset="0"/>
                <a:ea typeface="+mn-lt"/>
                <a:cs typeface="Times New Roman" panose="02020603050405020304" pitchFamily="18" charset="0"/>
              </a:rPr>
              <a:t>35 seconds after the big explosion</a:t>
            </a:r>
            <a:r>
              <a:rPr lang="en-US" dirty="0">
                <a:latin typeface="Times New Roman" panose="02020603050405020304" pitchFamily="18" charset="0"/>
                <a:cs typeface="Times New Roman" panose="02020603050405020304" pitchFamily="18" charset="0"/>
              </a:rPr>
              <a:t> </a:t>
            </a:r>
            <a:r>
              <a:rPr lang="ka-GE" dirty="0" smtClean="0">
                <a:latin typeface="Times New Roman" panose="02020603050405020304" pitchFamily="18" charset="0"/>
                <a:ea typeface="+mn-lt"/>
                <a:cs typeface="Times New Roman" panose="02020603050405020304" pitchFamily="18" charset="0"/>
              </a:rPr>
              <a:t>Presence of relic supernova particles; Breaking the Law of Speed Assemblies in the Special Theory of Lorentz-Symmetry, or Relativity, and etc.</a:t>
            </a:r>
          </a:p>
          <a:p>
            <a:pPr marL="0" indent="0">
              <a:buNone/>
            </a:pPr>
            <a:endParaRPr lang="ru-RU" dirty="0">
              <a:cs typeface="Calibri"/>
            </a:endParaRPr>
          </a:p>
          <a:p>
            <a:endParaRPr lang="ru-RU" dirty="0">
              <a:cs typeface="Calibri"/>
            </a:endParaRPr>
          </a:p>
        </p:txBody>
      </p:sp>
      <p:sp>
        <p:nvSpPr>
          <p:cNvPr id="4" name="Заголовок 1">
            <a:extLst>
              <a:ext uri="{FF2B5EF4-FFF2-40B4-BE49-F238E27FC236}">
                <a16:creationId xmlns:a16="http://schemas.microsoft.com/office/drawing/2014/main" id="{F5030767-542A-4DCE-9D98-1AECA3D4F5A6}"/>
              </a:ext>
            </a:extLst>
          </p:cNvPr>
          <p:cNvSpPr txBox="1">
            <a:spLocks/>
          </p:cNvSpPr>
          <p:nvPr/>
        </p:nvSpPr>
        <p:spPr>
          <a:xfrm>
            <a:off x="0" y="398130"/>
            <a:ext cx="10515600" cy="72427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sz="4000" dirty="0" smtClean="0">
                <a:solidFill>
                  <a:srgbClr val="630301"/>
                </a:solidFill>
                <a:latin typeface="Times New Roman"/>
                <a:ea typeface="+mj-lt"/>
                <a:cs typeface="+mj-lt"/>
              </a:rPr>
              <a:t>    High-Energy Cosmic Rays Problems</a:t>
            </a:r>
            <a:r>
              <a:rPr lang="ka-GE" sz="4000" dirty="0" smtClean="0">
                <a:solidFill>
                  <a:srgbClr val="630301"/>
                </a:solidFill>
                <a:latin typeface="Times New Roman"/>
                <a:ea typeface="+mj-lt"/>
                <a:cs typeface="+mj-lt"/>
              </a:rPr>
              <a:t>:</a:t>
            </a:r>
            <a:endParaRPr lang="ka-GE" sz="4000" dirty="0">
              <a:solidFill>
                <a:srgbClr val="630301"/>
              </a:solidFill>
              <a:latin typeface="Times New Roman"/>
            </a:endParaRPr>
          </a:p>
        </p:txBody>
      </p:sp>
    </p:spTree>
    <p:extLst>
      <p:ext uri="{BB962C8B-B14F-4D97-AF65-F5344CB8AC3E}">
        <p14:creationId xmlns:p14="http://schemas.microsoft.com/office/powerpoint/2010/main" val="42443452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EE3D5F-8A75-4025-8097-D813765DCA3F}"/>
              </a:ext>
            </a:extLst>
          </p:cNvPr>
          <p:cNvSpPr>
            <a:spLocks noGrp="1"/>
          </p:cNvSpPr>
          <p:nvPr>
            <p:ph type="title"/>
          </p:nvPr>
        </p:nvSpPr>
        <p:spPr>
          <a:xfrm>
            <a:off x="0" y="364966"/>
            <a:ext cx="11353800" cy="868363"/>
          </a:xfrm>
        </p:spPr>
        <p:txBody>
          <a:bodyPr>
            <a:normAutofit fontScale="90000"/>
          </a:bodyPr>
          <a:lstStyle/>
          <a:p>
            <a:r>
              <a:rPr lang="en-US" dirty="0" smtClean="0">
                <a:solidFill>
                  <a:srgbClr val="630301"/>
                </a:solidFill>
                <a:latin typeface="Times New Roman"/>
                <a:cs typeface="Times New Roman"/>
              </a:rPr>
              <a:t/>
            </a:r>
            <a:br>
              <a:rPr lang="en-US" dirty="0" smtClean="0">
                <a:solidFill>
                  <a:srgbClr val="630301"/>
                </a:solidFill>
                <a:latin typeface="Times New Roman"/>
                <a:cs typeface="Times New Roman"/>
              </a:rPr>
            </a:br>
            <a:r>
              <a:rPr lang="en-US" dirty="0" smtClean="0">
                <a:solidFill>
                  <a:srgbClr val="630301"/>
                </a:solidFill>
                <a:latin typeface="Times New Roman"/>
                <a:cs typeface="Times New Roman"/>
              </a:rPr>
              <a:t>     </a:t>
            </a:r>
            <a:r>
              <a:rPr lang="ru-RU" dirty="0" err="1" smtClean="0">
                <a:solidFill>
                  <a:srgbClr val="630301"/>
                </a:solidFill>
                <a:latin typeface="Times New Roman"/>
                <a:cs typeface="Times New Roman"/>
              </a:rPr>
              <a:t>Cosmic</a:t>
            </a:r>
            <a:r>
              <a:rPr lang="ru-RU" dirty="0">
                <a:solidFill>
                  <a:srgbClr val="630301"/>
                </a:solidFill>
                <a:latin typeface="Times New Roman"/>
                <a:cs typeface="Times New Roman"/>
              </a:rPr>
              <a:t> </a:t>
            </a:r>
            <a:r>
              <a:rPr lang="ru-RU" dirty="0" err="1">
                <a:solidFill>
                  <a:srgbClr val="630301"/>
                </a:solidFill>
                <a:latin typeface="Times New Roman"/>
                <a:cs typeface="Times New Roman"/>
              </a:rPr>
              <a:t>rays</a:t>
            </a:r>
            <a:r>
              <a:rPr lang="ru-RU" dirty="0">
                <a:solidFill>
                  <a:srgbClr val="630301"/>
                </a:solidFill>
                <a:latin typeface="Times New Roman"/>
                <a:cs typeface="Times New Roman"/>
              </a:rPr>
              <a:t>:</a:t>
            </a:r>
            <a:endParaRPr lang="ru-RU" dirty="0">
              <a:solidFill>
                <a:srgbClr val="630301"/>
              </a:solidFill>
              <a:ea typeface="+mj-lt"/>
              <a:cs typeface="+mj-lt"/>
            </a:endParaRPr>
          </a:p>
          <a:p>
            <a:endParaRPr lang="ru-RU" dirty="0">
              <a:cs typeface="Calibri Light"/>
            </a:endParaRPr>
          </a:p>
        </p:txBody>
      </p:sp>
      <p:sp>
        <p:nvSpPr>
          <p:cNvPr id="3" name="Объект 2">
            <a:extLst>
              <a:ext uri="{FF2B5EF4-FFF2-40B4-BE49-F238E27FC236}">
                <a16:creationId xmlns:a16="http://schemas.microsoft.com/office/drawing/2014/main" id="{50391450-3764-45C2-87B6-4B2826F925DA}"/>
              </a:ext>
            </a:extLst>
          </p:cNvPr>
          <p:cNvSpPr>
            <a:spLocks noGrp="1"/>
          </p:cNvSpPr>
          <p:nvPr>
            <p:ph idx="1"/>
          </p:nvPr>
        </p:nvSpPr>
        <p:spPr>
          <a:xfrm>
            <a:off x="544232" y="1363741"/>
            <a:ext cx="5765846" cy="3268828"/>
          </a:xfrm>
        </p:spPr>
        <p:txBody>
          <a:bodyPr vert="horz" lIns="91440" tIns="45720" rIns="91440" bIns="45720" rtlCol="0" anchor="t">
            <a:noAutofit/>
          </a:bodyPr>
          <a:lstStyle/>
          <a:p>
            <a:pPr marL="0" indent="0">
              <a:buNone/>
            </a:pPr>
            <a:r>
              <a:rPr lang="ka-GE" sz="2000" dirty="0" smtClean="0">
                <a:latin typeface="Times New Roman"/>
                <a:ea typeface="+mn-lt"/>
                <a:cs typeface="+mn-lt"/>
              </a:rPr>
              <a:t>As the Earth invades the atmosphere, cosmic rays cause the appearance of "wide atmospheric shower" These shower arise because of the interaction of the atmospheric particle beam with the nuclei of the atoms. First Interaction results are secondary particles</a:t>
            </a:r>
            <a:r>
              <a:rPr lang="ka-GE" sz="2000" dirty="0" smtClean="0">
                <a:latin typeface="Times New Roman"/>
                <a:ea typeface="+mn-lt"/>
                <a:cs typeface="Times New Roman"/>
              </a:rPr>
              <a:t>(photons,leptopns and hadrons</a:t>
            </a:r>
            <a:r>
              <a:rPr lang="ka-GE" sz="2000" dirty="0" smtClean="0">
                <a:latin typeface="Calibri"/>
                <a:ea typeface="+mn-lt"/>
                <a:cs typeface="+mn-lt"/>
              </a:rPr>
              <a:t>  such as electrons, positrons,muons and pions</a:t>
            </a:r>
            <a:r>
              <a:rPr lang="ka-GE" sz="2000" dirty="0" smtClean="0">
                <a:latin typeface="Times New Roman"/>
                <a:ea typeface="+mn-lt"/>
                <a:cs typeface="Times New Roman"/>
              </a:rPr>
              <a:t>)</a:t>
            </a:r>
            <a:r>
              <a:rPr lang="ka-GE" sz="2000" dirty="0" smtClean="0">
                <a:latin typeface="Times New Roman"/>
                <a:ea typeface="+mn-lt"/>
                <a:cs typeface="+mn-lt"/>
              </a:rPr>
              <a:t>, which in turn interact with air atoms to form new particles. So there is a cascading multiplication of particles. As a result, up to millions of small particles of "wide atmospheric dust" cover tens of thousands of square meters of Earth.</a:t>
            </a:r>
            <a:endParaRPr lang="ka-GE" sz="2400" dirty="0">
              <a:latin typeface="Times New Roman"/>
              <a:cs typeface="Calibri" panose="020F0502020204030204"/>
            </a:endParaRPr>
          </a:p>
        </p:txBody>
      </p:sp>
      <p:pic>
        <p:nvPicPr>
          <p:cNvPr id="4" name="Рисунок 4" descr="Изображение выглядит как воздушный змей, вода, летит, сидит&#10;&#10;Описание создано с очень высокой степенью достоверности">
            <a:extLst>
              <a:ext uri="{FF2B5EF4-FFF2-40B4-BE49-F238E27FC236}">
                <a16:creationId xmlns:a16="http://schemas.microsoft.com/office/drawing/2014/main" id="{E90531C8-D67E-4833-BF17-7EE9E6E16DDA}"/>
              </a:ext>
            </a:extLst>
          </p:cNvPr>
          <p:cNvPicPr>
            <a:picLocks noChangeAspect="1"/>
          </p:cNvPicPr>
          <p:nvPr/>
        </p:nvPicPr>
        <p:blipFill>
          <a:blip r:embed="rId2"/>
          <a:stretch>
            <a:fillRect/>
          </a:stretch>
        </p:blipFill>
        <p:spPr>
          <a:xfrm>
            <a:off x="7121987" y="1015264"/>
            <a:ext cx="4428886" cy="5148943"/>
          </a:xfrm>
          <a:prstGeom prst="rect">
            <a:avLst/>
          </a:prstGeom>
        </p:spPr>
      </p:pic>
      <p:sp>
        <p:nvSpPr>
          <p:cNvPr id="6" name="TextBox 1">
            <a:extLst>
              <a:ext uri="{FF2B5EF4-FFF2-40B4-BE49-F238E27FC236}">
                <a16:creationId xmlns:a16="http://schemas.microsoft.com/office/drawing/2014/main" id="{8CA623A8-DBC1-45CE-8F28-9CB461F5B472}"/>
              </a:ext>
            </a:extLst>
          </p:cNvPr>
          <p:cNvSpPr txBox="1"/>
          <p:nvPr/>
        </p:nvSpPr>
        <p:spPr>
          <a:xfrm>
            <a:off x="544232" y="4771082"/>
            <a:ext cx="5429132" cy="193899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ka-GE" sz="2000" dirty="0" smtClean="0">
                <a:latin typeface="Times New Roman"/>
                <a:cs typeface="Times New Roman"/>
              </a:rPr>
              <a:t>Up to 3 × 10^17 eV of energy per million square kilometers of the Earth's surface are emitted per year. The particles are distributed by energy so that as their energy increases, their number drops sharply.</a:t>
            </a:r>
            <a:endParaRPr lang="ka-GE" sz="2000" dirty="0" smtClean="0">
              <a:cs typeface="Calibri"/>
            </a:endParaRPr>
          </a:p>
          <a:p>
            <a:endParaRPr lang="ka-GE" sz="2000" dirty="0">
              <a:cs typeface="Calibri"/>
            </a:endParaRPr>
          </a:p>
        </p:txBody>
      </p:sp>
    </p:spTree>
    <p:extLst>
      <p:ext uri="{BB962C8B-B14F-4D97-AF65-F5344CB8AC3E}">
        <p14:creationId xmlns:p14="http://schemas.microsoft.com/office/powerpoint/2010/main" val="30782306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Fly's Eye detector-ის სურათის შედეგი"/>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86541" y="799941"/>
            <a:ext cx="3767259" cy="2488758"/>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1">
            <a:extLst>
              <a:ext uri="{FF2B5EF4-FFF2-40B4-BE49-F238E27FC236}">
                <a16:creationId xmlns:a16="http://schemas.microsoft.com/office/drawing/2014/main" id="{6FEE3D5F-8A75-4025-8097-D813765DCA3F}"/>
              </a:ext>
            </a:extLst>
          </p:cNvPr>
          <p:cNvSpPr txBox="1">
            <a:spLocks/>
          </p:cNvSpPr>
          <p:nvPr/>
        </p:nvSpPr>
        <p:spPr>
          <a:xfrm>
            <a:off x="96574" y="410689"/>
            <a:ext cx="11353800" cy="868363"/>
          </a:xfrm>
          <a:prstGeom prst="rect">
            <a:avLst/>
          </a:prstGeom>
        </p:spPr>
        <p:txBody>
          <a:bodyPr vert="horz" lIns="91440" tIns="45720" rIns="91440" bIns="45720" rtlCol="0" anchor="ctr">
            <a:normAutofit fontScale="30000" lnSpcReduction="20000"/>
          </a:bodyPr>
          <a:lstStyle>
            <a:lvl1pPr algn="l" defTabSz="914400" rtl="0" eaLnBrk="1" latinLnBrk="0" hangingPunct="1">
              <a:lnSpc>
                <a:spcPct val="90000"/>
              </a:lnSpc>
              <a:spcBef>
                <a:spcPct val="0"/>
              </a:spcBef>
              <a:buNone/>
              <a:defRPr sz="4800" kern="1200" cap="none" baseline="0">
                <a:blipFill>
                  <a:blip r:embed="rId3">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sz="8400" dirty="0" smtClean="0">
                <a:solidFill>
                  <a:srgbClr val="630301"/>
                </a:solidFill>
                <a:latin typeface="Times New Roman"/>
                <a:cs typeface="Times New Roman"/>
              </a:rPr>
              <a:t/>
            </a:r>
            <a:br>
              <a:rPr lang="en-US" sz="8400" dirty="0" smtClean="0">
                <a:solidFill>
                  <a:srgbClr val="630301"/>
                </a:solidFill>
                <a:latin typeface="Times New Roman"/>
                <a:cs typeface="Times New Roman"/>
              </a:rPr>
            </a:br>
            <a:r>
              <a:rPr lang="en-US" sz="8400" dirty="0" smtClean="0">
                <a:solidFill>
                  <a:srgbClr val="630301"/>
                </a:solidFill>
                <a:latin typeface="Times New Roman"/>
                <a:cs typeface="Times New Roman"/>
              </a:rPr>
              <a:t>       </a:t>
            </a:r>
            <a:r>
              <a:rPr lang="en-US" sz="14700" dirty="0" smtClean="0">
                <a:solidFill>
                  <a:srgbClr val="630301"/>
                </a:solidFill>
                <a:latin typeface="Times New Roman"/>
                <a:cs typeface="Times New Roman"/>
              </a:rPr>
              <a:t>Detection</a:t>
            </a:r>
            <a:r>
              <a:rPr lang="en-US" sz="8400" dirty="0" smtClean="0">
                <a:solidFill>
                  <a:srgbClr val="630301"/>
                </a:solidFill>
                <a:latin typeface="Times New Roman"/>
                <a:cs typeface="Times New Roman"/>
              </a:rPr>
              <a:t>:</a:t>
            </a:r>
            <a:endParaRPr lang="ru-RU" sz="8400" dirty="0" smtClean="0">
              <a:solidFill>
                <a:srgbClr val="630301"/>
              </a:solidFill>
              <a:ea typeface="+mj-lt"/>
              <a:cs typeface="+mj-lt"/>
            </a:endParaRPr>
          </a:p>
          <a:p>
            <a:endParaRPr lang="ru-RU" dirty="0">
              <a:cs typeface="Calibri Light"/>
            </a:endParaRPr>
          </a:p>
        </p:txBody>
      </p:sp>
      <p:sp>
        <p:nvSpPr>
          <p:cNvPr id="4" name="TextBox 3"/>
          <p:cNvSpPr txBox="1"/>
          <p:nvPr/>
        </p:nvSpPr>
        <p:spPr>
          <a:xfrm>
            <a:off x="633044" y="1799276"/>
            <a:ext cx="5458265" cy="4216539"/>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rgbClr val="EB0F0F"/>
                </a:solidFill>
              </a:rPr>
              <a:t>The Fly’s Eye </a:t>
            </a:r>
            <a:endParaRPr lang="ka-GE" sz="2400" dirty="0" smtClean="0">
              <a:solidFill>
                <a:srgbClr val="EB0F0F"/>
              </a:solidFill>
            </a:endParaRPr>
          </a:p>
          <a:p>
            <a:r>
              <a:rPr lang="en-US" sz="2000" dirty="0" smtClean="0"/>
              <a:t>The detector observes the formation of cascades in the </a:t>
            </a:r>
            <a:r>
              <a:rPr lang="en-US" sz="2000" dirty="0" err="1" smtClean="0"/>
              <a:t>atmosphere.can</a:t>
            </a:r>
            <a:r>
              <a:rPr lang="en-US" sz="2000" dirty="0" smtClean="0"/>
              <a:t> see this formation 15 kilometers far from the earth's surface</a:t>
            </a:r>
            <a:r>
              <a:rPr lang="ka-GE" sz="2000" dirty="0" smtClean="0"/>
              <a:t>.</a:t>
            </a:r>
            <a:r>
              <a:rPr lang="en-US" sz="2000" dirty="0"/>
              <a:t> </a:t>
            </a:r>
            <a:r>
              <a:rPr lang="en-US" sz="2000" dirty="0" smtClean="0"/>
              <a:t>For it  </a:t>
            </a:r>
            <a:r>
              <a:rPr lang="ka-GE" sz="2000" dirty="0" smtClean="0"/>
              <a:t>„</a:t>
            </a:r>
            <a:r>
              <a:rPr lang="en-US" sz="2000" dirty="0"/>
              <a:t> air shower </a:t>
            </a:r>
            <a:r>
              <a:rPr lang="ka-GE" sz="2000" dirty="0" smtClean="0"/>
              <a:t>“</a:t>
            </a:r>
            <a:r>
              <a:rPr lang="en-US" sz="2000" dirty="0" smtClean="0"/>
              <a:t>seems </a:t>
            </a:r>
            <a:r>
              <a:rPr lang="en-US" sz="2000" dirty="0"/>
              <a:t>like a </a:t>
            </a:r>
            <a:r>
              <a:rPr lang="en-US" sz="2000" dirty="0" smtClean="0"/>
              <a:t>sphere that radiates ultraviolet light and moving with speed of light towards the Earth</a:t>
            </a:r>
          </a:p>
          <a:p>
            <a:pPr marL="285750" indent="-285750">
              <a:buFont typeface="Arial" panose="020B0604020202020204" pitchFamily="34" charset="0"/>
              <a:buChar char="•"/>
            </a:pPr>
            <a:r>
              <a:rPr lang="en-US" sz="2400" dirty="0" smtClean="0">
                <a:solidFill>
                  <a:srgbClr val="EB0F0F"/>
                </a:solidFill>
              </a:rPr>
              <a:t>AGASA</a:t>
            </a:r>
            <a:endParaRPr lang="en-US" dirty="0"/>
          </a:p>
          <a:p>
            <a:r>
              <a:rPr lang="en-US" sz="2000" dirty="0" smtClean="0"/>
              <a:t>Located </a:t>
            </a:r>
            <a:r>
              <a:rPr lang="en-US" sz="2000" dirty="0"/>
              <a:t>in the town of </a:t>
            </a:r>
            <a:r>
              <a:rPr lang="en-US" sz="2000" dirty="0" err="1"/>
              <a:t>Akeno</a:t>
            </a:r>
            <a:r>
              <a:rPr lang="en-US" sz="2000" dirty="0"/>
              <a:t> </a:t>
            </a:r>
            <a:r>
              <a:rPr lang="en-US" sz="2000" dirty="0" smtClean="0"/>
              <a:t>(Japan), </a:t>
            </a:r>
            <a:r>
              <a:rPr lang="en-US" sz="2000" dirty="0"/>
              <a:t>it covers an area of 100 km</a:t>
            </a:r>
            <a:r>
              <a:rPr lang="en-US" sz="2000" baseline="30000" dirty="0"/>
              <a:t>2</a:t>
            </a:r>
            <a:r>
              <a:rPr lang="en-US" sz="2000" dirty="0"/>
              <a:t> and consists of 111 </a:t>
            </a:r>
            <a:r>
              <a:rPr lang="en-US" sz="2000" dirty="0" smtClean="0"/>
              <a:t>surface</a:t>
            </a:r>
            <a:r>
              <a:rPr lang="en-US" sz="2000" dirty="0"/>
              <a:t> detectors and 27 </a:t>
            </a:r>
            <a:r>
              <a:rPr lang="en-US" sz="2000" dirty="0" smtClean="0"/>
              <a:t>muon</a:t>
            </a:r>
            <a:r>
              <a:rPr lang="en-US" sz="2000" dirty="0"/>
              <a:t> detectors. Array experiments such as this one are used to detect </a:t>
            </a:r>
            <a:r>
              <a:rPr lang="en-US" sz="2000" dirty="0" smtClean="0"/>
              <a:t>air shower</a:t>
            </a:r>
            <a:r>
              <a:rPr lang="en-US" sz="2000" dirty="0"/>
              <a:t> particles</a:t>
            </a:r>
            <a:r>
              <a:rPr lang="en-US" sz="2000" dirty="0" smtClean="0"/>
              <a:t>.</a:t>
            </a:r>
            <a:endParaRPr lang="ka-GE" sz="2000" dirty="0" smtClean="0"/>
          </a:p>
        </p:txBody>
      </p:sp>
      <p:sp>
        <p:nvSpPr>
          <p:cNvPr id="6" name="TextBox 5"/>
          <p:cNvSpPr txBox="1"/>
          <p:nvPr/>
        </p:nvSpPr>
        <p:spPr>
          <a:xfrm>
            <a:off x="8518702" y="384984"/>
            <a:ext cx="1899138" cy="369332"/>
          </a:xfrm>
          <a:prstGeom prst="rect">
            <a:avLst/>
          </a:prstGeom>
          <a:noFill/>
        </p:spPr>
        <p:txBody>
          <a:bodyPr wrap="square" rtlCol="0">
            <a:spAutoFit/>
          </a:bodyPr>
          <a:lstStyle/>
          <a:p>
            <a:r>
              <a:rPr lang="en-US" dirty="0" smtClean="0">
                <a:solidFill>
                  <a:srgbClr val="EB0F0F"/>
                </a:solidFill>
              </a:rPr>
              <a:t>The Fly’s Eye </a:t>
            </a:r>
            <a:endParaRPr lang="en-US" dirty="0">
              <a:solidFill>
                <a:srgbClr val="EB0F0F"/>
              </a:solidFill>
            </a:endParaRPr>
          </a:p>
        </p:txBody>
      </p:sp>
      <p:pic>
        <p:nvPicPr>
          <p:cNvPr id="1028" name="Picture 4" descr="AGASA DETECTOR-ის სურათის შედეგი"/>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6168" y="4079631"/>
            <a:ext cx="3964206" cy="277836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8764173" y="3538214"/>
            <a:ext cx="2096800" cy="369332"/>
          </a:xfrm>
          <a:prstGeom prst="rect">
            <a:avLst/>
          </a:prstGeom>
          <a:noFill/>
        </p:spPr>
        <p:txBody>
          <a:bodyPr wrap="square" rtlCol="0">
            <a:spAutoFit/>
          </a:bodyPr>
          <a:lstStyle/>
          <a:p>
            <a:r>
              <a:rPr lang="en-US" dirty="0" smtClean="0">
                <a:solidFill>
                  <a:srgbClr val="EB0F0F"/>
                </a:solidFill>
              </a:rPr>
              <a:t>AGASA</a:t>
            </a:r>
            <a:endParaRPr lang="en-US" dirty="0">
              <a:solidFill>
                <a:srgbClr val="EB0F0F"/>
              </a:solidFill>
            </a:endParaRPr>
          </a:p>
        </p:txBody>
      </p:sp>
    </p:spTree>
    <p:extLst>
      <p:ext uri="{BB962C8B-B14F-4D97-AF65-F5344CB8AC3E}">
        <p14:creationId xmlns:p14="http://schemas.microsoft.com/office/powerpoint/2010/main" val="38295179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93860" y="1769993"/>
            <a:ext cx="4983040" cy="4401205"/>
          </a:xfrm>
          <a:prstGeom prst="rect">
            <a:avLst/>
          </a:prstGeom>
          <a:noFill/>
        </p:spPr>
        <p:txBody>
          <a:bodyPr wrap="square" rtlCol="0">
            <a:spAutoFit/>
          </a:bodyPr>
          <a:lstStyle/>
          <a:p>
            <a:r>
              <a:rPr lang="en-US" sz="2000" dirty="0" smtClean="0"/>
              <a:t>Auger is Located in</a:t>
            </a:r>
            <a:r>
              <a:rPr lang="en-US" sz="2000" b="1" dirty="0" smtClean="0"/>
              <a:t> </a:t>
            </a:r>
            <a:r>
              <a:rPr lang="en-US" sz="2000" dirty="0" err="1" smtClean="0"/>
              <a:t>Argentina.It</a:t>
            </a:r>
            <a:r>
              <a:rPr lang="en-US" sz="2000" dirty="0" smtClean="0"/>
              <a:t> was designed </a:t>
            </a:r>
            <a:r>
              <a:rPr lang="en-US" sz="2000" dirty="0"/>
              <a:t>to </a:t>
            </a:r>
            <a:r>
              <a:rPr lang="en-US" sz="2000" dirty="0" smtClean="0"/>
              <a:t>detect ultra high energy cosmic </a:t>
            </a:r>
            <a:r>
              <a:rPr lang="en-US" sz="2000" dirty="0" err="1" smtClean="0"/>
              <a:t>rays.has</a:t>
            </a:r>
            <a:r>
              <a:rPr lang="en-US" sz="2000" dirty="0" smtClean="0"/>
              <a:t> </a:t>
            </a:r>
            <a:r>
              <a:rPr lang="en-US" sz="2000" dirty="0"/>
              <a:t>created </a:t>
            </a:r>
            <a:r>
              <a:rPr lang="en-US" sz="2000" dirty="0" smtClean="0"/>
              <a:t> a </a:t>
            </a:r>
            <a:r>
              <a:rPr lang="en-US" sz="2000" dirty="0"/>
              <a:t>detection area of 3,000 km</a:t>
            </a:r>
            <a:r>
              <a:rPr lang="en-US" sz="2000" baseline="30000" dirty="0"/>
              <a:t>2</a:t>
            </a:r>
            <a:r>
              <a:rPr lang="en-US" sz="2000" dirty="0"/>
              <a:t> </a:t>
            </a:r>
            <a:r>
              <a:rPr lang="en-US" sz="2000" dirty="0" smtClean="0"/>
              <a:t>.consist </a:t>
            </a:r>
            <a:r>
              <a:rPr lang="en-US" sz="2000" dirty="0"/>
              <a:t>of water-Cherenkov detectors and fluorescence telescopes, covering the area of 10,370 </a:t>
            </a:r>
            <a:r>
              <a:rPr lang="en-US" sz="2000" dirty="0" smtClean="0"/>
              <a:t>km</a:t>
            </a:r>
            <a:r>
              <a:rPr lang="en-US" sz="2000" baseline="30000" dirty="0" smtClean="0"/>
              <a:t>2 </a:t>
            </a:r>
            <a:r>
              <a:rPr lang="en-US" sz="2000" dirty="0" smtClean="0"/>
              <a:t>(3.3 </a:t>
            </a:r>
            <a:r>
              <a:rPr lang="en-US" sz="2000" dirty="0"/>
              <a:t>times larger than Auger </a:t>
            </a:r>
            <a:r>
              <a:rPr lang="en-US" sz="2000" dirty="0" smtClean="0"/>
              <a:t>).There is 1600 </a:t>
            </a:r>
            <a:r>
              <a:rPr lang="en-US" sz="2000" dirty="0"/>
              <a:t>Cherenkov’s </a:t>
            </a:r>
            <a:r>
              <a:rPr lang="en-US" sz="2000" dirty="0" smtClean="0"/>
              <a:t>detector </a:t>
            </a:r>
            <a:r>
              <a:rPr lang="ka-GE" sz="2000" dirty="0" smtClean="0"/>
              <a:t>,</a:t>
            </a:r>
            <a:r>
              <a:rPr lang="en-US" sz="2000" dirty="0" smtClean="0"/>
              <a:t>each of them contains 12 T Water tanks where is 3 photo</a:t>
            </a:r>
            <a:r>
              <a:rPr lang="en-US" sz="2000" dirty="0"/>
              <a:t>multiplier </a:t>
            </a:r>
            <a:r>
              <a:rPr lang="en-US" sz="2000" dirty="0" smtClean="0"/>
              <a:t>tubes </a:t>
            </a:r>
            <a:r>
              <a:rPr lang="en-US" sz="2000" dirty="0"/>
              <a:t>to detect the  </a:t>
            </a:r>
            <a:r>
              <a:rPr lang="en-US" sz="2000" dirty="0" smtClean="0"/>
              <a:t>Cherenkov radiation </a:t>
            </a:r>
            <a:r>
              <a:rPr lang="en-US" sz="2000" dirty="0"/>
              <a:t> produced by high-energy particles passing through water in the tank.</a:t>
            </a:r>
            <a:r>
              <a:rPr lang="en-US" sz="2000" dirty="0" smtClean="0"/>
              <a:t> Distance between this tanks is 1.5 km.</a:t>
            </a:r>
            <a:endParaRPr lang="en-US" sz="2000" dirty="0"/>
          </a:p>
        </p:txBody>
      </p:sp>
      <p:sp>
        <p:nvSpPr>
          <p:cNvPr id="5" name="Заголовок 1">
            <a:extLst>
              <a:ext uri="{FF2B5EF4-FFF2-40B4-BE49-F238E27FC236}">
                <a16:creationId xmlns:a16="http://schemas.microsoft.com/office/drawing/2014/main" id="{6FEE3D5F-8A75-4025-8097-D813765DCA3F}"/>
              </a:ext>
            </a:extLst>
          </p:cNvPr>
          <p:cNvSpPr txBox="1">
            <a:spLocks/>
          </p:cNvSpPr>
          <p:nvPr/>
        </p:nvSpPr>
        <p:spPr>
          <a:xfrm>
            <a:off x="0" y="215286"/>
            <a:ext cx="11353800" cy="868363"/>
          </a:xfrm>
          <a:prstGeom prst="rect">
            <a:avLst/>
          </a:prstGeom>
        </p:spPr>
        <p:txBody>
          <a:bodyPr vert="horz" lIns="91440" tIns="45720" rIns="91440" bIns="45720" rtlCol="0" anchor="ctr">
            <a:normAutofit fontScale="37500" lnSpcReduction="20000"/>
          </a:bodyPr>
          <a:lstStyle>
            <a:lvl1pPr algn="l" defTabSz="914400" rtl="0" eaLnBrk="1" latinLnBrk="0" hangingPunct="1">
              <a:lnSpc>
                <a:spcPct val="90000"/>
              </a:lnSpc>
              <a:spcBef>
                <a:spcPct val="0"/>
              </a:spcBef>
              <a:buNone/>
              <a:defRPr sz="4800"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sz="6400" dirty="0" smtClean="0">
                <a:solidFill>
                  <a:srgbClr val="630301"/>
                </a:solidFill>
                <a:latin typeface="Times New Roman"/>
                <a:cs typeface="Times New Roman"/>
              </a:rPr>
              <a:t/>
            </a:r>
            <a:br>
              <a:rPr lang="en-US" sz="6400" dirty="0" smtClean="0">
                <a:solidFill>
                  <a:srgbClr val="630301"/>
                </a:solidFill>
                <a:latin typeface="Times New Roman"/>
                <a:cs typeface="Times New Roman"/>
              </a:rPr>
            </a:br>
            <a:r>
              <a:rPr lang="en-US" sz="6400" dirty="0" smtClean="0">
                <a:solidFill>
                  <a:srgbClr val="630301"/>
                </a:solidFill>
                <a:latin typeface="Times New Roman"/>
                <a:cs typeface="Times New Roman"/>
              </a:rPr>
              <a:t>       </a:t>
            </a:r>
            <a:r>
              <a:rPr lang="en-US" sz="12800" dirty="0" smtClean="0">
                <a:solidFill>
                  <a:srgbClr val="630301"/>
                </a:solidFill>
                <a:latin typeface="Times New Roman"/>
                <a:cs typeface="Times New Roman"/>
              </a:rPr>
              <a:t>Pierre Auger Observatory:</a:t>
            </a:r>
            <a:endParaRPr lang="ru-RU" sz="12800" dirty="0" smtClean="0">
              <a:solidFill>
                <a:srgbClr val="630301"/>
              </a:solidFill>
              <a:ea typeface="+mj-lt"/>
              <a:cs typeface="+mj-lt"/>
            </a:endParaRPr>
          </a:p>
          <a:p>
            <a:endParaRPr lang="ru-RU" dirty="0">
              <a:cs typeface="Calibri Light"/>
            </a:endParaRPr>
          </a:p>
        </p:txBody>
      </p:sp>
      <p:pic>
        <p:nvPicPr>
          <p:cNvPr id="2050" name="Picture 2" descr="https://upload.wikimedia.org/wikipedia/commons/thumb/9/99/PAO_SDTank.jpg/220px-PAO_SDTank.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441809" y="649468"/>
            <a:ext cx="3911991" cy="30374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7169312" y="3970596"/>
            <a:ext cx="4680681" cy="2887404"/>
          </a:xfrm>
          <a:prstGeom prst="rect">
            <a:avLst/>
          </a:prstGeom>
        </p:spPr>
      </p:pic>
    </p:spTree>
    <p:extLst>
      <p:ext uri="{BB962C8B-B14F-4D97-AF65-F5344CB8AC3E}">
        <p14:creationId xmlns:p14="http://schemas.microsoft.com/office/powerpoint/2010/main" val="4232238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C6FDFC7-BA11-48D3-B2D6-961B346E2A2A}"/>
              </a:ext>
            </a:extLst>
          </p:cNvPr>
          <p:cNvSpPr>
            <a:spLocks noGrp="1"/>
          </p:cNvSpPr>
          <p:nvPr>
            <p:ph type="title"/>
          </p:nvPr>
        </p:nvSpPr>
        <p:spPr>
          <a:xfrm>
            <a:off x="16109" y="431074"/>
            <a:ext cx="8996978" cy="739814"/>
          </a:xfrm>
        </p:spPr>
        <p:txBody>
          <a:bodyPr>
            <a:normAutofit fontScale="90000"/>
          </a:bodyPr>
          <a:lstStyle/>
          <a:p>
            <a:pPr algn="l"/>
            <a:r>
              <a:rPr lang="ru-RU" dirty="0">
                <a:solidFill>
                  <a:schemeClr val="bg1"/>
                </a:solidFill>
                <a:latin typeface="Calibri"/>
                <a:cs typeface="Calibri"/>
              </a:rPr>
              <a:t>  </a:t>
            </a:r>
            <a:r>
              <a:rPr lang="ru-RU" dirty="0">
                <a:solidFill>
                  <a:schemeClr val="bg1"/>
                </a:solidFill>
                <a:latin typeface="Times New Roman"/>
                <a:cs typeface="Calibri"/>
              </a:rPr>
              <a:t>  </a:t>
            </a:r>
            <a:r>
              <a:rPr lang="en-US" dirty="0" smtClean="0">
                <a:solidFill>
                  <a:schemeClr val="bg1"/>
                </a:solidFill>
                <a:latin typeface="Times New Roman"/>
                <a:cs typeface="Calibri"/>
              </a:rPr>
              <a:t/>
            </a:r>
            <a:br>
              <a:rPr lang="en-US" dirty="0" smtClean="0">
                <a:solidFill>
                  <a:schemeClr val="bg1"/>
                </a:solidFill>
                <a:latin typeface="Times New Roman"/>
                <a:cs typeface="Calibri"/>
              </a:rPr>
            </a:br>
            <a:r>
              <a:rPr lang="en-US" sz="5300" dirty="0">
                <a:solidFill>
                  <a:schemeClr val="bg1"/>
                </a:solidFill>
                <a:latin typeface="Times New Roman"/>
                <a:cs typeface="Calibri"/>
              </a:rPr>
              <a:t> </a:t>
            </a:r>
            <a:r>
              <a:rPr lang="en-US" sz="5300" dirty="0" smtClean="0">
                <a:solidFill>
                  <a:schemeClr val="bg1"/>
                </a:solidFill>
                <a:latin typeface="Times New Roman"/>
                <a:cs typeface="Calibri"/>
              </a:rPr>
              <a:t>     </a:t>
            </a:r>
            <a:r>
              <a:rPr lang="ru-RU" sz="5300" dirty="0" err="1" smtClean="0">
                <a:solidFill>
                  <a:srgbClr val="630301"/>
                </a:solidFill>
                <a:latin typeface="Times New Roman"/>
                <a:cs typeface="Calibri"/>
              </a:rPr>
              <a:t>Cosmic</a:t>
            </a:r>
            <a:r>
              <a:rPr lang="ru-RU" sz="5300" dirty="0">
                <a:solidFill>
                  <a:srgbClr val="630301"/>
                </a:solidFill>
                <a:latin typeface="Times New Roman"/>
                <a:cs typeface="Calibri"/>
              </a:rPr>
              <a:t> </a:t>
            </a:r>
            <a:r>
              <a:rPr lang="ru-RU" sz="5300" dirty="0" err="1">
                <a:solidFill>
                  <a:srgbClr val="630301"/>
                </a:solidFill>
                <a:latin typeface="Times New Roman"/>
                <a:cs typeface="Calibri"/>
              </a:rPr>
              <a:t>Neutrinos</a:t>
            </a:r>
            <a:r>
              <a:rPr lang="ru-RU" sz="5300" dirty="0">
                <a:solidFill>
                  <a:srgbClr val="630301"/>
                </a:solidFill>
                <a:latin typeface="Times New Roman"/>
                <a:cs typeface="Calibri"/>
              </a:rPr>
              <a:t>:</a:t>
            </a:r>
            <a:endParaRPr lang="ru-RU" sz="5300" dirty="0">
              <a:solidFill>
                <a:srgbClr val="630301"/>
              </a:solidFill>
              <a:latin typeface="Times New Roman"/>
              <a:ea typeface="+mj-lt"/>
              <a:cs typeface="+mj-lt"/>
            </a:endParaRPr>
          </a:p>
          <a:p>
            <a:pPr algn="l"/>
            <a:endParaRPr lang="ru-RU" dirty="0">
              <a:cs typeface="Calibri Light"/>
            </a:endParaRPr>
          </a:p>
        </p:txBody>
      </p:sp>
      <p:sp>
        <p:nvSpPr>
          <p:cNvPr id="4" name="Объект 3">
            <a:extLst>
              <a:ext uri="{FF2B5EF4-FFF2-40B4-BE49-F238E27FC236}">
                <a16:creationId xmlns:a16="http://schemas.microsoft.com/office/drawing/2014/main" id="{F4B1BDB5-36A4-4584-BA04-6898C254DBB2}"/>
              </a:ext>
            </a:extLst>
          </p:cNvPr>
          <p:cNvSpPr>
            <a:spLocks noGrp="1"/>
          </p:cNvSpPr>
          <p:nvPr>
            <p:ph idx="1"/>
          </p:nvPr>
        </p:nvSpPr>
        <p:spPr>
          <a:xfrm>
            <a:off x="927463" y="2302891"/>
            <a:ext cx="7587760" cy="2719193"/>
          </a:xfrm>
        </p:spPr>
        <p:txBody>
          <a:bodyPr vert="horz" lIns="91440" tIns="45720" rIns="91440" bIns="45720" rtlCol="0" anchor="t">
            <a:normAutofit lnSpcReduction="10000"/>
          </a:bodyPr>
          <a:lstStyle/>
          <a:p>
            <a:r>
              <a:rPr lang="ru-RU" sz="2400" b="1" dirty="0" err="1">
                <a:solidFill>
                  <a:schemeClr val="bg1"/>
                </a:solidFill>
                <a:latin typeface="Times New Roman"/>
                <a:ea typeface="+mn-lt"/>
                <a:cs typeface="+mn-lt"/>
              </a:rPr>
              <a:t>Composition</a:t>
            </a:r>
            <a:r>
              <a:rPr lang="ru-RU" sz="1800" b="1" dirty="0">
                <a:solidFill>
                  <a:schemeClr val="bg1"/>
                </a:solidFill>
                <a:latin typeface="Times New Roman"/>
                <a:ea typeface="+mn-lt"/>
                <a:cs typeface="+mn-lt"/>
              </a:rPr>
              <a:t> -</a:t>
            </a:r>
            <a:r>
              <a:rPr lang="ru-RU" b="1" dirty="0" err="1">
                <a:solidFill>
                  <a:srgbClr val="EB0F0F"/>
                </a:solidFill>
                <a:latin typeface="Times New Roman"/>
                <a:ea typeface="+mn-lt"/>
                <a:cs typeface="+mn-lt"/>
              </a:rPr>
              <a:t>elemntary</a:t>
            </a:r>
            <a:r>
              <a:rPr lang="ru-RU" b="1" dirty="0">
                <a:solidFill>
                  <a:srgbClr val="EB0F0F"/>
                </a:solidFill>
                <a:latin typeface="Times New Roman"/>
                <a:ea typeface="+mn-lt"/>
                <a:cs typeface="+mn-lt"/>
              </a:rPr>
              <a:t> </a:t>
            </a:r>
            <a:r>
              <a:rPr lang="ru-RU" b="1" dirty="0" err="1">
                <a:solidFill>
                  <a:srgbClr val="EB0F0F"/>
                </a:solidFill>
                <a:latin typeface="Times New Roman"/>
                <a:ea typeface="+mn-lt"/>
                <a:cs typeface="+mn-lt"/>
              </a:rPr>
              <a:t>particle</a:t>
            </a:r>
            <a:endParaRPr lang="ru-RU" b="1" dirty="0">
              <a:solidFill>
                <a:srgbClr val="EB0F0F"/>
              </a:solidFill>
              <a:latin typeface="Times New Roman"/>
              <a:ea typeface="+mn-lt"/>
              <a:cs typeface="+mn-lt"/>
            </a:endParaRPr>
          </a:p>
          <a:p>
            <a:r>
              <a:rPr lang="ru-RU" sz="2400" b="1" dirty="0" err="1">
                <a:solidFill>
                  <a:schemeClr val="bg1"/>
                </a:solidFill>
                <a:latin typeface="Times New Roman"/>
                <a:ea typeface="+mn-lt"/>
                <a:cs typeface="+mn-lt"/>
              </a:rPr>
              <a:t>Statistics</a:t>
            </a:r>
            <a:r>
              <a:rPr lang="ru-RU" sz="1800" b="1" dirty="0">
                <a:solidFill>
                  <a:schemeClr val="bg1"/>
                </a:solidFill>
                <a:latin typeface="Times New Roman"/>
                <a:ea typeface="+mn-lt"/>
                <a:cs typeface="+mn-lt"/>
              </a:rPr>
              <a:t> -</a:t>
            </a:r>
            <a:r>
              <a:rPr lang="ru-RU" b="1" dirty="0" err="1">
                <a:solidFill>
                  <a:srgbClr val="EB0F0F"/>
                </a:solidFill>
                <a:latin typeface="Times New Roman"/>
                <a:ea typeface="+mn-lt"/>
                <a:cs typeface="+mn-lt"/>
              </a:rPr>
              <a:t>Fermionic</a:t>
            </a:r>
            <a:endParaRPr lang="ru-RU" b="1" dirty="0">
              <a:solidFill>
                <a:srgbClr val="EB0F0F"/>
              </a:solidFill>
              <a:latin typeface="Times New Roman"/>
              <a:ea typeface="+mn-lt"/>
              <a:cs typeface="+mn-lt"/>
            </a:endParaRPr>
          </a:p>
          <a:p>
            <a:r>
              <a:rPr lang="ru-RU" sz="2400" b="1" dirty="0" err="1">
                <a:solidFill>
                  <a:schemeClr val="bg1"/>
                </a:solidFill>
                <a:latin typeface="Times New Roman"/>
                <a:ea typeface="+mn-lt"/>
                <a:cs typeface="+mn-lt"/>
              </a:rPr>
              <a:t>Interactions</a:t>
            </a:r>
            <a:r>
              <a:rPr lang="ru-RU" sz="1800" b="1" dirty="0">
                <a:solidFill>
                  <a:schemeClr val="bg1"/>
                </a:solidFill>
                <a:latin typeface="Times New Roman"/>
                <a:ea typeface="+mn-lt"/>
                <a:cs typeface="+mn-lt"/>
              </a:rPr>
              <a:t> -</a:t>
            </a:r>
            <a:r>
              <a:rPr lang="ru-RU" b="1" dirty="0" err="1">
                <a:solidFill>
                  <a:srgbClr val="EB0F0F"/>
                </a:solidFill>
                <a:latin typeface="Times New Roman"/>
                <a:ea typeface="+mn-lt"/>
                <a:cs typeface="+mn-lt"/>
              </a:rPr>
              <a:t>Weak</a:t>
            </a:r>
            <a:r>
              <a:rPr lang="ru-RU" b="1" dirty="0">
                <a:solidFill>
                  <a:srgbClr val="EB0F0F"/>
                </a:solidFill>
                <a:latin typeface="Times New Roman"/>
                <a:ea typeface="+mn-lt"/>
                <a:cs typeface="+mn-lt"/>
              </a:rPr>
              <a:t> </a:t>
            </a:r>
            <a:r>
              <a:rPr lang="ru-RU" b="1" dirty="0" err="1">
                <a:solidFill>
                  <a:srgbClr val="EB0F0F"/>
                </a:solidFill>
                <a:latin typeface="Times New Roman"/>
                <a:ea typeface="+mn-lt"/>
                <a:cs typeface="+mn-lt"/>
              </a:rPr>
              <a:t>and</a:t>
            </a:r>
            <a:r>
              <a:rPr lang="ru-RU" b="1" dirty="0">
                <a:solidFill>
                  <a:srgbClr val="EB0F0F"/>
                </a:solidFill>
                <a:latin typeface="Times New Roman"/>
                <a:ea typeface="+mn-lt"/>
                <a:cs typeface="+mn-lt"/>
              </a:rPr>
              <a:t> </a:t>
            </a:r>
            <a:r>
              <a:rPr lang="ru-RU" b="1" dirty="0" err="1">
                <a:solidFill>
                  <a:srgbClr val="EB0F0F"/>
                </a:solidFill>
                <a:latin typeface="Times New Roman"/>
                <a:ea typeface="+mn-lt"/>
                <a:cs typeface="+mn-lt"/>
              </a:rPr>
              <a:t>gravitation</a:t>
            </a:r>
            <a:endParaRPr lang="ru-RU" sz="1800" b="1" dirty="0">
              <a:solidFill>
                <a:srgbClr val="EB0F0F"/>
              </a:solidFill>
              <a:latin typeface="Times New Roman"/>
              <a:ea typeface="+mn-lt"/>
              <a:cs typeface="+mn-lt"/>
            </a:endParaRPr>
          </a:p>
          <a:p>
            <a:r>
              <a:rPr lang="ru-RU" sz="2400" b="1" dirty="0" err="1">
                <a:solidFill>
                  <a:schemeClr val="bg1"/>
                </a:solidFill>
                <a:latin typeface="Times New Roman"/>
                <a:ea typeface="+mn-lt"/>
                <a:cs typeface="+mn-lt"/>
              </a:rPr>
              <a:t>Types</a:t>
            </a:r>
            <a:r>
              <a:rPr lang="ru-RU" sz="1800" b="1" dirty="0">
                <a:solidFill>
                  <a:schemeClr val="bg1"/>
                </a:solidFill>
                <a:latin typeface="Times New Roman"/>
                <a:ea typeface="+mn-lt"/>
                <a:cs typeface="+mn-lt"/>
              </a:rPr>
              <a:t> -</a:t>
            </a:r>
            <a:r>
              <a:rPr lang="ru-RU" b="1" dirty="0" err="1">
                <a:solidFill>
                  <a:srgbClr val="EB0F0F"/>
                </a:solidFill>
                <a:latin typeface="Times New Roman"/>
                <a:ea typeface="+mn-lt"/>
                <a:cs typeface="+mn-lt"/>
              </a:rPr>
              <a:t>electron</a:t>
            </a:r>
            <a:r>
              <a:rPr lang="ru-RU" b="1" dirty="0">
                <a:solidFill>
                  <a:srgbClr val="EB0F0F"/>
                </a:solidFill>
                <a:latin typeface="Times New Roman"/>
                <a:ea typeface="+mn-lt"/>
                <a:cs typeface="+mn-lt"/>
              </a:rPr>
              <a:t> </a:t>
            </a:r>
            <a:r>
              <a:rPr lang="ru-RU" b="1" dirty="0" err="1">
                <a:solidFill>
                  <a:srgbClr val="EB0F0F"/>
                </a:solidFill>
                <a:latin typeface="Times New Roman"/>
                <a:ea typeface="+mn-lt"/>
                <a:cs typeface="+mn-lt"/>
              </a:rPr>
              <a:t>neutrino</a:t>
            </a:r>
            <a:r>
              <a:rPr lang="ru-RU" b="1" dirty="0">
                <a:solidFill>
                  <a:srgbClr val="EB0F0F"/>
                </a:solidFill>
                <a:latin typeface="Times New Roman"/>
                <a:ea typeface="+mn-lt"/>
                <a:cs typeface="+mn-lt"/>
              </a:rPr>
              <a:t>, </a:t>
            </a:r>
            <a:r>
              <a:rPr lang="ru-RU" b="1" dirty="0" err="1">
                <a:solidFill>
                  <a:srgbClr val="EB0F0F"/>
                </a:solidFill>
                <a:latin typeface="Times New Roman"/>
                <a:ea typeface="+mn-lt"/>
                <a:cs typeface="+mn-lt"/>
              </a:rPr>
              <a:t>muon</a:t>
            </a:r>
            <a:r>
              <a:rPr lang="ru-RU" b="1" dirty="0">
                <a:solidFill>
                  <a:srgbClr val="EB0F0F"/>
                </a:solidFill>
                <a:latin typeface="Times New Roman"/>
                <a:ea typeface="+mn-lt"/>
                <a:cs typeface="+mn-lt"/>
              </a:rPr>
              <a:t> </a:t>
            </a:r>
            <a:r>
              <a:rPr lang="ru-RU" b="1" dirty="0" err="1">
                <a:solidFill>
                  <a:srgbClr val="EB0F0F"/>
                </a:solidFill>
                <a:latin typeface="Times New Roman"/>
                <a:ea typeface="+mn-lt"/>
                <a:cs typeface="+mn-lt"/>
              </a:rPr>
              <a:t>neutrino</a:t>
            </a:r>
            <a:r>
              <a:rPr lang="ru-RU" b="1" dirty="0">
                <a:solidFill>
                  <a:srgbClr val="EB0F0F"/>
                </a:solidFill>
                <a:latin typeface="Times New Roman"/>
                <a:ea typeface="+mn-lt"/>
                <a:cs typeface="+mn-lt"/>
              </a:rPr>
              <a:t> </a:t>
            </a:r>
            <a:r>
              <a:rPr lang="ru-RU" b="1" dirty="0" err="1">
                <a:solidFill>
                  <a:srgbClr val="EB0F0F"/>
                </a:solidFill>
                <a:latin typeface="Times New Roman"/>
                <a:ea typeface="+mn-lt"/>
                <a:cs typeface="+mn-lt"/>
              </a:rPr>
              <a:t>and</a:t>
            </a:r>
            <a:r>
              <a:rPr lang="ru-RU" b="1" dirty="0">
                <a:solidFill>
                  <a:srgbClr val="EB0F0F"/>
                </a:solidFill>
                <a:latin typeface="Times New Roman"/>
                <a:ea typeface="+mn-lt"/>
                <a:cs typeface="+mn-lt"/>
              </a:rPr>
              <a:t> </a:t>
            </a:r>
            <a:r>
              <a:rPr lang="ru-RU" b="1" dirty="0" err="1">
                <a:solidFill>
                  <a:srgbClr val="EB0F0F"/>
                </a:solidFill>
                <a:latin typeface="Times New Roman"/>
                <a:ea typeface="+mn-lt"/>
                <a:cs typeface="+mn-lt"/>
              </a:rPr>
              <a:t>tau</a:t>
            </a:r>
            <a:r>
              <a:rPr lang="ru-RU" b="1" dirty="0">
                <a:solidFill>
                  <a:srgbClr val="EB0F0F"/>
                </a:solidFill>
                <a:latin typeface="Times New Roman"/>
                <a:ea typeface="+mn-lt"/>
                <a:cs typeface="+mn-lt"/>
              </a:rPr>
              <a:t> </a:t>
            </a:r>
            <a:r>
              <a:rPr lang="ru-RU" b="1" dirty="0" err="1">
                <a:solidFill>
                  <a:srgbClr val="EB0F0F"/>
                </a:solidFill>
                <a:latin typeface="Times New Roman"/>
                <a:ea typeface="+mn-lt"/>
                <a:cs typeface="+mn-lt"/>
              </a:rPr>
              <a:t>neutrino</a:t>
            </a:r>
            <a:endParaRPr lang="ru-RU" sz="1800" b="1" dirty="0">
              <a:solidFill>
                <a:srgbClr val="EB0F0F"/>
              </a:solidFill>
              <a:latin typeface="Times New Roman"/>
              <a:ea typeface="+mn-lt"/>
              <a:cs typeface="+mn-lt"/>
            </a:endParaRPr>
          </a:p>
          <a:p>
            <a:r>
              <a:rPr lang="ru-RU" sz="2400" b="1" dirty="0" err="1">
                <a:solidFill>
                  <a:schemeClr val="bg1"/>
                </a:solidFill>
                <a:latin typeface="Times New Roman"/>
                <a:ea typeface="+mn-lt"/>
                <a:cs typeface="+mn-lt"/>
              </a:rPr>
              <a:t>Electric</a:t>
            </a:r>
            <a:r>
              <a:rPr lang="ru-RU" sz="2400" b="1" dirty="0">
                <a:solidFill>
                  <a:schemeClr val="bg1"/>
                </a:solidFill>
                <a:latin typeface="Times New Roman"/>
                <a:ea typeface="+mn-lt"/>
                <a:cs typeface="+mn-lt"/>
              </a:rPr>
              <a:t> </a:t>
            </a:r>
            <a:r>
              <a:rPr lang="ru-RU" sz="2400" b="1" dirty="0" err="1">
                <a:solidFill>
                  <a:schemeClr val="bg1"/>
                </a:solidFill>
                <a:latin typeface="Times New Roman"/>
                <a:ea typeface="+mn-lt"/>
                <a:cs typeface="+mn-lt"/>
              </a:rPr>
              <a:t>Charge</a:t>
            </a:r>
            <a:r>
              <a:rPr lang="ru-RU" sz="2400" b="1" dirty="0">
                <a:solidFill>
                  <a:schemeClr val="bg1"/>
                </a:solidFill>
                <a:latin typeface="Times New Roman"/>
                <a:ea typeface="+mn-lt"/>
                <a:cs typeface="+mn-lt"/>
              </a:rPr>
              <a:t> </a:t>
            </a:r>
            <a:r>
              <a:rPr lang="ru-RU" sz="1800" b="1" dirty="0">
                <a:solidFill>
                  <a:schemeClr val="bg1"/>
                </a:solidFill>
                <a:latin typeface="Times New Roman"/>
                <a:ea typeface="+mn-lt"/>
                <a:cs typeface="+mn-lt"/>
              </a:rPr>
              <a:t>-</a:t>
            </a:r>
            <a:r>
              <a:rPr lang="ru-RU" b="1" dirty="0">
                <a:solidFill>
                  <a:srgbClr val="EB0F0F"/>
                </a:solidFill>
                <a:latin typeface="Times New Roman"/>
                <a:ea typeface="+mn-lt"/>
                <a:cs typeface="+mn-lt"/>
              </a:rPr>
              <a:t>0</a:t>
            </a:r>
          </a:p>
          <a:p>
            <a:r>
              <a:rPr lang="ru-RU" sz="2400" b="1" dirty="0" err="1">
                <a:solidFill>
                  <a:schemeClr val="bg1"/>
                </a:solidFill>
                <a:latin typeface="Times New Roman"/>
                <a:ea typeface="+mn-lt"/>
                <a:cs typeface="+mn-lt"/>
              </a:rPr>
              <a:t>Spin</a:t>
            </a:r>
            <a:r>
              <a:rPr lang="ru-RU" sz="1800" b="1" dirty="0">
                <a:solidFill>
                  <a:schemeClr val="bg1"/>
                </a:solidFill>
                <a:latin typeface="Times New Roman"/>
                <a:ea typeface="+mn-lt"/>
                <a:cs typeface="+mn-lt"/>
              </a:rPr>
              <a:t>- </a:t>
            </a:r>
            <a:r>
              <a:rPr lang="ru-RU" b="1" dirty="0">
                <a:solidFill>
                  <a:srgbClr val="EB0F0F"/>
                </a:solidFill>
                <a:latin typeface="Times New Roman"/>
                <a:ea typeface="+mn-lt"/>
                <a:cs typeface="+mn-lt"/>
              </a:rPr>
              <a:t>1/2</a:t>
            </a:r>
            <a:endParaRPr lang="ru-RU" b="1" dirty="0">
              <a:solidFill>
                <a:srgbClr val="EB0F0F"/>
              </a:solidFill>
              <a:latin typeface="Times New Roman"/>
              <a:cs typeface="Calibri"/>
            </a:endParaRPr>
          </a:p>
        </p:txBody>
      </p:sp>
    </p:spTree>
    <p:extLst>
      <p:ext uri="{BB962C8B-B14F-4D97-AF65-F5344CB8AC3E}">
        <p14:creationId xmlns:p14="http://schemas.microsoft.com/office/powerpoint/2010/main" val="312641949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79647" y="1882057"/>
            <a:ext cx="4917952" cy="3896110"/>
          </a:xfrm>
          <a:prstGeom prst="rect">
            <a:avLst/>
          </a:prstGeom>
          <a:noFill/>
          <a:ln>
            <a:noFill/>
          </a:ln>
        </p:spPr>
      </p:pic>
      <p:sp>
        <p:nvSpPr>
          <p:cNvPr id="6" name="Заголовок 1">
            <a:extLst>
              <a:ext uri="{FF2B5EF4-FFF2-40B4-BE49-F238E27FC236}">
                <a16:creationId xmlns:a16="http://schemas.microsoft.com/office/drawing/2014/main" id="{751505D6-B368-49DC-B152-C9CDD6E45A9F}"/>
              </a:ext>
            </a:extLst>
          </p:cNvPr>
          <p:cNvSpPr txBox="1">
            <a:spLocks/>
          </p:cNvSpPr>
          <p:nvPr/>
        </p:nvSpPr>
        <p:spPr>
          <a:xfrm>
            <a:off x="0" y="501783"/>
            <a:ext cx="11354764" cy="719092"/>
          </a:xfrm>
          <a:prstGeom prst="rect">
            <a:avLst/>
          </a:prstGeom>
        </p:spPr>
        <p:txBody>
          <a:bodyPr vert="horz" lIns="91440" tIns="45720" rIns="91440" bIns="45720" rtlCol="0" anchor="ctr">
            <a:normAutofit fontScale="90000" lnSpcReduction="10000"/>
          </a:bodyPr>
          <a:lstStyle>
            <a:lvl1pPr algn="l" defTabSz="914400" rtl="0" eaLnBrk="1" latinLnBrk="0" hangingPunct="1">
              <a:lnSpc>
                <a:spcPct val="90000"/>
              </a:lnSpc>
              <a:spcBef>
                <a:spcPct val="0"/>
              </a:spcBef>
              <a:buNone/>
              <a:defRPr sz="4800" kern="1200" cap="none" baseline="0">
                <a:blipFill>
                  <a:blip r:embed="rId3">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ru-RU" dirty="0" smtClean="0">
                <a:solidFill>
                  <a:srgbClr val="630301"/>
                </a:solidFill>
                <a:latin typeface="Times New Roman"/>
                <a:ea typeface="+mj-lt"/>
                <a:cs typeface="+mj-lt"/>
              </a:rPr>
              <a:t>    </a:t>
            </a:r>
            <a:r>
              <a:rPr lang="en-US" dirty="0" smtClean="0">
                <a:solidFill>
                  <a:srgbClr val="630301"/>
                </a:solidFill>
                <a:latin typeface="Times New Roman"/>
                <a:ea typeface="+mj-lt"/>
                <a:cs typeface="+mj-lt"/>
              </a:rPr>
              <a:t>  </a:t>
            </a:r>
            <a:r>
              <a:rPr lang="en-US" sz="5300" dirty="0" err="1" smtClean="0">
                <a:solidFill>
                  <a:srgbClr val="630301"/>
                </a:solidFill>
                <a:latin typeface="Times New Roman"/>
                <a:ea typeface="+mj-lt"/>
                <a:cs typeface="+mj-lt"/>
              </a:rPr>
              <a:t>Neutirno</a:t>
            </a:r>
            <a:r>
              <a:rPr lang="en-US" sz="5300" dirty="0" smtClean="0">
                <a:solidFill>
                  <a:srgbClr val="630301"/>
                </a:solidFill>
                <a:latin typeface="Times New Roman"/>
                <a:ea typeface="+mj-lt"/>
                <a:cs typeface="+mj-lt"/>
              </a:rPr>
              <a:t>:</a:t>
            </a:r>
            <a:endParaRPr lang="ru-RU" sz="5300" dirty="0">
              <a:solidFill>
                <a:srgbClr val="630301"/>
              </a:solidFill>
              <a:latin typeface="Times New Roman"/>
            </a:endParaRPr>
          </a:p>
        </p:txBody>
      </p:sp>
      <p:sp>
        <p:nvSpPr>
          <p:cNvPr id="7" name="TextBox 6"/>
          <p:cNvSpPr txBox="1"/>
          <p:nvPr/>
        </p:nvSpPr>
        <p:spPr>
          <a:xfrm>
            <a:off x="6457072" y="2060397"/>
            <a:ext cx="4332850" cy="3539430"/>
          </a:xfrm>
          <a:prstGeom prst="rect">
            <a:avLst/>
          </a:prstGeom>
          <a:noFill/>
        </p:spPr>
        <p:txBody>
          <a:bodyPr wrap="square" rtlCol="0">
            <a:spAutoFit/>
          </a:bodyPr>
          <a:lstStyle/>
          <a:p>
            <a:pPr marL="285750" indent="-28575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logarithmic </a:t>
            </a:r>
            <a:r>
              <a:rPr lang="en-US" sz="3200" dirty="0" smtClean="0">
                <a:latin typeface="Times New Roman" panose="02020603050405020304" pitchFamily="18" charset="0"/>
                <a:cs typeface="Times New Roman" panose="02020603050405020304" pitchFamily="18" charset="0"/>
              </a:rPr>
              <a:t>scale shows </a:t>
            </a:r>
            <a:r>
              <a:rPr lang="en-US" sz="3200" dirty="0">
                <a:latin typeface="Times New Roman" panose="02020603050405020304" pitchFamily="18" charset="0"/>
                <a:cs typeface="Times New Roman" panose="02020603050405020304" pitchFamily="18" charset="0"/>
              </a:rPr>
              <a:t>the </a:t>
            </a:r>
            <a:r>
              <a:rPr lang="en-US" sz="3200" dirty="0" err="1" smtClean="0">
                <a:latin typeface="Times New Roman" panose="02020603050405020304" pitchFamily="18" charset="0"/>
                <a:cs typeface="Times New Roman" panose="02020603050405020304" pitchFamily="18" charset="0"/>
              </a:rPr>
              <a:t>spectre</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of solar neutrinos. </a:t>
            </a:r>
            <a:endParaRPr lang="en-US" sz="3200" dirty="0" smtClean="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neutrino </a:t>
            </a:r>
            <a:r>
              <a:rPr lang="en-US" sz="3200" dirty="0">
                <a:latin typeface="Times New Roman" panose="02020603050405020304" pitchFamily="18" charset="0"/>
                <a:cs typeface="Times New Roman" panose="02020603050405020304" pitchFamily="18" charset="0"/>
              </a:rPr>
              <a:t>flow change interval is large, varying from 10 to </a:t>
            </a:r>
            <a:r>
              <a:rPr lang="en-US" sz="3200" dirty="0" smtClean="0">
                <a:latin typeface="Times New Roman" panose="02020603050405020304" pitchFamily="18" charset="0"/>
                <a:cs typeface="Times New Roman" panose="02020603050405020304" pitchFamily="18" charset="0"/>
              </a:rPr>
              <a:t>10^12</a:t>
            </a:r>
            <a:r>
              <a:rPr lang="en-US"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660343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1505D6-B368-49DC-B152-C9CDD6E45A9F}"/>
              </a:ext>
            </a:extLst>
          </p:cNvPr>
          <p:cNvSpPr>
            <a:spLocks noGrp="1"/>
          </p:cNvSpPr>
          <p:nvPr>
            <p:ph type="title"/>
          </p:nvPr>
        </p:nvSpPr>
        <p:spPr>
          <a:xfrm>
            <a:off x="0" y="275695"/>
            <a:ext cx="11354764" cy="719092"/>
          </a:xfrm>
        </p:spPr>
        <p:txBody>
          <a:bodyPr>
            <a:normAutofit fontScale="90000"/>
          </a:bodyPr>
          <a:lstStyle/>
          <a:p>
            <a:r>
              <a:rPr lang="ru-RU" dirty="0">
                <a:solidFill>
                  <a:srgbClr val="630301"/>
                </a:solidFill>
                <a:latin typeface="Times New Roman"/>
                <a:ea typeface="+mj-lt"/>
                <a:cs typeface="+mj-lt"/>
              </a:rPr>
              <a:t>    </a:t>
            </a:r>
            <a:r>
              <a:rPr lang="en-US" dirty="0" smtClean="0">
                <a:solidFill>
                  <a:srgbClr val="630301"/>
                </a:solidFill>
                <a:latin typeface="Times New Roman"/>
                <a:ea typeface="+mj-lt"/>
                <a:cs typeface="+mj-lt"/>
              </a:rPr>
              <a:t>  </a:t>
            </a:r>
            <a:r>
              <a:rPr lang="ru-RU" sz="5300" dirty="0" err="1" smtClean="0">
                <a:solidFill>
                  <a:srgbClr val="630301"/>
                </a:solidFill>
                <a:latin typeface="Times New Roman"/>
                <a:ea typeface="+mj-lt"/>
                <a:cs typeface="+mj-lt"/>
              </a:rPr>
              <a:t>Neutrino</a:t>
            </a:r>
            <a:r>
              <a:rPr lang="ru-RU" sz="5300" dirty="0">
                <a:solidFill>
                  <a:srgbClr val="630301"/>
                </a:solidFill>
                <a:latin typeface="Times New Roman"/>
                <a:ea typeface="+mj-lt"/>
                <a:cs typeface="+mj-lt"/>
              </a:rPr>
              <a:t>:</a:t>
            </a:r>
            <a:endParaRPr lang="ru-RU" sz="5300" dirty="0">
              <a:solidFill>
                <a:srgbClr val="630301"/>
              </a:solidFill>
              <a:latin typeface="Times New Roman"/>
            </a:endParaRPr>
          </a:p>
        </p:txBody>
      </p:sp>
      <p:sp>
        <p:nvSpPr>
          <p:cNvPr id="3" name="Объект 2">
            <a:extLst>
              <a:ext uri="{FF2B5EF4-FFF2-40B4-BE49-F238E27FC236}">
                <a16:creationId xmlns:a16="http://schemas.microsoft.com/office/drawing/2014/main" id="{569A14A4-95F7-4E9A-9D4B-2FB4BE99AA51}"/>
              </a:ext>
            </a:extLst>
          </p:cNvPr>
          <p:cNvSpPr>
            <a:spLocks noGrp="1"/>
          </p:cNvSpPr>
          <p:nvPr>
            <p:ph idx="1"/>
          </p:nvPr>
        </p:nvSpPr>
        <p:spPr>
          <a:xfrm>
            <a:off x="503422" y="1516295"/>
            <a:ext cx="9313817" cy="5172891"/>
          </a:xfrm>
        </p:spPr>
        <p:txBody>
          <a:bodyPr vert="horz" lIns="91440" tIns="45720" rIns="91440" bIns="45720" rtlCol="0" anchor="t">
            <a:noAutofit/>
          </a:bodyPr>
          <a:lstStyle/>
          <a:p>
            <a:pPr marL="0" indent="0">
              <a:buNone/>
            </a:pPr>
            <a:r>
              <a:rPr lang="en-US" dirty="0" smtClean="0">
                <a:solidFill>
                  <a:schemeClr val="bg1"/>
                </a:solidFill>
                <a:latin typeface="Times New Roman" panose="02020603050405020304" pitchFamily="18" charset="0"/>
                <a:cs typeface="Times New Roman" panose="02020603050405020304" pitchFamily="18" charset="0"/>
              </a:rPr>
              <a:t>     </a:t>
            </a:r>
            <a:r>
              <a:rPr lang="ru-RU" dirty="0" err="1" smtClean="0">
                <a:solidFill>
                  <a:schemeClr val="bg1"/>
                </a:solidFill>
                <a:latin typeface="Times New Roman" panose="02020603050405020304" pitchFamily="18" charset="0"/>
                <a:cs typeface="Times New Roman" panose="02020603050405020304" pitchFamily="18" charset="0"/>
              </a:rPr>
              <a:t>For</a:t>
            </a:r>
            <a:r>
              <a:rPr lang="ru-RU" dirty="0" smtClean="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full</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research</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it</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is</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necessary</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to</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register</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particles</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that</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interact</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weakly</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with</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the</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electromagnetic</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fields</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and</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matter</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in</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space</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Such</a:t>
            </a:r>
            <a:r>
              <a:rPr lang="ru-RU" dirty="0">
                <a:solidFill>
                  <a:schemeClr val="bg1"/>
                </a:solidFill>
                <a:latin typeface="Times New Roman" panose="02020603050405020304" pitchFamily="18" charset="0"/>
                <a:cs typeface="Times New Roman" panose="02020603050405020304" pitchFamily="18" charset="0"/>
              </a:rPr>
              <a:t> a </a:t>
            </a:r>
            <a:r>
              <a:rPr lang="ru-RU" dirty="0" err="1">
                <a:solidFill>
                  <a:schemeClr val="bg1"/>
                </a:solidFill>
                <a:latin typeface="Times New Roman" panose="02020603050405020304" pitchFamily="18" charset="0"/>
                <a:cs typeface="Times New Roman" panose="02020603050405020304" pitchFamily="18" charset="0"/>
              </a:rPr>
              <a:t>particle</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is</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neutrino</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for</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example</a:t>
            </a:r>
            <a:r>
              <a:rPr lang="ru-RU" dirty="0" smtClean="0">
                <a:solidFill>
                  <a:schemeClr val="bg1"/>
                </a:solidFill>
                <a:latin typeface="Times New Roman" panose="02020603050405020304" pitchFamily="18" charset="0"/>
                <a:cs typeface="Times New Roman" panose="02020603050405020304" pitchFamily="18" charset="0"/>
              </a:rPr>
              <a:t>.</a:t>
            </a:r>
            <a:endParaRPr lang="en-US" dirty="0" smtClean="0">
              <a:solidFill>
                <a:schemeClr val="bg1"/>
              </a:solidFill>
              <a:latin typeface="Times New Roman" panose="02020603050405020304" pitchFamily="18" charset="0"/>
              <a:ea typeface="+mn-lt"/>
              <a:cs typeface="Times New Roman" panose="02020603050405020304" pitchFamily="18" charset="0"/>
            </a:endParaRPr>
          </a:p>
          <a:p>
            <a:r>
              <a:rPr lang="ru-RU" dirty="0" err="1" smtClean="0">
                <a:solidFill>
                  <a:schemeClr val="bg1"/>
                </a:solidFill>
                <a:latin typeface="Times New Roman"/>
                <a:ea typeface="+mn-lt"/>
                <a:cs typeface="+mn-lt"/>
              </a:rPr>
              <a:t>the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neutrino</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so</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named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because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it</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electrically</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neutral</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and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because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its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rest</a:t>
            </a:r>
            <a:r>
              <a:rPr lang="ru-RU" dirty="0">
                <a:solidFill>
                  <a:schemeClr val="bg1"/>
                </a:solidFill>
                <a:latin typeface="Times New Roman"/>
                <a:ea typeface="+mn-lt"/>
                <a:cs typeface="+mn-lt"/>
              </a:rPr>
              <a:t> </a:t>
            </a:r>
            <a:r>
              <a:rPr lang="ru-RU" dirty="0" err="1" smtClean="0">
                <a:solidFill>
                  <a:schemeClr val="bg1"/>
                </a:solidFill>
                <a:latin typeface="Times New Roman"/>
                <a:ea typeface="+mn-lt"/>
                <a:cs typeface="+mn-lt"/>
              </a:rPr>
              <a:t>mass</a:t>
            </a:r>
            <a:r>
              <a:rPr lang="en-US" dirty="0">
                <a:solidFill>
                  <a:schemeClr val="bg1"/>
                </a:solidFill>
                <a:latin typeface="Times New Roman"/>
                <a:ea typeface="+mn-lt"/>
                <a:cs typeface="+mn-lt"/>
              </a:rPr>
              <a:t> </a:t>
            </a:r>
            <a:r>
              <a:rPr lang="ru-RU" dirty="0" err="1" smtClean="0">
                <a:solidFill>
                  <a:schemeClr val="bg1"/>
                </a:solidFill>
                <a:latin typeface="Times New Roman"/>
                <a:ea typeface="+mn-lt"/>
                <a:cs typeface="+mn-lt"/>
              </a:rPr>
              <a:t>is</a:t>
            </a:r>
            <a:r>
              <a:rPr lang="en-US" dirty="0" smtClean="0">
                <a:solidFill>
                  <a:schemeClr val="bg1"/>
                </a:solidFill>
                <a:latin typeface="Times New Roman"/>
                <a:ea typeface="+mn-lt"/>
                <a:cs typeface="+mn-lt"/>
              </a:rPr>
              <a:t> </a:t>
            </a:r>
            <a:r>
              <a:rPr lang="ru-RU" dirty="0">
                <a:solidFill>
                  <a:schemeClr val="bg1"/>
                </a:solidFill>
                <a:latin typeface="Times New Roman"/>
                <a:ea typeface="+mn-lt"/>
                <a:cs typeface="+mn-lt"/>
              </a:rPr>
              <a:t> </a:t>
            </a:r>
            <a:r>
              <a:rPr lang="ru-RU" dirty="0" err="1" smtClean="0">
                <a:solidFill>
                  <a:schemeClr val="bg1"/>
                </a:solidFill>
                <a:latin typeface="Times New Roman"/>
                <a:ea typeface="+mn-lt"/>
                <a:cs typeface="+mn-lt"/>
              </a:rPr>
              <a:t>so</a:t>
            </a:r>
            <a:r>
              <a:rPr lang="en-US" dirty="0" smtClean="0">
                <a:solidFill>
                  <a:schemeClr val="bg1"/>
                </a:solidFill>
                <a:latin typeface="Times New Roman"/>
                <a:ea typeface="+mn-lt"/>
                <a:cs typeface="+mn-lt"/>
              </a:rPr>
              <a:t> </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small</a:t>
            </a:r>
            <a:r>
              <a:rPr lang="ru-RU" dirty="0">
                <a:solidFill>
                  <a:schemeClr val="bg1"/>
                </a:solidFill>
                <a:latin typeface="Times New Roman"/>
                <a:ea typeface="+mn-lt"/>
                <a:cs typeface="+mn-lt"/>
              </a:rPr>
              <a:t> </a:t>
            </a:r>
            <a:r>
              <a:rPr lang="en-US" dirty="0" smtClean="0">
                <a:solidFill>
                  <a:schemeClr val="bg1"/>
                </a:solidFill>
                <a:latin typeface="Times New Roman"/>
                <a:ea typeface="+mn-lt"/>
                <a:cs typeface="+mn-lt"/>
              </a:rPr>
              <a:t> </a:t>
            </a:r>
            <a:r>
              <a:rPr lang="ru-RU" dirty="0" smtClean="0">
                <a:solidFill>
                  <a:schemeClr val="bg1"/>
                </a:solidFill>
                <a:latin typeface="Times New Roman"/>
                <a:ea typeface="+mn-lt"/>
                <a:cs typeface="+mn-lt"/>
              </a:rPr>
              <a:t>(</a:t>
            </a:r>
            <a:r>
              <a:rPr lang="ru-RU" i="1" dirty="0" smtClean="0">
                <a:solidFill>
                  <a:schemeClr val="bg1"/>
                </a:solidFill>
                <a:latin typeface="Times New Roman"/>
                <a:ea typeface="+mn-lt"/>
                <a:cs typeface="+mn-lt"/>
              </a:rPr>
              <a:t>-</a:t>
            </a:r>
            <a:r>
              <a:rPr lang="ru-RU" i="1" dirty="0" err="1" smtClean="0">
                <a:solidFill>
                  <a:schemeClr val="bg1"/>
                </a:solidFill>
                <a:latin typeface="Times New Roman"/>
                <a:ea typeface="+mn-lt"/>
                <a:cs typeface="+mn-lt"/>
              </a:rPr>
              <a:t>ino</a:t>
            </a:r>
            <a:r>
              <a:rPr lang="ru-RU" i="1" dirty="0">
                <a:solidFill>
                  <a:schemeClr val="bg1"/>
                </a:solidFill>
                <a:latin typeface="Times New Roman"/>
                <a:ea typeface="+mn-lt"/>
                <a:cs typeface="+mn-lt"/>
              </a:rPr>
              <a:t>)  </a:t>
            </a:r>
            <a:r>
              <a:rPr lang="ru-RU" i="1" dirty="0" err="1">
                <a:solidFill>
                  <a:schemeClr val="bg1"/>
                </a:solidFill>
                <a:latin typeface="Times New Roman"/>
                <a:ea typeface="+mn-lt"/>
                <a:cs typeface="+mn-lt"/>
              </a:rPr>
              <a:t>that</a:t>
            </a:r>
            <a:r>
              <a:rPr lang="ru-RU" i="1" dirty="0">
                <a:solidFill>
                  <a:schemeClr val="bg1"/>
                </a:solidFill>
                <a:latin typeface="Times New Roman"/>
                <a:ea typeface="+mn-lt"/>
                <a:cs typeface="+mn-lt"/>
              </a:rPr>
              <a:t> </a:t>
            </a:r>
            <a:r>
              <a:rPr lang="ru-RU" i="1" dirty="0" err="1">
                <a:solidFill>
                  <a:schemeClr val="bg1"/>
                </a:solidFill>
                <a:latin typeface="Times New Roman"/>
                <a:ea typeface="+mn-lt"/>
                <a:cs typeface="+mn-lt"/>
              </a:rPr>
              <a:t>it</a:t>
            </a:r>
            <a:r>
              <a:rPr lang="ru-RU" i="1" dirty="0">
                <a:solidFill>
                  <a:schemeClr val="bg1"/>
                </a:solidFill>
                <a:latin typeface="Times New Roman"/>
                <a:ea typeface="+mn-lt"/>
                <a:cs typeface="+mn-lt"/>
              </a:rPr>
              <a:t> </a:t>
            </a:r>
            <a:r>
              <a:rPr lang="ru-RU" i="1" dirty="0" err="1">
                <a:solidFill>
                  <a:schemeClr val="bg1"/>
                </a:solidFill>
                <a:latin typeface="Times New Roman"/>
                <a:ea typeface="+mn-lt"/>
                <a:cs typeface="+mn-lt"/>
              </a:rPr>
              <a:t>was</a:t>
            </a:r>
            <a:r>
              <a:rPr lang="ru-RU" i="1" dirty="0">
                <a:solidFill>
                  <a:schemeClr val="bg1"/>
                </a:solidFill>
                <a:latin typeface="Times New Roman"/>
                <a:ea typeface="+mn-lt"/>
                <a:cs typeface="+mn-lt"/>
              </a:rPr>
              <a:t> </a:t>
            </a:r>
            <a:r>
              <a:rPr lang="ru-RU" i="1" dirty="0" err="1">
                <a:solidFill>
                  <a:schemeClr val="bg1"/>
                </a:solidFill>
                <a:latin typeface="Times New Roman"/>
                <a:ea typeface="+mn-lt"/>
                <a:cs typeface="+mn-lt"/>
              </a:rPr>
              <a:t>long</a:t>
            </a:r>
            <a:r>
              <a:rPr lang="ru-RU" i="1" dirty="0">
                <a:solidFill>
                  <a:schemeClr val="bg1"/>
                </a:solidFill>
                <a:latin typeface="Times New Roman"/>
                <a:ea typeface="+mn-lt"/>
                <a:cs typeface="+mn-lt"/>
              </a:rPr>
              <a:t> </a:t>
            </a:r>
            <a:r>
              <a:rPr lang="ru-RU" i="1" dirty="0" err="1">
                <a:solidFill>
                  <a:schemeClr val="bg1"/>
                </a:solidFill>
                <a:latin typeface="Times New Roman"/>
                <a:ea typeface="+mn-lt"/>
                <a:cs typeface="+mn-lt"/>
              </a:rPr>
              <a:t>thought</a:t>
            </a:r>
            <a:r>
              <a:rPr lang="ru-RU" i="1" dirty="0">
                <a:solidFill>
                  <a:schemeClr val="bg1"/>
                </a:solidFill>
                <a:latin typeface="Times New Roman"/>
                <a:ea typeface="+mn-lt"/>
                <a:cs typeface="+mn-lt"/>
              </a:rPr>
              <a:t> </a:t>
            </a:r>
            <a:r>
              <a:rPr lang="ru-RU" i="1" dirty="0" err="1">
                <a:solidFill>
                  <a:schemeClr val="bg1"/>
                </a:solidFill>
                <a:latin typeface="Times New Roman"/>
                <a:ea typeface="+mn-lt"/>
                <a:cs typeface="+mn-lt"/>
              </a:rPr>
              <a:t>to</a:t>
            </a:r>
            <a:r>
              <a:rPr lang="ru-RU" i="1" dirty="0">
                <a:solidFill>
                  <a:schemeClr val="bg1"/>
                </a:solidFill>
                <a:latin typeface="Times New Roman"/>
                <a:ea typeface="+mn-lt"/>
                <a:cs typeface="+mn-lt"/>
              </a:rPr>
              <a:t> </a:t>
            </a:r>
            <a:r>
              <a:rPr lang="ru-RU" i="1" dirty="0" err="1">
                <a:solidFill>
                  <a:schemeClr val="bg1"/>
                </a:solidFill>
                <a:latin typeface="Times New Roman"/>
                <a:ea typeface="+mn-lt"/>
                <a:cs typeface="+mn-lt"/>
              </a:rPr>
              <a:t>be</a:t>
            </a:r>
            <a:r>
              <a:rPr lang="ru-RU" i="1" dirty="0">
                <a:solidFill>
                  <a:schemeClr val="bg1"/>
                </a:solidFill>
                <a:latin typeface="Times New Roman"/>
                <a:ea typeface="+mn-lt"/>
                <a:cs typeface="+mn-lt"/>
              </a:rPr>
              <a:t> </a:t>
            </a:r>
            <a:r>
              <a:rPr lang="ru-RU" i="1" dirty="0" err="1">
                <a:solidFill>
                  <a:schemeClr val="bg1"/>
                </a:solidFill>
                <a:latin typeface="Times New Roman"/>
                <a:ea typeface="+mn-lt"/>
                <a:cs typeface="+mn-lt"/>
              </a:rPr>
              <a:t>zero</a:t>
            </a:r>
            <a:r>
              <a:rPr lang="ru-RU" i="1" dirty="0">
                <a:solidFill>
                  <a:schemeClr val="bg1"/>
                </a:solidFill>
                <a:latin typeface="Times New Roman"/>
                <a:ea typeface="+mn-lt"/>
                <a:cs typeface="+mn-lt"/>
              </a:rPr>
              <a:t>.  </a:t>
            </a:r>
            <a:endParaRPr lang="ru-RU" dirty="0">
              <a:solidFill>
                <a:schemeClr val="bg1"/>
              </a:solidFill>
              <a:latin typeface="Times New Roman"/>
              <a:ea typeface="+mn-lt"/>
              <a:cs typeface="+mn-lt"/>
            </a:endParaRPr>
          </a:p>
          <a:p>
            <a:r>
              <a:rPr lang="ru-RU" dirty="0" err="1">
                <a:solidFill>
                  <a:schemeClr val="bg1"/>
                </a:solidFill>
                <a:latin typeface="Times New Roman"/>
                <a:ea typeface="+mn-lt"/>
                <a:cs typeface="+mn-lt"/>
              </a:rPr>
              <a:t>the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weak</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force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has</a:t>
            </a:r>
            <a:r>
              <a:rPr lang="ru-RU" dirty="0">
                <a:solidFill>
                  <a:schemeClr val="bg1"/>
                </a:solidFill>
                <a:latin typeface="Times New Roman"/>
                <a:ea typeface="+mn-lt"/>
                <a:cs typeface="+mn-lt"/>
              </a:rPr>
              <a:t> a </a:t>
            </a:r>
            <a:r>
              <a:rPr lang="ru-RU" dirty="0" err="1">
                <a:solidFill>
                  <a:schemeClr val="bg1"/>
                </a:solidFill>
                <a:latin typeface="Times New Roman"/>
                <a:ea typeface="+mn-lt"/>
                <a:cs typeface="+mn-lt"/>
              </a:rPr>
              <a:t>vary</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short</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range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gravitational</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interaction</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extremaly</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weak</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and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neutrinos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do</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not</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participate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in</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the</a:t>
            </a:r>
            <a:r>
              <a:rPr lang="ru-RU" baseline="30000" dirty="0">
                <a:solidFill>
                  <a:schemeClr val="bg1"/>
                </a:solidFill>
                <a:latin typeface="Times New Roman"/>
                <a:ea typeface="+mn-lt"/>
                <a:cs typeface="+mn-lt"/>
              </a:rPr>
              <a:t>  </a:t>
            </a:r>
            <a:r>
              <a:rPr lang="ru-RU" dirty="0" err="1">
                <a:solidFill>
                  <a:schemeClr val="bg1"/>
                </a:solidFill>
                <a:latin typeface="Times New Roman"/>
                <a:ea typeface="+mn-lt"/>
                <a:cs typeface="+mn-lt"/>
              </a:rPr>
              <a:t>strong</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interaction</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Thus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neutrinos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typically</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pass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through</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normal</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matter</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unimpeded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and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undetected</a:t>
            </a:r>
            <a:r>
              <a:rPr lang="ru-RU" dirty="0">
                <a:solidFill>
                  <a:schemeClr val="bg1"/>
                </a:solidFill>
                <a:latin typeface="Times New Roman"/>
                <a:ea typeface="+mn-lt"/>
                <a:cs typeface="+mn-lt"/>
              </a:rPr>
              <a:t>. </a:t>
            </a:r>
            <a:endParaRPr lang="ru-RU" dirty="0">
              <a:solidFill>
                <a:schemeClr val="bg1"/>
              </a:solidFill>
              <a:cs typeface="Calibri"/>
            </a:endParaRPr>
          </a:p>
          <a:p>
            <a:r>
              <a:rPr lang="ru-RU" dirty="0" err="1">
                <a:solidFill>
                  <a:schemeClr val="bg1"/>
                </a:solidFill>
                <a:latin typeface="Times New Roman"/>
                <a:ea typeface="+mn-lt"/>
                <a:cs typeface="+mn-lt"/>
              </a:rPr>
              <a:t>Large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number</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of</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Neutrinos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appeared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during</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Big</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Bang</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and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just</a:t>
            </a:r>
            <a:r>
              <a:rPr lang="ru-RU" dirty="0">
                <a:solidFill>
                  <a:schemeClr val="bg1"/>
                </a:solidFill>
                <a:latin typeface="Times New Roman"/>
                <a:ea typeface="+mn-lt"/>
                <a:cs typeface="+mn-lt"/>
              </a:rPr>
              <a:t> 2 </a:t>
            </a:r>
            <a:r>
              <a:rPr lang="ru-RU" dirty="0" err="1">
                <a:solidFill>
                  <a:schemeClr val="bg1"/>
                </a:solidFill>
                <a:latin typeface="Times New Roman"/>
                <a:ea typeface="+mn-lt"/>
                <a:cs typeface="+mn-lt"/>
              </a:rPr>
              <a:t>seconds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after</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expansion</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of</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universe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they</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stopped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interacting</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with</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other</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matter</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As</a:t>
            </a:r>
            <a:r>
              <a:rPr lang="ru-RU" dirty="0">
                <a:solidFill>
                  <a:schemeClr val="bg1"/>
                </a:solidFill>
                <a:latin typeface="Times New Roman"/>
                <a:ea typeface="+mn-lt"/>
                <a:cs typeface="+mn-lt"/>
              </a:rPr>
              <a:t> a </a:t>
            </a:r>
            <a:r>
              <a:rPr lang="ru-RU" dirty="0" smtClean="0">
                <a:solidFill>
                  <a:schemeClr val="bg1"/>
                </a:solidFill>
                <a:latin typeface="Times New Roman"/>
                <a:ea typeface="+mn-lt"/>
                <a:cs typeface="+mn-lt"/>
              </a:rPr>
              <a:t> </a:t>
            </a:r>
            <a:r>
              <a:rPr lang="ru-RU" dirty="0" err="1" smtClean="0">
                <a:solidFill>
                  <a:schemeClr val="bg1"/>
                </a:solidFill>
                <a:latin typeface="Times New Roman"/>
                <a:ea typeface="+mn-lt"/>
                <a:cs typeface="+mn-lt"/>
              </a:rPr>
              <a:t>result</a:t>
            </a:r>
            <a:r>
              <a:rPr lang="ru-RU" dirty="0" smtClean="0">
                <a:solidFill>
                  <a:schemeClr val="bg1"/>
                </a:solidFill>
                <a:latin typeface="Times New Roman"/>
                <a:ea typeface="+mn-lt"/>
                <a:cs typeface="+mn-lt"/>
              </a:rPr>
              <a:t>,</a:t>
            </a:r>
            <a:r>
              <a:rPr lang="en-US" dirty="0" smtClean="0">
                <a:solidFill>
                  <a:schemeClr val="bg1"/>
                </a:solidFill>
                <a:latin typeface="Times New Roman"/>
                <a:ea typeface="+mn-lt"/>
                <a:cs typeface="+mn-lt"/>
              </a:rPr>
              <a:t> </a:t>
            </a:r>
            <a:r>
              <a:rPr lang="ru-RU" dirty="0" smtClean="0">
                <a:solidFill>
                  <a:schemeClr val="bg1"/>
                </a:solidFill>
                <a:latin typeface="Times New Roman"/>
                <a:ea typeface="+mn-lt"/>
                <a:cs typeface="+mn-lt"/>
              </a:rPr>
              <a:t>a</a:t>
            </a:r>
            <a:r>
              <a:rPr lang="en-US" dirty="0" smtClean="0">
                <a:solidFill>
                  <a:schemeClr val="bg1"/>
                </a:solidFill>
                <a:latin typeface="Times New Roman"/>
                <a:ea typeface="+mn-lt"/>
                <a:cs typeface="+mn-lt"/>
              </a:rPr>
              <a:t> </a:t>
            </a:r>
            <a:r>
              <a:rPr lang="ru-RU" dirty="0" err="1" smtClean="0">
                <a:solidFill>
                  <a:schemeClr val="bg1"/>
                </a:solidFill>
                <a:latin typeface="Times New Roman"/>
                <a:ea typeface="+mn-lt"/>
                <a:cs typeface="+mn-lt"/>
              </a:rPr>
              <a:t>microwave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relic</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background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would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have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to</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be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created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similar</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to</a:t>
            </a:r>
            <a:r>
              <a:rPr lang="ru-RU" dirty="0">
                <a:solidFill>
                  <a:schemeClr val="bg1"/>
                </a:solidFill>
                <a:latin typeface="Times New Roman"/>
                <a:ea typeface="+mn-lt"/>
                <a:cs typeface="+mn-lt"/>
              </a:rPr>
              <a:t> a  </a:t>
            </a:r>
            <a:r>
              <a:rPr lang="ru-RU" dirty="0" err="1">
                <a:solidFill>
                  <a:schemeClr val="bg1"/>
                </a:solidFill>
                <a:latin typeface="Times New Roman"/>
                <a:ea typeface="+mn-lt"/>
                <a:cs typeface="+mn-lt"/>
              </a:rPr>
              <a:t>neutron</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relic</a:t>
            </a:r>
            <a:r>
              <a:rPr lang="ru-RU" dirty="0">
                <a:solidFill>
                  <a:schemeClr val="bg1"/>
                </a:solidFill>
                <a:latin typeface="Times New Roman"/>
                <a:ea typeface="+mn-lt"/>
                <a:cs typeface="+mn-lt"/>
              </a:rPr>
              <a:t> </a:t>
            </a:r>
            <a:r>
              <a:rPr lang="en-US" dirty="0" smtClean="0">
                <a:solidFill>
                  <a:schemeClr val="bg1"/>
                </a:solidFill>
                <a:latin typeface="Times New Roman"/>
                <a:ea typeface="+mn-lt"/>
                <a:cs typeface="+mn-lt"/>
              </a:rPr>
              <a:t>       </a:t>
            </a:r>
            <a:r>
              <a:rPr lang="ru-RU" dirty="0" err="1" smtClean="0">
                <a:solidFill>
                  <a:schemeClr val="bg1"/>
                </a:solidFill>
                <a:latin typeface="Times New Roman"/>
                <a:ea typeface="+mn-lt"/>
                <a:cs typeface="+mn-lt"/>
              </a:rPr>
              <a:t>background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whose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temperature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should</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currently</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be</a:t>
            </a:r>
            <a:r>
              <a:rPr lang="ru-RU" dirty="0">
                <a:solidFill>
                  <a:schemeClr val="bg1"/>
                </a:solidFill>
                <a:latin typeface="Times New Roman"/>
                <a:ea typeface="+mn-lt"/>
                <a:cs typeface="+mn-lt"/>
              </a:rPr>
              <a:t> 1.7 k.</a:t>
            </a:r>
            <a:endParaRPr lang="ru-RU" dirty="0">
              <a:solidFill>
                <a:schemeClr val="bg1"/>
              </a:solidFill>
              <a:cs typeface="Calibri"/>
            </a:endParaRPr>
          </a:p>
          <a:p>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neutrinos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born</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from</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thermonuclear</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combustion</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of</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stars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are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more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real</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sun</a:t>
            </a:r>
            <a:r>
              <a:rPr lang="ru-RU" dirty="0">
                <a:solidFill>
                  <a:schemeClr val="bg1"/>
                </a:solidFill>
                <a:latin typeface="Times New Roman"/>
                <a:ea typeface="+mn-lt"/>
                <a:cs typeface="+mn-lt"/>
              </a:rPr>
              <a:t> </a:t>
            </a:r>
            <a:r>
              <a:rPr lang="en-US" dirty="0" smtClean="0">
                <a:solidFill>
                  <a:schemeClr val="bg1"/>
                </a:solidFill>
                <a:latin typeface="Times New Roman"/>
                <a:ea typeface="+mn-lt"/>
                <a:cs typeface="+mn-lt"/>
              </a:rPr>
              <a:t> </a:t>
            </a:r>
            <a:r>
              <a:rPr lang="ru-RU" dirty="0" smtClean="0">
                <a:solidFill>
                  <a:schemeClr val="bg1"/>
                </a:solidFill>
                <a:latin typeface="Times New Roman"/>
                <a:ea typeface="+mn-lt"/>
                <a:cs typeface="+mn-lt"/>
              </a:rPr>
              <a:t> </a:t>
            </a:r>
            <a:r>
              <a:rPr lang="ru-RU" dirty="0" err="1">
                <a:solidFill>
                  <a:schemeClr val="bg1"/>
                </a:solidFill>
                <a:latin typeface="Times New Roman"/>
                <a:ea typeface="+mn-lt"/>
                <a:cs typeface="+mn-lt"/>
              </a:rPr>
              <a:t>emits</a:t>
            </a:r>
            <a:r>
              <a:rPr lang="ru-RU" dirty="0">
                <a:solidFill>
                  <a:schemeClr val="bg1"/>
                </a:solidFill>
                <a:latin typeface="Times New Roman"/>
                <a:ea typeface="+mn-lt"/>
                <a:cs typeface="+mn-lt"/>
              </a:rPr>
              <a:t> </a:t>
            </a:r>
            <a:r>
              <a:rPr lang="en-US" dirty="0" smtClean="0">
                <a:solidFill>
                  <a:schemeClr val="bg1"/>
                </a:solidFill>
                <a:latin typeface="Times New Roman"/>
                <a:ea typeface="+mn-lt"/>
                <a:cs typeface="+mn-lt"/>
              </a:rPr>
              <a:t> </a:t>
            </a:r>
            <a:r>
              <a:rPr lang="ru-RU" dirty="0" err="1" smtClean="0">
                <a:solidFill>
                  <a:schemeClr val="bg1"/>
                </a:solidFill>
                <a:latin typeface="Times New Roman"/>
                <a:ea typeface="+mn-lt"/>
                <a:cs typeface="+mn-lt"/>
              </a:rPr>
              <a:t>neutrinos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of</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sufficiently</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high</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energy</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that</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in</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spite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of</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very</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slight</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probability</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of</a:t>
            </a:r>
            <a:r>
              <a:rPr lang="ru-RU" dirty="0">
                <a:solidFill>
                  <a:schemeClr val="bg1"/>
                </a:solidFill>
                <a:latin typeface="Times New Roman"/>
                <a:ea typeface="+mn-lt"/>
                <a:cs typeface="+mn-lt"/>
              </a:rPr>
              <a:t> </a:t>
            </a:r>
            <a:r>
              <a:rPr lang="en-US" dirty="0" smtClean="0">
                <a:solidFill>
                  <a:schemeClr val="bg1"/>
                </a:solidFill>
                <a:latin typeface="Times New Roman"/>
                <a:ea typeface="+mn-lt"/>
                <a:cs typeface="+mn-lt"/>
              </a:rPr>
              <a:t>  </a:t>
            </a:r>
            <a:r>
              <a:rPr lang="ru-RU" dirty="0" err="1" smtClean="0">
                <a:solidFill>
                  <a:schemeClr val="bg1"/>
                </a:solidFill>
                <a:latin typeface="Times New Roman"/>
                <a:ea typeface="+mn-lt"/>
                <a:cs typeface="+mn-lt"/>
              </a:rPr>
              <a:t>their</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interaction</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with</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substance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of</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the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experimental</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device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it</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is</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possible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to</a:t>
            </a:r>
            <a:r>
              <a:rPr lang="ru-RU" dirty="0">
                <a:solidFill>
                  <a:schemeClr val="bg1"/>
                </a:solidFill>
                <a:latin typeface="Times New Roman"/>
                <a:ea typeface="+mn-lt"/>
                <a:cs typeface="+mn-lt"/>
              </a:rPr>
              <a:t> </a:t>
            </a:r>
            <a:r>
              <a:rPr lang="en-US" dirty="0">
                <a:solidFill>
                  <a:schemeClr val="bg1"/>
                </a:solidFill>
                <a:latin typeface="Times New Roman"/>
                <a:ea typeface="+mn-lt"/>
                <a:cs typeface="+mn-lt"/>
              </a:rPr>
              <a:t> </a:t>
            </a:r>
            <a:r>
              <a:rPr lang="en-US" dirty="0" smtClean="0">
                <a:solidFill>
                  <a:schemeClr val="bg1"/>
                </a:solidFill>
                <a:latin typeface="Times New Roman"/>
                <a:ea typeface="+mn-lt"/>
                <a:cs typeface="+mn-lt"/>
              </a:rPr>
              <a:t>            </a:t>
            </a:r>
            <a:r>
              <a:rPr lang="ru-RU" dirty="0" err="1" smtClean="0">
                <a:solidFill>
                  <a:schemeClr val="bg1"/>
                </a:solidFill>
                <a:latin typeface="Times New Roman"/>
                <a:ea typeface="+mn-lt"/>
                <a:cs typeface="+mn-lt"/>
              </a:rPr>
              <a:t>accumulate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reliable</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statistical</a:t>
            </a:r>
            <a:r>
              <a:rPr lang="ru-RU" dirty="0">
                <a:solidFill>
                  <a:schemeClr val="bg1"/>
                </a:solidFill>
                <a:latin typeface="Times New Roman"/>
                <a:ea typeface="+mn-lt"/>
                <a:cs typeface="+mn-lt"/>
              </a:rPr>
              <a:t> </a:t>
            </a:r>
            <a:r>
              <a:rPr lang="ru-RU" dirty="0" err="1">
                <a:solidFill>
                  <a:schemeClr val="bg1"/>
                </a:solidFill>
                <a:latin typeface="Times New Roman"/>
                <a:ea typeface="+mn-lt"/>
                <a:cs typeface="+mn-lt"/>
              </a:rPr>
              <a:t>material</a:t>
            </a:r>
            <a:r>
              <a:rPr lang="ru-RU" dirty="0">
                <a:solidFill>
                  <a:schemeClr val="bg1"/>
                </a:solidFill>
                <a:latin typeface="Times New Roman"/>
                <a:ea typeface="+mn-lt"/>
                <a:cs typeface="+mn-lt"/>
              </a:rPr>
              <a:t>.</a:t>
            </a:r>
            <a:endParaRPr lang="ru-RU" dirty="0">
              <a:solidFill>
                <a:schemeClr val="bg1"/>
              </a:solidFill>
              <a:latin typeface="Times New Roman"/>
              <a:cs typeface="Times New Roman"/>
            </a:endParaRPr>
          </a:p>
        </p:txBody>
      </p:sp>
    </p:spTree>
    <p:extLst>
      <p:ext uri="{BB962C8B-B14F-4D97-AF65-F5344CB8AC3E}">
        <p14:creationId xmlns:p14="http://schemas.microsoft.com/office/powerpoint/2010/main" val="368026939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Рисунок 4" descr="Изображение выглядит как игра&#10;&#10;Описание создано с очень высокой степенью достоверности">
            <a:extLst>
              <a:ext uri="{FF2B5EF4-FFF2-40B4-BE49-F238E27FC236}">
                <a16:creationId xmlns:a16="http://schemas.microsoft.com/office/drawing/2014/main" id="{8EFEFEA4-8183-47BD-8D85-AA2D8F81D358}"/>
              </a:ext>
            </a:extLst>
          </p:cNvPr>
          <p:cNvPicPr>
            <a:picLocks noChangeAspect="1"/>
          </p:cNvPicPr>
          <p:nvPr/>
        </p:nvPicPr>
        <p:blipFill>
          <a:blip r:embed="rId2"/>
          <a:stretch>
            <a:fillRect/>
          </a:stretch>
        </p:blipFill>
        <p:spPr>
          <a:xfrm>
            <a:off x="8529764" y="2107386"/>
            <a:ext cx="3481369" cy="3152754"/>
          </a:xfrm>
          <a:custGeom>
            <a:avLst/>
            <a:gdLst>
              <a:gd name="connsiteX0" fmla="*/ 126986 w 4221597"/>
              <a:gd name="connsiteY0" fmla="*/ 0 h 4303912"/>
              <a:gd name="connsiteX1" fmla="*/ 4094611 w 4221597"/>
              <a:gd name="connsiteY1" fmla="*/ 0 h 4303912"/>
              <a:gd name="connsiteX2" fmla="*/ 4221597 w 4221597"/>
              <a:gd name="connsiteY2" fmla="*/ 126986 h 4303912"/>
              <a:gd name="connsiteX3" fmla="*/ 4221597 w 4221597"/>
              <a:gd name="connsiteY3" fmla="*/ 4176926 h 4303912"/>
              <a:gd name="connsiteX4" fmla="*/ 4094611 w 4221597"/>
              <a:gd name="connsiteY4" fmla="*/ 4303912 h 4303912"/>
              <a:gd name="connsiteX5" fmla="*/ 126986 w 4221597"/>
              <a:gd name="connsiteY5" fmla="*/ 4303912 h 4303912"/>
              <a:gd name="connsiteX6" fmla="*/ 0 w 4221597"/>
              <a:gd name="connsiteY6" fmla="*/ 4176926 h 4303912"/>
              <a:gd name="connsiteX7" fmla="*/ 0 w 4221597"/>
              <a:gd name="connsiteY7" fmla="*/ 126986 h 4303912"/>
              <a:gd name="connsiteX8" fmla="*/ 126986 w 4221597"/>
              <a:gd name="connsiteY8" fmla="*/ 0 h 4303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21597" h="4303912">
                <a:moveTo>
                  <a:pt x="126986" y="0"/>
                </a:moveTo>
                <a:lnTo>
                  <a:pt x="4094611" y="0"/>
                </a:lnTo>
                <a:cubicBezTo>
                  <a:pt x="4164743" y="0"/>
                  <a:pt x="4221597" y="56854"/>
                  <a:pt x="4221597" y="126986"/>
                </a:cubicBezTo>
                <a:lnTo>
                  <a:pt x="4221597" y="4176926"/>
                </a:lnTo>
                <a:cubicBezTo>
                  <a:pt x="4221597" y="4247058"/>
                  <a:pt x="4164743" y="4303912"/>
                  <a:pt x="4094611" y="4303912"/>
                </a:cubicBezTo>
                <a:lnTo>
                  <a:pt x="126986" y="4303912"/>
                </a:lnTo>
                <a:cubicBezTo>
                  <a:pt x="56854" y="4303912"/>
                  <a:pt x="0" y="4247058"/>
                  <a:pt x="0" y="4176926"/>
                </a:cubicBezTo>
                <a:lnTo>
                  <a:pt x="0" y="126986"/>
                </a:lnTo>
                <a:cubicBezTo>
                  <a:pt x="0" y="56854"/>
                  <a:pt x="56854" y="0"/>
                  <a:pt x="126986" y="0"/>
                </a:cubicBezTo>
                <a:close/>
              </a:path>
            </a:pathLst>
          </a:custGeom>
        </p:spPr>
      </p:pic>
      <p:sp>
        <p:nvSpPr>
          <p:cNvPr id="2" name="Заголовок 1">
            <a:extLst>
              <a:ext uri="{FF2B5EF4-FFF2-40B4-BE49-F238E27FC236}">
                <a16:creationId xmlns:a16="http://schemas.microsoft.com/office/drawing/2014/main" id="{58C4FC8D-E2B9-482A-B788-D31EAD907C71}"/>
              </a:ext>
            </a:extLst>
          </p:cNvPr>
          <p:cNvSpPr>
            <a:spLocks noGrp="1"/>
          </p:cNvSpPr>
          <p:nvPr>
            <p:ph type="title"/>
          </p:nvPr>
        </p:nvSpPr>
        <p:spPr>
          <a:xfrm>
            <a:off x="0" y="456565"/>
            <a:ext cx="11354764" cy="814348"/>
          </a:xfrm>
        </p:spPr>
        <p:txBody>
          <a:bodyPr>
            <a:normAutofit/>
          </a:bodyPr>
          <a:lstStyle/>
          <a:p>
            <a:r>
              <a:rPr lang="ka-GE" dirty="0" smtClean="0">
                <a:latin typeface="Times New Roman"/>
                <a:cs typeface="Calibri Light"/>
              </a:rPr>
              <a:t>    </a:t>
            </a:r>
            <a:r>
              <a:rPr lang="en-US" dirty="0" smtClean="0">
                <a:latin typeface="Times New Roman"/>
                <a:cs typeface="Calibri Light"/>
              </a:rPr>
              <a:t>  </a:t>
            </a:r>
            <a:r>
              <a:rPr lang="ka-GE" dirty="0" smtClean="0">
                <a:solidFill>
                  <a:srgbClr val="630301"/>
                </a:solidFill>
                <a:latin typeface="Times New Roman"/>
                <a:cs typeface="Calibri Light"/>
              </a:rPr>
              <a:t>Neutrino oscillations:</a:t>
            </a:r>
            <a:endParaRPr lang="ka-GE" dirty="0">
              <a:solidFill>
                <a:srgbClr val="630301"/>
              </a:solidFill>
              <a:latin typeface="Times New Roman"/>
            </a:endParaRPr>
          </a:p>
        </p:txBody>
      </p:sp>
      <p:sp>
        <p:nvSpPr>
          <p:cNvPr id="3" name="Объект 2">
            <a:extLst>
              <a:ext uri="{FF2B5EF4-FFF2-40B4-BE49-F238E27FC236}">
                <a16:creationId xmlns:a16="http://schemas.microsoft.com/office/drawing/2014/main" id="{D191EC82-2EBF-450B-853C-1A953806F064}"/>
              </a:ext>
            </a:extLst>
          </p:cNvPr>
          <p:cNvSpPr>
            <a:spLocks noGrp="1"/>
          </p:cNvSpPr>
          <p:nvPr>
            <p:ph idx="1"/>
          </p:nvPr>
        </p:nvSpPr>
        <p:spPr>
          <a:xfrm>
            <a:off x="613096" y="1771197"/>
            <a:ext cx="8060359" cy="5086803"/>
          </a:xfrm>
        </p:spPr>
        <p:txBody>
          <a:bodyPr vert="horz" lIns="91440" tIns="45720" rIns="91440" bIns="45720" rtlCol="0" anchor="t">
            <a:noAutofit/>
          </a:bodyPr>
          <a:lstStyle/>
          <a:p>
            <a:pPr marL="0" indent="0">
              <a:buNone/>
            </a:pPr>
            <a:r>
              <a:rPr lang="ka-GE" dirty="0" smtClean="0">
                <a:latin typeface="Times New Roman"/>
                <a:ea typeface="+mn-lt"/>
                <a:cs typeface="+mn-lt"/>
              </a:rPr>
              <a:t>About 30 years ago, the flow of </a:t>
            </a:r>
            <a:r>
              <a:rPr lang="ru-RU" dirty="0" err="1" smtClean="0">
                <a:latin typeface="Times New Roman"/>
                <a:ea typeface="+mn-lt"/>
                <a:cs typeface="+mn-lt"/>
              </a:rPr>
              <a:t>neutrinos</a:t>
            </a:r>
            <a:r>
              <a:rPr lang="ru-RU" dirty="0">
                <a:latin typeface="Times New Roman"/>
                <a:ea typeface="+mn-lt"/>
                <a:cs typeface="+mn-lt"/>
              </a:rPr>
              <a:t> </a:t>
            </a:r>
            <a:r>
              <a:rPr lang="ru-RU" dirty="0" err="1">
                <a:latin typeface="Times New Roman"/>
                <a:ea typeface="+mn-lt"/>
                <a:cs typeface="+mn-lt"/>
              </a:rPr>
              <a:t>from</a:t>
            </a:r>
            <a:r>
              <a:rPr lang="ru-RU" dirty="0">
                <a:latin typeface="Times New Roman"/>
                <a:ea typeface="+mn-lt"/>
                <a:cs typeface="+mn-lt"/>
              </a:rPr>
              <a:t> </a:t>
            </a:r>
            <a:r>
              <a:rPr lang="ru-RU" dirty="0" err="1">
                <a:latin typeface="Times New Roman"/>
                <a:ea typeface="+mn-lt"/>
                <a:cs typeface="+mn-lt"/>
              </a:rPr>
              <a:t>the</a:t>
            </a:r>
            <a:r>
              <a:rPr lang="ru-RU" dirty="0">
                <a:latin typeface="Times New Roman"/>
                <a:ea typeface="+mn-lt"/>
                <a:cs typeface="+mn-lt"/>
              </a:rPr>
              <a:t> </a:t>
            </a:r>
            <a:r>
              <a:rPr lang="ru-RU" dirty="0" err="1">
                <a:latin typeface="Times New Roman"/>
                <a:ea typeface="+mn-lt"/>
                <a:cs typeface="+mn-lt"/>
              </a:rPr>
              <a:t>sun</a:t>
            </a:r>
            <a:r>
              <a:rPr lang="ru-RU" dirty="0">
                <a:latin typeface="Times New Roman"/>
                <a:ea typeface="+mn-lt"/>
                <a:cs typeface="+mn-lt"/>
              </a:rPr>
              <a:t> </a:t>
            </a:r>
            <a:r>
              <a:rPr lang="ru-RU" dirty="0" err="1">
                <a:latin typeface="Times New Roman"/>
                <a:ea typeface="+mn-lt"/>
                <a:cs typeface="+mn-lt"/>
              </a:rPr>
              <a:t>to</a:t>
            </a:r>
            <a:r>
              <a:rPr lang="ru-RU" dirty="0">
                <a:latin typeface="Times New Roman"/>
                <a:ea typeface="+mn-lt"/>
                <a:cs typeface="+mn-lt"/>
              </a:rPr>
              <a:t> </a:t>
            </a:r>
            <a:r>
              <a:rPr lang="ru-RU" dirty="0" err="1">
                <a:latin typeface="Times New Roman"/>
                <a:ea typeface="+mn-lt"/>
                <a:cs typeface="+mn-lt"/>
              </a:rPr>
              <a:t>the</a:t>
            </a:r>
            <a:r>
              <a:rPr lang="ru-RU" dirty="0">
                <a:latin typeface="Times New Roman"/>
                <a:ea typeface="+mn-lt"/>
                <a:cs typeface="+mn-lt"/>
              </a:rPr>
              <a:t> </a:t>
            </a:r>
            <a:r>
              <a:rPr lang="ru-RU" dirty="0" err="1">
                <a:latin typeface="Times New Roman"/>
                <a:ea typeface="+mn-lt"/>
                <a:cs typeface="+mn-lt"/>
              </a:rPr>
              <a:t>earth</a:t>
            </a:r>
            <a:r>
              <a:rPr lang="ru-RU" dirty="0">
                <a:latin typeface="Times New Roman"/>
                <a:ea typeface="+mn-lt"/>
                <a:cs typeface="+mn-lt"/>
              </a:rPr>
              <a:t> </a:t>
            </a:r>
            <a:r>
              <a:rPr lang="ru-RU" dirty="0" err="1">
                <a:latin typeface="Times New Roman"/>
                <a:ea typeface="+mn-lt"/>
                <a:cs typeface="+mn-lt"/>
              </a:rPr>
              <a:t>was</a:t>
            </a:r>
            <a:r>
              <a:rPr lang="ru-RU" dirty="0">
                <a:latin typeface="Times New Roman"/>
                <a:ea typeface="+mn-lt"/>
                <a:cs typeface="+mn-lt"/>
              </a:rPr>
              <a:t> </a:t>
            </a:r>
            <a:r>
              <a:rPr lang="ru-RU" dirty="0" err="1">
                <a:latin typeface="Times New Roman"/>
                <a:ea typeface="+mn-lt"/>
                <a:cs typeface="+mn-lt"/>
              </a:rPr>
              <a:t>first</a:t>
            </a:r>
            <a:r>
              <a:rPr lang="ru-RU" dirty="0">
                <a:latin typeface="Times New Roman"/>
                <a:ea typeface="+mn-lt"/>
                <a:cs typeface="+mn-lt"/>
              </a:rPr>
              <a:t> </a:t>
            </a:r>
            <a:r>
              <a:rPr lang="ru-RU" dirty="0" err="1">
                <a:latin typeface="Times New Roman"/>
                <a:ea typeface="+mn-lt"/>
                <a:cs typeface="+mn-lt"/>
              </a:rPr>
              <a:t>measured</a:t>
            </a:r>
            <a:r>
              <a:rPr lang="ru-RU" dirty="0">
                <a:latin typeface="Times New Roman"/>
                <a:ea typeface="+mn-lt"/>
                <a:cs typeface="+mn-lt"/>
              </a:rPr>
              <a:t>.  </a:t>
            </a:r>
            <a:r>
              <a:rPr lang="ru-RU" dirty="0" err="1">
                <a:latin typeface="Times New Roman"/>
                <a:ea typeface="+mn-lt"/>
                <a:cs typeface="+mn-lt"/>
              </a:rPr>
              <a:t>This</a:t>
            </a:r>
            <a:r>
              <a:rPr lang="ru-RU" dirty="0">
                <a:latin typeface="Times New Roman"/>
                <a:ea typeface="+mn-lt"/>
                <a:cs typeface="+mn-lt"/>
              </a:rPr>
              <a:t> </a:t>
            </a:r>
            <a:r>
              <a:rPr lang="ru-RU" dirty="0" err="1">
                <a:latin typeface="Times New Roman"/>
                <a:ea typeface="+mn-lt"/>
                <a:cs typeface="+mn-lt"/>
              </a:rPr>
              <a:t>stream</a:t>
            </a:r>
            <a:r>
              <a:rPr lang="ru-RU" dirty="0">
                <a:latin typeface="Times New Roman"/>
                <a:ea typeface="+mn-lt"/>
                <a:cs typeface="+mn-lt"/>
              </a:rPr>
              <a:t> </a:t>
            </a:r>
            <a:r>
              <a:rPr lang="ru-RU" dirty="0" err="1">
                <a:latin typeface="Times New Roman"/>
                <a:ea typeface="+mn-lt"/>
                <a:cs typeface="+mn-lt"/>
              </a:rPr>
              <a:t>was</a:t>
            </a:r>
            <a:r>
              <a:rPr lang="ru-RU" dirty="0">
                <a:latin typeface="Times New Roman"/>
                <a:ea typeface="+mn-lt"/>
                <a:cs typeface="+mn-lt"/>
              </a:rPr>
              <a:t> </a:t>
            </a:r>
            <a:r>
              <a:rPr lang="ru-RU" dirty="0" err="1">
                <a:latin typeface="Times New Roman"/>
                <a:ea typeface="+mn-lt"/>
                <a:cs typeface="+mn-lt"/>
              </a:rPr>
              <a:t>three</a:t>
            </a:r>
            <a:r>
              <a:rPr lang="ru-RU" dirty="0">
                <a:latin typeface="Times New Roman"/>
                <a:ea typeface="+mn-lt"/>
                <a:cs typeface="+mn-lt"/>
              </a:rPr>
              <a:t> </a:t>
            </a:r>
            <a:r>
              <a:rPr lang="ru-RU" dirty="0" err="1">
                <a:latin typeface="Times New Roman"/>
                <a:ea typeface="+mn-lt"/>
                <a:cs typeface="+mn-lt"/>
              </a:rPr>
              <a:t>times</a:t>
            </a:r>
            <a:r>
              <a:rPr lang="ru-RU" dirty="0">
                <a:latin typeface="Times New Roman"/>
                <a:ea typeface="+mn-lt"/>
                <a:cs typeface="+mn-lt"/>
              </a:rPr>
              <a:t> </a:t>
            </a:r>
            <a:r>
              <a:rPr lang="ru-RU" dirty="0" err="1">
                <a:latin typeface="Times New Roman"/>
                <a:ea typeface="+mn-lt"/>
                <a:cs typeface="+mn-lt"/>
              </a:rPr>
              <a:t>less</a:t>
            </a:r>
            <a:r>
              <a:rPr lang="ru-RU" dirty="0">
                <a:latin typeface="Times New Roman"/>
                <a:ea typeface="+mn-lt"/>
                <a:cs typeface="+mn-lt"/>
              </a:rPr>
              <a:t> </a:t>
            </a:r>
            <a:r>
              <a:rPr lang="ru-RU" dirty="0" err="1">
                <a:latin typeface="Times New Roman"/>
                <a:ea typeface="+mn-lt"/>
                <a:cs typeface="+mn-lt"/>
              </a:rPr>
              <a:t>than</a:t>
            </a:r>
            <a:r>
              <a:rPr lang="ru-RU" dirty="0">
                <a:latin typeface="Times New Roman"/>
                <a:ea typeface="+mn-lt"/>
                <a:cs typeface="+mn-lt"/>
              </a:rPr>
              <a:t> </a:t>
            </a:r>
            <a:r>
              <a:rPr lang="ru-RU" dirty="0" err="1">
                <a:latin typeface="Times New Roman"/>
                <a:ea typeface="+mn-lt"/>
                <a:cs typeface="+mn-lt"/>
              </a:rPr>
              <a:t>expected</a:t>
            </a:r>
            <a:r>
              <a:rPr lang="ru-RU" dirty="0">
                <a:latin typeface="Times New Roman"/>
                <a:ea typeface="+mn-lt"/>
                <a:cs typeface="+mn-lt"/>
              </a:rPr>
              <a:t> </a:t>
            </a:r>
            <a:r>
              <a:rPr lang="ru-RU" dirty="0" err="1">
                <a:latin typeface="Times New Roman"/>
                <a:ea typeface="+mn-lt"/>
                <a:cs typeface="+mn-lt"/>
              </a:rPr>
              <a:t>in</a:t>
            </a:r>
            <a:r>
              <a:rPr lang="ru-RU" dirty="0">
                <a:latin typeface="Times New Roman"/>
                <a:ea typeface="+mn-lt"/>
                <a:cs typeface="+mn-lt"/>
              </a:rPr>
              <a:t> </a:t>
            </a:r>
            <a:r>
              <a:rPr lang="ru-RU" dirty="0" err="1">
                <a:latin typeface="Times New Roman"/>
                <a:ea typeface="+mn-lt"/>
                <a:cs typeface="+mn-lt"/>
              </a:rPr>
              <a:t>the</a:t>
            </a:r>
            <a:r>
              <a:rPr lang="ru-RU" dirty="0">
                <a:latin typeface="Times New Roman"/>
                <a:ea typeface="+mn-lt"/>
                <a:cs typeface="+mn-lt"/>
              </a:rPr>
              <a:t> </a:t>
            </a:r>
            <a:r>
              <a:rPr lang="ru-RU" dirty="0" err="1">
                <a:latin typeface="Times New Roman"/>
                <a:ea typeface="+mn-lt"/>
                <a:cs typeface="+mn-lt"/>
              </a:rPr>
              <a:t>standard</a:t>
            </a:r>
            <a:r>
              <a:rPr lang="ru-RU" dirty="0">
                <a:latin typeface="Times New Roman"/>
                <a:ea typeface="+mn-lt"/>
                <a:cs typeface="+mn-lt"/>
              </a:rPr>
              <a:t> </a:t>
            </a:r>
            <a:r>
              <a:rPr lang="en-US" dirty="0" smtClean="0">
                <a:latin typeface="Times New Roman"/>
                <a:ea typeface="+mn-lt"/>
                <a:cs typeface="+mn-lt"/>
              </a:rPr>
              <a:t>     </a:t>
            </a:r>
            <a:r>
              <a:rPr lang="ru-RU" dirty="0" err="1" smtClean="0">
                <a:latin typeface="Times New Roman"/>
                <a:ea typeface="+mn-lt"/>
                <a:cs typeface="+mn-lt"/>
              </a:rPr>
              <a:t>solar</a:t>
            </a:r>
            <a:r>
              <a:rPr lang="ru-RU" dirty="0">
                <a:latin typeface="Times New Roman"/>
                <a:ea typeface="+mn-lt"/>
                <a:cs typeface="+mn-lt"/>
              </a:rPr>
              <a:t> </a:t>
            </a:r>
            <a:r>
              <a:rPr lang="ru-RU" dirty="0" err="1">
                <a:latin typeface="Times New Roman"/>
                <a:ea typeface="+mn-lt"/>
                <a:cs typeface="+mn-lt"/>
              </a:rPr>
              <a:t>model.The</a:t>
            </a:r>
            <a:r>
              <a:rPr lang="ru-RU" dirty="0">
                <a:latin typeface="Times New Roman"/>
                <a:ea typeface="+mn-lt"/>
                <a:cs typeface="+mn-lt"/>
              </a:rPr>
              <a:t> </a:t>
            </a:r>
            <a:r>
              <a:rPr lang="ru-RU" dirty="0" err="1">
                <a:latin typeface="Times New Roman"/>
                <a:ea typeface="+mn-lt"/>
                <a:cs typeface="+mn-lt"/>
              </a:rPr>
              <a:t>obtained</a:t>
            </a:r>
            <a:r>
              <a:rPr lang="ru-RU" dirty="0">
                <a:latin typeface="Times New Roman"/>
                <a:ea typeface="+mn-lt"/>
                <a:cs typeface="+mn-lt"/>
              </a:rPr>
              <a:t> </a:t>
            </a:r>
            <a:r>
              <a:rPr lang="ru-RU" dirty="0" err="1">
                <a:latin typeface="Times New Roman"/>
                <a:ea typeface="+mn-lt"/>
                <a:cs typeface="+mn-lt"/>
              </a:rPr>
              <a:t>results</a:t>
            </a:r>
            <a:r>
              <a:rPr lang="ru-RU" dirty="0">
                <a:latin typeface="Times New Roman"/>
                <a:ea typeface="+mn-lt"/>
                <a:cs typeface="+mn-lt"/>
              </a:rPr>
              <a:t> </a:t>
            </a:r>
            <a:r>
              <a:rPr lang="ru-RU" dirty="0" err="1">
                <a:latin typeface="Times New Roman"/>
                <a:ea typeface="+mn-lt"/>
                <a:cs typeface="+mn-lt"/>
              </a:rPr>
              <a:t>confirm</a:t>
            </a:r>
            <a:r>
              <a:rPr lang="ru-RU" dirty="0">
                <a:latin typeface="Times New Roman"/>
                <a:ea typeface="+mn-lt"/>
                <a:cs typeface="+mn-lt"/>
              </a:rPr>
              <a:t> </a:t>
            </a:r>
            <a:r>
              <a:rPr lang="ru-RU" dirty="0" err="1">
                <a:latin typeface="Times New Roman"/>
                <a:ea typeface="+mn-lt"/>
                <a:cs typeface="+mn-lt"/>
              </a:rPr>
              <a:t>the</a:t>
            </a:r>
            <a:r>
              <a:rPr lang="ru-RU" dirty="0">
                <a:latin typeface="Times New Roman"/>
                <a:ea typeface="+mn-lt"/>
                <a:cs typeface="+mn-lt"/>
              </a:rPr>
              <a:t> </a:t>
            </a:r>
            <a:r>
              <a:rPr lang="ru-RU" dirty="0" err="1">
                <a:latin typeface="Times New Roman"/>
                <a:ea typeface="+mn-lt"/>
                <a:cs typeface="+mn-lt"/>
              </a:rPr>
              <a:t>neutrinos</a:t>
            </a:r>
            <a:r>
              <a:rPr lang="ru-RU" dirty="0">
                <a:latin typeface="Times New Roman"/>
                <a:ea typeface="+mn-lt"/>
                <a:cs typeface="+mn-lt"/>
              </a:rPr>
              <a:t> </a:t>
            </a:r>
            <a:r>
              <a:rPr lang="ru-RU" dirty="0" err="1">
                <a:latin typeface="Times New Roman"/>
                <a:ea typeface="+mn-lt"/>
                <a:cs typeface="+mn-lt"/>
              </a:rPr>
              <a:t>deficiency</a:t>
            </a:r>
            <a:r>
              <a:rPr lang="ru-RU" dirty="0">
                <a:latin typeface="Times New Roman"/>
                <a:ea typeface="+mn-lt"/>
                <a:cs typeface="+mn-lt"/>
              </a:rPr>
              <a:t>. </a:t>
            </a:r>
            <a:r>
              <a:rPr lang="ru-RU" dirty="0" err="1">
                <a:latin typeface="Times New Roman"/>
                <a:ea typeface="+mn-lt"/>
                <a:cs typeface="+mn-lt"/>
              </a:rPr>
              <a:t>This</a:t>
            </a:r>
            <a:r>
              <a:rPr lang="ru-RU" dirty="0">
                <a:latin typeface="Times New Roman"/>
                <a:ea typeface="+mn-lt"/>
                <a:cs typeface="+mn-lt"/>
              </a:rPr>
              <a:t> </a:t>
            </a:r>
            <a:r>
              <a:rPr lang="en-US" dirty="0" smtClean="0">
                <a:latin typeface="Times New Roman"/>
                <a:ea typeface="+mn-lt"/>
                <a:cs typeface="+mn-lt"/>
              </a:rPr>
              <a:t>           </a:t>
            </a:r>
            <a:r>
              <a:rPr lang="ru-RU" dirty="0" err="1" smtClean="0">
                <a:latin typeface="Times New Roman"/>
                <a:ea typeface="+mn-lt"/>
                <a:cs typeface="+mn-lt"/>
              </a:rPr>
              <a:t>deficit</a:t>
            </a:r>
            <a:r>
              <a:rPr lang="ru-RU" dirty="0">
                <a:latin typeface="Times New Roman"/>
                <a:ea typeface="+mn-lt"/>
                <a:cs typeface="+mn-lt"/>
              </a:rPr>
              <a:t> </a:t>
            </a:r>
            <a:r>
              <a:rPr lang="ru-RU" dirty="0" err="1">
                <a:latin typeface="Times New Roman"/>
                <a:ea typeface="+mn-lt"/>
                <a:cs typeface="+mn-lt"/>
              </a:rPr>
              <a:t>is</a:t>
            </a:r>
            <a:r>
              <a:rPr lang="ru-RU" dirty="0">
                <a:latin typeface="Times New Roman"/>
                <a:ea typeface="+mn-lt"/>
                <a:cs typeface="+mn-lt"/>
              </a:rPr>
              <a:t> </a:t>
            </a:r>
            <a:r>
              <a:rPr lang="ru-RU" dirty="0" err="1">
                <a:latin typeface="Times New Roman"/>
                <a:ea typeface="+mn-lt"/>
                <a:cs typeface="+mn-lt"/>
              </a:rPr>
              <a:t>explained</a:t>
            </a:r>
            <a:r>
              <a:rPr lang="ru-RU" dirty="0">
                <a:latin typeface="Times New Roman"/>
                <a:ea typeface="+mn-lt"/>
                <a:cs typeface="+mn-lt"/>
              </a:rPr>
              <a:t> </a:t>
            </a:r>
            <a:r>
              <a:rPr lang="ru-RU" dirty="0" err="1">
                <a:latin typeface="Times New Roman"/>
                <a:ea typeface="+mn-lt"/>
                <a:cs typeface="+mn-lt"/>
              </a:rPr>
              <a:t>by</a:t>
            </a:r>
            <a:r>
              <a:rPr lang="ru-RU" dirty="0">
                <a:latin typeface="Times New Roman"/>
                <a:ea typeface="+mn-lt"/>
                <a:cs typeface="+mn-lt"/>
              </a:rPr>
              <a:t> </a:t>
            </a:r>
            <a:r>
              <a:rPr lang="ru-RU" dirty="0" err="1">
                <a:latin typeface="Times New Roman"/>
                <a:ea typeface="+mn-lt"/>
                <a:cs typeface="+mn-lt"/>
              </a:rPr>
              <a:t>the</a:t>
            </a:r>
            <a:r>
              <a:rPr lang="ru-RU" dirty="0">
                <a:latin typeface="Times New Roman"/>
                <a:ea typeface="+mn-lt"/>
                <a:cs typeface="+mn-lt"/>
              </a:rPr>
              <a:t> </a:t>
            </a:r>
            <a:r>
              <a:rPr lang="ru-RU" dirty="0" err="1">
                <a:latin typeface="Times New Roman"/>
                <a:ea typeface="+mn-lt"/>
                <a:cs typeface="+mn-lt"/>
              </a:rPr>
              <a:t>oscillations</a:t>
            </a:r>
            <a:r>
              <a:rPr lang="ru-RU" dirty="0">
                <a:latin typeface="Times New Roman"/>
                <a:ea typeface="+mn-lt"/>
                <a:cs typeface="+mn-lt"/>
              </a:rPr>
              <a:t> </a:t>
            </a:r>
            <a:r>
              <a:rPr lang="ru-RU" dirty="0" err="1">
                <a:latin typeface="Times New Roman"/>
                <a:ea typeface="+mn-lt"/>
                <a:cs typeface="+mn-lt"/>
              </a:rPr>
              <a:t>of</a:t>
            </a:r>
            <a:r>
              <a:rPr lang="ru-RU" dirty="0">
                <a:latin typeface="Times New Roman"/>
                <a:ea typeface="+mn-lt"/>
                <a:cs typeface="+mn-lt"/>
              </a:rPr>
              <a:t> </a:t>
            </a:r>
            <a:r>
              <a:rPr lang="ru-RU" dirty="0" err="1">
                <a:latin typeface="Times New Roman"/>
                <a:ea typeface="+mn-lt"/>
                <a:cs typeface="+mn-lt"/>
              </a:rPr>
              <a:t>neutrinos</a:t>
            </a:r>
            <a:r>
              <a:rPr lang="ru-RU" dirty="0">
                <a:latin typeface="Times New Roman"/>
                <a:ea typeface="+mn-lt"/>
                <a:cs typeface="+mn-lt"/>
              </a:rPr>
              <a:t> </a:t>
            </a:r>
            <a:r>
              <a:rPr lang="ru-RU" dirty="0" err="1">
                <a:latin typeface="Times New Roman"/>
                <a:ea typeface="+mn-lt"/>
                <a:cs typeface="+mn-lt"/>
              </a:rPr>
              <a:t>that</a:t>
            </a:r>
            <a:r>
              <a:rPr lang="ru-RU" dirty="0">
                <a:latin typeface="Times New Roman"/>
                <a:ea typeface="+mn-lt"/>
                <a:cs typeface="+mn-lt"/>
              </a:rPr>
              <a:t>  </a:t>
            </a:r>
            <a:r>
              <a:rPr lang="ru-RU" dirty="0" err="1">
                <a:latin typeface="Times New Roman"/>
                <a:ea typeface="+mn-lt"/>
                <a:cs typeface="+mn-lt"/>
              </a:rPr>
              <a:t>these</a:t>
            </a:r>
            <a:r>
              <a:rPr lang="ru-RU" dirty="0">
                <a:latin typeface="Times New Roman"/>
                <a:ea typeface="+mn-lt"/>
                <a:cs typeface="+mn-lt"/>
              </a:rPr>
              <a:t> </a:t>
            </a:r>
            <a:r>
              <a:rPr lang="ru-RU" dirty="0" err="1">
                <a:latin typeface="Times New Roman"/>
                <a:ea typeface="+mn-lt"/>
                <a:cs typeface="+mn-lt"/>
              </a:rPr>
              <a:t>particles</a:t>
            </a:r>
            <a:r>
              <a:rPr lang="ru-RU" dirty="0">
                <a:latin typeface="Times New Roman"/>
                <a:ea typeface="+mn-lt"/>
                <a:cs typeface="+mn-lt"/>
              </a:rPr>
              <a:t> </a:t>
            </a:r>
            <a:r>
              <a:rPr lang="ru-RU" dirty="0" err="1">
                <a:latin typeface="Times New Roman"/>
                <a:ea typeface="+mn-lt"/>
                <a:cs typeface="+mn-lt"/>
              </a:rPr>
              <a:t>experience</a:t>
            </a:r>
            <a:r>
              <a:rPr lang="ru-RU" dirty="0">
                <a:latin typeface="Times New Roman"/>
                <a:ea typeface="+mn-lt"/>
                <a:cs typeface="+mn-lt"/>
              </a:rPr>
              <a:t> </a:t>
            </a:r>
            <a:r>
              <a:rPr lang="ru-RU" dirty="0" err="1">
                <a:latin typeface="Times New Roman"/>
                <a:ea typeface="+mn-lt"/>
                <a:cs typeface="+mn-lt"/>
              </a:rPr>
              <a:t>from</a:t>
            </a:r>
            <a:r>
              <a:rPr lang="ru-RU" dirty="0">
                <a:latin typeface="Times New Roman"/>
                <a:ea typeface="+mn-lt"/>
                <a:cs typeface="+mn-lt"/>
              </a:rPr>
              <a:t> </a:t>
            </a:r>
            <a:r>
              <a:rPr lang="ru-RU" dirty="0" err="1">
                <a:latin typeface="Times New Roman"/>
                <a:ea typeface="+mn-lt"/>
                <a:cs typeface="+mn-lt"/>
              </a:rPr>
              <a:t>sun-earth</a:t>
            </a:r>
            <a:r>
              <a:rPr lang="ru-RU" dirty="0">
                <a:latin typeface="Times New Roman"/>
                <a:ea typeface="+mn-lt"/>
                <a:cs typeface="+mn-lt"/>
              </a:rPr>
              <a:t> </a:t>
            </a:r>
            <a:r>
              <a:rPr lang="ru-RU" dirty="0" err="1">
                <a:latin typeface="Times New Roman"/>
                <a:ea typeface="+mn-lt"/>
                <a:cs typeface="+mn-lt"/>
              </a:rPr>
              <a:t>gliding</a:t>
            </a:r>
            <a:r>
              <a:rPr lang="ru-RU" dirty="0">
                <a:latin typeface="Times New Roman"/>
                <a:ea typeface="+mn-lt"/>
                <a:cs typeface="+mn-lt"/>
              </a:rPr>
              <a:t> . </a:t>
            </a:r>
          </a:p>
          <a:p>
            <a:pPr marL="0" indent="0">
              <a:buNone/>
            </a:pPr>
            <a:r>
              <a:rPr lang="ru-RU" dirty="0" err="1">
                <a:latin typeface="Times New Roman"/>
                <a:ea typeface="+mn-lt"/>
                <a:cs typeface="+mn-lt"/>
              </a:rPr>
              <a:t>Neutrino</a:t>
            </a:r>
            <a:r>
              <a:rPr lang="ru-RU" dirty="0">
                <a:latin typeface="Times New Roman"/>
                <a:ea typeface="+mn-lt"/>
                <a:cs typeface="+mn-lt"/>
              </a:rPr>
              <a:t> </a:t>
            </a:r>
            <a:r>
              <a:rPr lang="ka-GE" dirty="0" smtClean="0">
                <a:latin typeface="Times New Roman"/>
                <a:ea typeface="+mn-lt"/>
                <a:cs typeface="+mn-lt"/>
              </a:rPr>
              <a:t>oscillations have been found in nature</a:t>
            </a:r>
            <a:r>
              <a:rPr lang="ru-RU" dirty="0" smtClean="0">
                <a:latin typeface="Times New Roman"/>
                <a:ea typeface="+mn-lt"/>
                <a:cs typeface="+mn-lt"/>
              </a:rPr>
              <a:t>. </a:t>
            </a:r>
            <a:r>
              <a:rPr lang="ru-RU" dirty="0" err="1">
                <a:latin typeface="Times New Roman"/>
                <a:ea typeface="+mn-lt"/>
                <a:cs typeface="+mn-lt"/>
              </a:rPr>
              <a:t>The</a:t>
            </a:r>
            <a:r>
              <a:rPr lang="ru-RU" dirty="0">
                <a:latin typeface="Times New Roman"/>
                <a:ea typeface="+mn-lt"/>
                <a:cs typeface="+mn-lt"/>
              </a:rPr>
              <a:t> </a:t>
            </a:r>
            <a:r>
              <a:rPr lang="ru-RU" dirty="0" err="1">
                <a:latin typeface="Times New Roman"/>
                <a:ea typeface="+mn-lt"/>
                <a:cs typeface="+mn-lt"/>
              </a:rPr>
              <a:t>neutrino</a:t>
            </a:r>
            <a:r>
              <a:rPr lang="ru-RU" dirty="0">
                <a:latin typeface="Times New Roman"/>
                <a:ea typeface="+mn-lt"/>
                <a:cs typeface="+mn-lt"/>
              </a:rPr>
              <a:t> </a:t>
            </a:r>
            <a:r>
              <a:rPr lang="ru-RU" dirty="0" err="1">
                <a:latin typeface="Times New Roman"/>
                <a:ea typeface="+mn-lt"/>
                <a:cs typeface="+mn-lt"/>
              </a:rPr>
              <a:t>may</a:t>
            </a:r>
            <a:r>
              <a:rPr lang="ru-RU" dirty="0">
                <a:latin typeface="Times New Roman"/>
                <a:ea typeface="+mn-lt"/>
                <a:cs typeface="+mn-lt"/>
              </a:rPr>
              <a:t> </a:t>
            </a:r>
            <a:r>
              <a:rPr lang="ru-RU" dirty="0" err="1">
                <a:latin typeface="Times New Roman"/>
                <a:ea typeface="+mn-lt"/>
                <a:cs typeface="+mn-lt"/>
              </a:rPr>
              <a:t>oscillate</a:t>
            </a:r>
            <a:r>
              <a:rPr lang="ru-RU" dirty="0">
                <a:latin typeface="Times New Roman"/>
                <a:ea typeface="+mn-lt"/>
                <a:cs typeface="+mn-lt"/>
              </a:rPr>
              <a:t> </a:t>
            </a:r>
            <a:r>
              <a:rPr lang="ru-RU" dirty="0" err="1">
                <a:latin typeface="Times New Roman"/>
                <a:ea typeface="+mn-lt"/>
                <a:cs typeface="+mn-lt"/>
              </a:rPr>
              <a:t>to</a:t>
            </a:r>
            <a:r>
              <a:rPr lang="ru-RU" dirty="0">
                <a:latin typeface="Times New Roman"/>
                <a:ea typeface="+mn-lt"/>
                <a:cs typeface="+mn-lt"/>
              </a:rPr>
              <a:t> </a:t>
            </a:r>
            <a:r>
              <a:rPr lang="ru-RU" dirty="0" err="1">
                <a:latin typeface="Times New Roman"/>
                <a:ea typeface="+mn-lt"/>
                <a:cs typeface="+mn-lt"/>
              </a:rPr>
              <a:t>become</a:t>
            </a:r>
            <a:r>
              <a:rPr lang="ru-RU" dirty="0">
                <a:latin typeface="Times New Roman"/>
                <a:ea typeface="+mn-lt"/>
                <a:cs typeface="+mn-lt"/>
              </a:rPr>
              <a:t> a </a:t>
            </a:r>
            <a:r>
              <a:rPr lang="ru-RU" noProof="1" smtClean="0">
                <a:latin typeface="Times New Roman"/>
                <a:ea typeface="+mn-lt"/>
                <a:cs typeface="+mn-lt"/>
              </a:rPr>
              <a:t>larger muon </a:t>
            </a:r>
            <a:r>
              <a:rPr lang="ru-RU" dirty="0" err="1" smtClean="0">
                <a:latin typeface="Times New Roman"/>
                <a:ea typeface="+mn-lt"/>
                <a:cs typeface="+mn-lt"/>
              </a:rPr>
              <a:t>neutrino</a:t>
            </a:r>
            <a:r>
              <a:rPr lang="ru-RU" dirty="0" smtClean="0">
                <a:latin typeface="Times New Roman"/>
                <a:ea typeface="+mn-lt"/>
                <a:cs typeface="+mn-lt"/>
              </a:rPr>
              <a:t> </a:t>
            </a:r>
            <a:r>
              <a:rPr lang="ru-RU" dirty="0" err="1">
                <a:latin typeface="Times New Roman"/>
                <a:ea typeface="+mn-lt"/>
                <a:cs typeface="+mn-lt"/>
              </a:rPr>
              <a:t>and</a:t>
            </a:r>
            <a:r>
              <a:rPr lang="ru-RU" dirty="0">
                <a:latin typeface="Times New Roman"/>
                <a:ea typeface="+mn-lt"/>
                <a:cs typeface="+mn-lt"/>
              </a:rPr>
              <a:t> a </a:t>
            </a:r>
            <a:r>
              <a:rPr lang="ru-RU" dirty="0" err="1">
                <a:latin typeface="Times New Roman"/>
                <a:ea typeface="+mn-lt"/>
                <a:cs typeface="+mn-lt"/>
              </a:rPr>
              <a:t>muon</a:t>
            </a:r>
            <a:r>
              <a:rPr lang="ru-RU" dirty="0">
                <a:latin typeface="Times New Roman"/>
                <a:ea typeface="+mn-lt"/>
                <a:cs typeface="+mn-lt"/>
              </a:rPr>
              <a:t> </a:t>
            </a:r>
            <a:r>
              <a:rPr lang="ru-RU" dirty="0" err="1">
                <a:latin typeface="Times New Roman"/>
                <a:ea typeface="+mn-lt"/>
                <a:cs typeface="+mn-lt"/>
              </a:rPr>
              <a:t>neutrino</a:t>
            </a:r>
            <a:r>
              <a:rPr lang="ru-RU" dirty="0">
                <a:latin typeface="Times New Roman"/>
                <a:ea typeface="+mn-lt"/>
                <a:cs typeface="+mn-lt"/>
              </a:rPr>
              <a:t> </a:t>
            </a:r>
            <a:r>
              <a:rPr lang="ru-RU" dirty="0" err="1">
                <a:latin typeface="Times New Roman"/>
                <a:ea typeface="+mn-lt"/>
                <a:cs typeface="+mn-lt"/>
              </a:rPr>
              <a:t>can</a:t>
            </a:r>
            <a:r>
              <a:rPr lang="ru-RU" dirty="0">
                <a:latin typeface="Times New Roman"/>
                <a:ea typeface="+mn-lt"/>
                <a:cs typeface="+mn-lt"/>
              </a:rPr>
              <a:t> </a:t>
            </a:r>
            <a:r>
              <a:rPr lang="ru-RU" dirty="0" err="1">
                <a:latin typeface="Times New Roman"/>
                <a:ea typeface="+mn-lt"/>
                <a:cs typeface="+mn-lt"/>
              </a:rPr>
              <a:t>become</a:t>
            </a:r>
            <a:r>
              <a:rPr lang="ru-RU" dirty="0">
                <a:latin typeface="Times New Roman"/>
                <a:ea typeface="+mn-lt"/>
                <a:cs typeface="+mn-lt"/>
              </a:rPr>
              <a:t> a </a:t>
            </a:r>
            <a:r>
              <a:rPr lang="ru-RU" dirty="0" err="1">
                <a:latin typeface="Times New Roman"/>
                <a:ea typeface="+mn-lt"/>
                <a:cs typeface="+mn-lt"/>
              </a:rPr>
              <a:t>tau</a:t>
            </a:r>
            <a:r>
              <a:rPr lang="ru-RU" dirty="0">
                <a:latin typeface="Times New Roman"/>
                <a:ea typeface="+mn-lt"/>
                <a:cs typeface="+mn-lt"/>
              </a:rPr>
              <a:t> </a:t>
            </a:r>
            <a:r>
              <a:rPr lang="ru-RU" dirty="0" err="1">
                <a:latin typeface="Times New Roman"/>
                <a:ea typeface="+mn-lt"/>
                <a:cs typeface="+mn-lt"/>
              </a:rPr>
              <a:t>neutrino</a:t>
            </a:r>
            <a:r>
              <a:rPr lang="ru-RU" dirty="0">
                <a:latin typeface="Times New Roman"/>
                <a:ea typeface="+mn-lt"/>
                <a:cs typeface="+mn-lt"/>
              </a:rPr>
              <a:t>.(</a:t>
            </a:r>
            <a:r>
              <a:rPr lang="ru-RU" dirty="0" err="1">
                <a:latin typeface="Times New Roman"/>
                <a:ea typeface="+mn-lt"/>
                <a:cs typeface="+mn-lt"/>
              </a:rPr>
              <a:t>neutrinos</a:t>
            </a:r>
            <a:r>
              <a:rPr lang="ru-RU" dirty="0">
                <a:latin typeface="Times New Roman"/>
                <a:ea typeface="+mn-lt"/>
                <a:cs typeface="+mn-lt"/>
              </a:rPr>
              <a:t> </a:t>
            </a:r>
            <a:r>
              <a:rPr lang="ru-RU" dirty="0" err="1">
                <a:latin typeface="Times New Roman"/>
                <a:ea typeface="+mn-lt"/>
                <a:cs typeface="+mn-lt"/>
              </a:rPr>
              <a:t>are</a:t>
            </a:r>
            <a:r>
              <a:rPr lang="ru-RU" dirty="0">
                <a:latin typeface="Times New Roman"/>
                <a:ea typeface="+mn-lt"/>
                <a:cs typeface="+mn-lt"/>
              </a:rPr>
              <a:t> </a:t>
            </a:r>
            <a:r>
              <a:rPr lang="ru-RU" dirty="0" err="1">
                <a:latin typeface="Times New Roman"/>
                <a:ea typeface="+mn-lt"/>
                <a:cs typeface="+mn-lt"/>
              </a:rPr>
              <a:t>always</a:t>
            </a:r>
            <a:r>
              <a:rPr lang="ru-RU" dirty="0">
                <a:latin typeface="Times New Roman"/>
                <a:ea typeface="+mn-lt"/>
                <a:cs typeface="+mn-lt"/>
              </a:rPr>
              <a:t> </a:t>
            </a:r>
            <a:r>
              <a:rPr lang="ru-RU" dirty="0" err="1">
                <a:latin typeface="Times New Roman"/>
                <a:ea typeface="+mn-lt"/>
                <a:cs typeface="+mn-lt"/>
              </a:rPr>
              <a:t>born</a:t>
            </a:r>
            <a:r>
              <a:rPr lang="ru-RU" dirty="0">
                <a:latin typeface="Times New Roman"/>
                <a:ea typeface="+mn-lt"/>
                <a:cs typeface="+mn-lt"/>
              </a:rPr>
              <a:t> </a:t>
            </a:r>
            <a:r>
              <a:rPr lang="ru-RU" dirty="0" err="1">
                <a:latin typeface="Times New Roman"/>
                <a:ea typeface="+mn-lt"/>
                <a:cs typeface="+mn-lt"/>
              </a:rPr>
              <a:t>in</a:t>
            </a:r>
            <a:r>
              <a:rPr lang="ru-RU" dirty="0">
                <a:latin typeface="Times New Roman"/>
                <a:ea typeface="+mn-lt"/>
                <a:cs typeface="+mn-lt"/>
              </a:rPr>
              <a:t> </a:t>
            </a:r>
            <a:r>
              <a:rPr lang="ru-RU" dirty="0" err="1">
                <a:latin typeface="Times New Roman"/>
                <a:ea typeface="+mn-lt"/>
                <a:cs typeface="+mn-lt"/>
              </a:rPr>
              <a:t>pairs</a:t>
            </a:r>
            <a:r>
              <a:rPr lang="ru-RU" dirty="0">
                <a:latin typeface="Times New Roman"/>
                <a:ea typeface="+mn-lt"/>
                <a:cs typeface="+mn-lt"/>
              </a:rPr>
              <a:t> </a:t>
            </a:r>
            <a:r>
              <a:rPr lang="ru-RU" dirty="0" err="1">
                <a:latin typeface="Times New Roman"/>
                <a:ea typeface="+mn-lt"/>
                <a:cs typeface="+mn-lt"/>
              </a:rPr>
              <a:t>with</a:t>
            </a:r>
            <a:r>
              <a:rPr lang="ru-RU" dirty="0">
                <a:latin typeface="Times New Roman"/>
                <a:ea typeface="+mn-lt"/>
                <a:cs typeface="+mn-lt"/>
              </a:rPr>
              <a:t> </a:t>
            </a:r>
            <a:r>
              <a:rPr lang="ru-RU" dirty="0" err="1">
                <a:latin typeface="Times New Roman"/>
                <a:ea typeface="+mn-lt"/>
                <a:cs typeface="+mn-lt"/>
              </a:rPr>
              <a:t>electrons</a:t>
            </a:r>
            <a:r>
              <a:rPr lang="ru-RU" dirty="0">
                <a:latin typeface="Times New Roman"/>
                <a:ea typeface="+mn-lt"/>
                <a:cs typeface="+mn-lt"/>
              </a:rPr>
              <a:t>, </a:t>
            </a:r>
            <a:r>
              <a:rPr lang="ru-RU" dirty="0" err="1">
                <a:latin typeface="Times New Roman"/>
                <a:ea typeface="+mn-lt"/>
                <a:cs typeface="+mn-lt"/>
              </a:rPr>
              <a:t>muons</a:t>
            </a:r>
            <a:r>
              <a:rPr lang="ru-RU" dirty="0">
                <a:latin typeface="Times New Roman"/>
                <a:ea typeface="+mn-lt"/>
                <a:cs typeface="+mn-lt"/>
              </a:rPr>
              <a:t>, </a:t>
            </a:r>
            <a:r>
              <a:rPr lang="ru-RU" dirty="0" err="1">
                <a:latin typeface="Times New Roman"/>
                <a:ea typeface="+mn-lt"/>
                <a:cs typeface="+mn-lt"/>
              </a:rPr>
              <a:t>or</a:t>
            </a:r>
            <a:r>
              <a:rPr lang="ru-RU" dirty="0">
                <a:latin typeface="Times New Roman"/>
                <a:ea typeface="+mn-lt"/>
                <a:cs typeface="+mn-lt"/>
              </a:rPr>
              <a:t> </a:t>
            </a:r>
            <a:r>
              <a:rPr lang="ru-RU" dirty="0" err="1">
                <a:latin typeface="Times New Roman"/>
                <a:ea typeface="+mn-lt"/>
                <a:cs typeface="+mn-lt"/>
              </a:rPr>
              <a:t>tau</a:t>
            </a:r>
            <a:r>
              <a:rPr lang="ru-RU" dirty="0">
                <a:latin typeface="Times New Roman"/>
                <a:ea typeface="+mn-lt"/>
                <a:cs typeface="+mn-lt"/>
              </a:rPr>
              <a:t> </a:t>
            </a:r>
            <a:r>
              <a:rPr lang="en-US" dirty="0" smtClean="0">
                <a:latin typeface="Times New Roman"/>
                <a:ea typeface="+mn-lt"/>
                <a:cs typeface="+mn-lt"/>
              </a:rPr>
              <a:t>     </a:t>
            </a:r>
            <a:r>
              <a:rPr lang="ru-RU" dirty="0" err="1" smtClean="0">
                <a:latin typeface="Times New Roman"/>
                <a:ea typeface="+mn-lt"/>
                <a:cs typeface="+mn-lt"/>
              </a:rPr>
              <a:t>particles</a:t>
            </a:r>
            <a:r>
              <a:rPr lang="ru-RU" dirty="0">
                <a:latin typeface="Times New Roman"/>
                <a:ea typeface="+mn-lt"/>
                <a:cs typeface="+mn-lt"/>
              </a:rPr>
              <a:t>. </a:t>
            </a:r>
            <a:r>
              <a:rPr lang="ru-RU" dirty="0" err="1">
                <a:latin typeface="Times New Roman"/>
                <a:ea typeface="+mn-lt"/>
                <a:cs typeface="+mn-lt"/>
              </a:rPr>
              <a:t>The</a:t>
            </a:r>
            <a:r>
              <a:rPr lang="ru-RU" dirty="0">
                <a:latin typeface="Times New Roman"/>
                <a:ea typeface="+mn-lt"/>
                <a:cs typeface="+mn-lt"/>
              </a:rPr>
              <a:t> </a:t>
            </a:r>
            <a:r>
              <a:rPr lang="ru-RU" dirty="0" err="1">
                <a:latin typeface="Times New Roman"/>
                <a:ea typeface="+mn-lt"/>
                <a:cs typeface="+mn-lt"/>
              </a:rPr>
              <a:t>names</a:t>
            </a:r>
            <a:r>
              <a:rPr lang="ru-RU" dirty="0">
                <a:latin typeface="Times New Roman"/>
                <a:ea typeface="+mn-lt"/>
                <a:cs typeface="+mn-lt"/>
              </a:rPr>
              <a:t> </a:t>
            </a:r>
            <a:r>
              <a:rPr lang="ru-RU" dirty="0" err="1">
                <a:latin typeface="Times New Roman"/>
                <a:ea typeface="+mn-lt"/>
                <a:cs typeface="+mn-lt"/>
              </a:rPr>
              <a:t>of</a:t>
            </a:r>
            <a:r>
              <a:rPr lang="ru-RU" dirty="0">
                <a:latin typeface="Times New Roman"/>
                <a:ea typeface="+mn-lt"/>
                <a:cs typeface="+mn-lt"/>
              </a:rPr>
              <a:t> </a:t>
            </a:r>
            <a:r>
              <a:rPr lang="ru-RU" dirty="0" err="1">
                <a:latin typeface="Times New Roman"/>
                <a:ea typeface="+mn-lt"/>
                <a:cs typeface="+mn-lt"/>
              </a:rPr>
              <a:t>these</a:t>
            </a:r>
            <a:r>
              <a:rPr lang="ru-RU" dirty="0">
                <a:latin typeface="Times New Roman"/>
                <a:ea typeface="+mn-lt"/>
                <a:cs typeface="+mn-lt"/>
              </a:rPr>
              <a:t> </a:t>
            </a:r>
            <a:r>
              <a:rPr lang="ru-RU" dirty="0" err="1">
                <a:latin typeface="Times New Roman"/>
                <a:ea typeface="+mn-lt"/>
                <a:cs typeface="+mn-lt"/>
              </a:rPr>
              <a:t>particles</a:t>
            </a:r>
            <a:r>
              <a:rPr lang="ru-RU" dirty="0">
                <a:latin typeface="Times New Roman"/>
                <a:ea typeface="+mn-lt"/>
                <a:cs typeface="+mn-lt"/>
              </a:rPr>
              <a:t> </a:t>
            </a:r>
            <a:r>
              <a:rPr lang="ru-RU" dirty="0" err="1">
                <a:latin typeface="Times New Roman"/>
                <a:ea typeface="+mn-lt"/>
                <a:cs typeface="+mn-lt"/>
              </a:rPr>
              <a:t>are</a:t>
            </a:r>
            <a:r>
              <a:rPr lang="ru-RU" dirty="0">
                <a:latin typeface="Times New Roman"/>
                <a:ea typeface="+mn-lt"/>
                <a:cs typeface="+mn-lt"/>
              </a:rPr>
              <a:t> </a:t>
            </a:r>
            <a:r>
              <a:rPr lang="ru-RU" dirty="0" err="1">
                <a:latin typeface="Times New Roman"/>
                <a:ea typeface="+mn-lt"/>
                <a:cs typeface="+mn-lt"/>
              </a:rPr>
              <a:t>called</a:t>
            </a:r>
            <a:r>
              <a:rPr lang="ru-RU" dirty="0">
                <a:latin typeface="Times New Roman"/>
                <a:ea typeface="+mn-lt"/>
                <a:cs typeface="+mn-lt"/>
              </a:rPr>
              <a:t> </a:t>
            </a:r>
            <a:r>
              <a:rPr lang="ru-RU" dirty="0" err="1">
                <a:latin typeface="Times New Roman"/>
                <a:ea typeface="+mn-lt"/>
                <a:cs typeface="+mn-lt"/>
              </a:rPr>
              <a:t>neutrinos</a:t>
            </a:r>
            <a:r>
              <a:rPr lang="ru-RU" dirty="0">
                <a:latin typeface="Times New Roman"/>
                <a:ea typeface="+mn-lt"/>
                <a:cs typeface="+mn-lt"/>
              </a:rPr>
              <a:t> </a:t>
            </a:r>
            <a:r>
              <a:rPr lang="ru-RU" dirty="0" err="1">
                <a:latin typeface="Times New Roman"/>
                <a:ea typeface="+mn-lt"/>
                <a:cs typeface="+mn-lt"/>
              </a:rPr>
              <a:t>species</a:t>
            </a:r>
            <a:r>
              <a:rPr lang="ru-RU" dirty="0">
                <a:latin typeface="Times New Roman"/>
                <a:ea typeface="+mn-lt"/>
                <a:cs typeface="+mn-lt"/>
              </a:rPr>
              <a:t>).  </a:t>
            </a:r>
            <a:r>
              <a:rPr lang="ru-RU" dirty="0" err="1">
                <a:latin typeface="Times New Roman"/>
                <a:ea typeface="+mn-lt"/>
                <a:cs typeface="+mn-lt"/>
              </a:rPr>
              <a:t>If</a:t>
            </a:r>
            <a:r>
              <a:rPr lang="ru-RU" dirty="0">
                <a:latin typeface="Times New Roman"/>
                <a:ea typeface="+mn-lt"/>
                <a:cs typeface="+mn-lt"/>
              </a:rPr>
              <a:t> </a:t>
            </a:r>
            <a:r>
              <a:rPr lang="en-US" dirty="0" smtClean="0">
                <a:latin typeface="Times New Roman"/>
                <a:ea typeface="+mn-lt"/>
                <a:cs typeface="+mn-lt"/>
              </a:rPr>
              <a:t>          </a:t>
            </a:r>
            <a:r>
              <a:rPr lang="ru-RU" dirty="0" err="1" smtClean="0">
                <a:latin typeface="Times New Roman"/>
                <a:ea typeface="+mn-lt"/>
                <a:cs typeface="+mn-lt"/>
              </a:rPr>
              <a:t>different</a:t>
            </a:r>
            <a:r>
              <a:rPr lang="ru-RU" dirty="0">
                <a:latin typeface="Times New Roman"/>
                <a:ea typeface="+mn-lt"/>
                <a:cs typeface="+mn-lt"/>
              </a:rPr>
              <a:t> </a:t>
            </a:r>
            <a:r>
              <a:rPr lang="ru-RU" dirty="0" err="1">
                <a:latin typeface="Times New Roman"/>
                <a:ea typeface="+mn-lt"/>
                <a:cs typeface="+mn-lt"/>
              </a:rPr>
              <a:t>types</a:t>
            </a:r>
            <a:r>
              <a:rPr lang="ru-RU" dirty="0">
                <a:latin typeface="Times New Roman"/>
                <a:ea typeface="+mn-lt"/>
                <a:cs typeface="+mn-lt"/>
              </a:rPr>
              <a:t> </a:t>
            </a:r>
            <a:r>
              <a:rPr lang="ru-RU" dirty="0" err="1">
                <a:latin typeface="Times New Roman"/>
                <a:ea typeface="+mn-lt"/>
                <a:cs typeface="+mn-lt"/>
              </a:rPr>
              <a:t>of</a:t>
            </a:r>
            <a:r>
              <a:rPr lang="ru-RU" dirty="0">
                <a:latin typeface="Times New Roman"/>
                <a:ea typeface="+mn-lt"/>
                <a:cs typeface="+mn-lt"/>
              </a:rPr>
              <a:t> </a:t>
            </a:r>
            <a:r>
              <a:rPr lang="ru-RU" dirty="0" err="1">
                <a:latin typeface="Times New Roman"/>
                <a:ea typeface="+mn-lt"/>
                <a:cs typeface="+mn-lt"/>
              </a:rPr>
              <a:t>neutrinos</a:t>
            </a:r>
            <a:r>
              <a:rPr lang="ru-RU" dirty="0">
                <a:latin typeface="Times New Roman"/>
                <a:ea typeface="+mn-lt"/>
                <a:cs typeface="+mn-lt"/>
              </a:rPr>
              <a:t> </a:t>
            </a:r>
            <a:r>
              <a:rPr lang="ru-RU" dirty="0" err="1">
                <a:latin typeface="Times New Roman"/>
                <a:ea typeface="+mn-lt"/>
                <a:cs typeface="+mn-lt"/>
              </a:rPr>
              <a:t>have</a:t>
            </a:r>
            <a:r>
              <a:rPr lang="ru-RU" dirty="0">
                <a:latin typeface="Times New Roman"/>
                <a:ea typeface="+mn-lt"/>
                <a:cs typeface="+mn-lt"/>
              </a:rPr>
              <a:t> </a:t>
            </a:r>
            <a:r>
              <a:rPr lang="ru-RU" dirty="0" err="1">
                <a:latin typeface="Times New Roman"/>
                <a:ea typeface="+mn-lt"/>
                <a:cs typeface="+mn-lt"/>
              </a:rPr>
              <a:t>masses</a:t>
            </a:r>
            <a:r>
              <a:rPr lang="ru-RU" dirty="0">
                <a:latin typeface="Times New Roman"/>
                <a:ea typeface="+mn-lt"/>
                <a:cs typeface="+mn-lt"/>
              </a:rPr>
              <a:t> </a:t>
            </a:r>
            <a:r>
              <a:rPr lang="ru-RU" dirty="0" err="1">
                <a:latin typeface="Times New Roman"/>
                <a:ea typeface="+mn-lt"/>
                <a:cs typeface="+mn-lt"/>
              </a:rPr>
              <a:t>that</a:t>
            </a:r>
            <a:r>
              <a:rPr lang="ru-RU" dirty="0">
                <a:latin typeface="Times New Roman"/>
                <a:ea typeface="+mn-lt"/>
                <a:cs typeface="+mn-lt"/>
              </a:rPr>
              <a:t> </a:t>
            </a:r>
            <a:r>
              <a:rPr lang="ru-RU" dirty="0" err="1">
                <a:latin typeface="Times New Roman"/>
                <a:ea typeface="+mn-lt"/>
                <a:cs typeface="+mn-lt"/>
              </a:rPr>
              <a:t>are</a:t>
            </a:r>
            <a:r>
              <a:rPr lang="ru-RU" dirty="0">
                <a:latin typeface="Times New Roman"/>
                <a:ea typeface="+mn-lt"/>
                <a:cs typeface="+mn-lt"/>
              </a:rPr>
              <a:t> </a:t>
            </a:r>
            <a:r>
              <a:rPr lang="ru-RU" dirty="0" err="1">
                <a:latin typeface="Times New Roman"/>
                <a:ea typeface="+mn-lt"/>
                <a:cs typeface="+mn-lt"/>
              </a:rPr>
              <a:t>non-zero,they</a:t>
            </a:r>
            <a:r>
              <a:rPr lang="ru-RU" dirty="0">
                <a:latin typeface="Times New Roman"/>
                <a:ea typeface="+mn-lt"/>
                <a:cs typeface="+mn-lt"/>
              </a:rPr>
              <a:t> </a:t>
            </a:r>
            <a:r>
              <a:rPr lang="ru-RU" dirty="0" err="1">
                <a:latin typeface="Times New Roman"/>
                <a:ea typeface="+mn-lt"/>
                <a:cs typeface="+mn-lt"/>
              </a:rPr>
              <a:t>can</a:t>
            </a:r>
            <a:r>
              <a:rPr lang="ru-RU" dirty="0">
                <a:latin typeface="Times New Roman"/>
                <a:ea typeface="+mn-lt"/>
                <a:cs typeface="+mn-lt"/>
              </a:rPr>
              <a:t> </a:t>
            </a:r>
            <a:r>
              <a:rPr lang="ru-RU" dirty="0" err="1">
                <a:latin typeface="Times New Roman"/>
                <a:ea typeface="+mn-lt"/>
                <a:cs typeface="+mn-lt"/>
              </a:rPr>
              <a:t>be</a:t>
            </a:r>
            <a:r>
              <a:rPr lang="ru-RU" dirty="0">
                <a:latin typeface="Times New Roman"/>
                <a:ea typeface="+mn-lt"/>
                <a:cs typeface="+mn-lt"/>
              </a:rPr>
              <a:t> </a:t>
            </a:r>
            <a:r>
              <a:rPr lang="ru-RU" dirty="0" err="1">
                <a:latin typeface="Times New Roman"/>
                <a:ea typeface="+mn-lt"/>
                <a:cs typeface="+mn-lt"/>
              </a:rPr>
              <a:t>transformed</a:t>
            </a:r>
            <a:r>
              <a:rPr lang="ru-RU" dirty="0">
                <a:latin typeface="Times New Roman"/>
                <a:ea typeface="+mn-lt"/>
                <a:cs typeface="+mn-lt"/>
              </a:rPr>
              <a:t> </a:t>
            </a:r>
            <a:r>
              <a:rPr lang="ru-RU" dirty="0" err="1">
                <a:latin typeface="Times New Roman"/>
                <a:ea typeface="+mn-lt"/>
                <a:cs typeface="+mn-lt"/>
              </a:rPr>
              <a:t>into</a:t>
            </a:r>
            <a:r>
              <a:rPr lang="ru-RU" dirty="0">
                <a:latin typeface="Times New Roman"/>
                <a:ea typeface="+mn-lt"/>
                <a:cs typeface="+mn-lt"/>
              </a:rPr>
              <a:t> </a:t>
            </a:r>
            <a:r>
              <a:rPr lang="ru-RU" dirty="0" err="1">
                <a:latin typeface="Times New Roman"/>
                <a:ea typeface="+mn-lt"/>
                <a:cs typeface="+mn-lt"/>
              </a:rPr>
              <a:t>one</a:t>
            </a:r>
            <a:r>
              <a:rPr lang="ru-RU" dirty="0">
                <a:latin typeface="Times New Roman"/>
                <a:ea typeface="+mn-lt"/>
                <a:cs typeface="+mn-lt"/>
              </a:rPr>
              <a:t>  </a:t>
            </a:r>
            <a:r>
              <a:rPr lang="ru-RU" dirty="0" err="1">
                <a:latin typeface="Times New Roman"/>
                <a:ea typeface="+mn-lt"/>
                <a:cs typeface="+mn-lt"/>
              </a:rPr>
              <a:t>another</a:t>
            </a:r>
            <a:r>
              <a:rPr lang="ru-RU" dirty="0">
                <a:latin typeface="Times New Roman"/>
                <a:ea typeface="+mn-lt"/>
                <a:cs typeface="+mn-lt"/>
              </a:rPr>
              <a:t>.  </a:t>
            </a:r>
            <a:r>
              <a:rPr lang="ru-RU" dirty="0" err="1">
                <a:latin typeface="Times New Roman"/>
                <a:ea typeface="+mn-lt"/>
                <a:cs typeface="+mn-lt"/>
              </a:rPr>
              <a:t>To</a:t>
            </a:r>
            <a:r>
              <a:rPr lang="ru-RU" dirty="0">
                <a:latin typeface="Times New Roman"/>
                <a:ea typeface="+mn-lt"/>
                <a:cs typeface="+mn-lt"/>
              </a:rPr>
              <a:t> </a:t>
            </a:r>
            <a:r>
              <a:rPr lang="ru-RU" dirty="0" err="1">
                <a:latin typeface="Times New Roman"/>
                <a:ea typeface="+mn-lt"/>
                <a:cs typeface="+mn-lt"/>
              </a:rPr>
              <a:t>make</a:t>
            </a:r>
            <a:r>
              <a:rPr lang="ru-RU" dirty="0">
                <a:latin typeface="Times New Roman"/>
                <a:ea typeface="+mn-lt"/>
                <a:cs typeface="+mn-lt"/>
              </a:rPr>
              <a:t> </a:t>
            </a:r>
            <a:r>
              <a:rPr lang="ru-RU" dirty="0" err="1">
                <a:latin typeface="Times New Roman"/>
                <a:ea typeface="+mn-lt"/>
                <a:cs typeface="+mn-lt"/>
              </a:rPr>
              <a:t>these</a:t>
            </a:r>
            <a:r>
              <a:rPr lang="ru-RU" dirty="0">
                <a:latin typeface="Times New Roman"/>
                <a:ea typeface="+mn-lt"/>
                <a:cs typeface="+mn-lt"/>
              </a:rPr>
              <a:t> </a:t>
            </a:r>
            <a:r>
              <a:rPr lang="ru-RU" dirty="0" err="1">
                <a:latin typeface="Times New Roman"/>
                <a:ea typeface="+mn-lt"/>
                <a:cs typeface="+mn-lt"/>
              </a:rPr>
              <a:t>transitions</a:t>
            </a:r>
            <a:r>
              <a:rPr lang="ru-RU" dirty="0">
                <a:latin typeface="Times New Roman"/>
                <a:ea typeface="+mn-lt"/>
                <a:cs typeface="+mn-lt"/>
              </a:rPr>
              <a:t>,  </a:t>
            </a:r>
            <a:r>
              <a:rPr lang="ru-RU" dirty="0" err="1">
                <a:latin typeface="Times New Roman"/>
                <a:ea typeface="+mn-lt"/>
                <a:cs typeface="+mn-lt"/>
              </a:rPr>
              <a:t>in</a:t>
            </a:r>
            <a:r>
              <a:rPr lang="ru-RU" dirty="0">
                <a:latin typeface="Times New Roman"/>
                <a:ea typeface="+mn-lt"/>
                <a:cs typeface="+mn-lt"/>
              </a:rPr>
              <a:t> </a:t>
            </a:r>
            <a:r>
              <a:rPr lang="ru-RU" dirty="0" err="1">
                <a:latin typeface="Times New Roman"/>
                <a:ea typeface="+mn-lt"/>
                <a:cs typeface="+mn-lt"/>
              </a:rPr>
              <a:t>Lagrangian</a:t>
            </a:r>
            <a:r>
              <a:rPr lang="ru-RU" dirty="0">
                <a:latin typeface="Times New Roman"/>
                <a:ea typeface="+mn-lt"/>
                <a:cs typeface="+mn-lt"/>
              </a:rPr>
              <a:t> </a:t>
            </a:r>
            <a:r>
              <a:rPr lang="ru-RU" dirty="0" err="1">
                <a:latin typeface="Times New Roman"/>
                <a:ea typeface="+mn-lt"/>
                <a:cs typeface="+mn-lt"/>
              </a:rPr>
              <a:t>we</a:t>
            </a:r>
            <a:r>
              <a:rPr lang="ru-RU" dirty="0">
                <a:latin typeface="Times New Roman"/>
                <a:ea typeface="+mn-lt"/>
                <a:cs typeface="+mn-lt"/>
              </a:rPr>
              <a:t>  </a:t>
            </a:r>
            <a:r>
              <a:rPr lang="ru-RU" dirty="0" err="1">
                <a:latin typeface="Times New Roman"/>
                <a:ea typeface="+mn-lt"/>
                <a:cs typeface="+mn-lt"/>
              </a:rPr>
              <a:t>must</a:t>
            </a:r>
            <a:r>
              <a:rPr lang="ru-RU" dirty="0">
                <a:latin typeface="Times New Roman"/>
                <a:ea typeface="+mn-lt"/>
                <a:cs typeface="+mn-lt"/>
              </a:rPr>
              <a:t>  </a:t>
            </a:r>
            <a:r>
              <a:rPr lang="ru-RU" dirty="0" err="1">
                <a:latin typeface="Times New Roman"/>
                <a:ea typeface="+mn-lt"/>
                <a:cs typeface="+mn-lt"/>
              </a:rPr>
              <a:t>write</a:t>
            </a:r>
            <a:r>
              <a:rPr lang="ru-RU" dirty="0">
                <a:latin typeface="Times New Roman"/>
                <a:ea typeface="+mn-lt"/>
                <a:cs typeface="+mn-lt"/>
              </a:rPr>
              <a:t> a </a:t>
            </a:r>
            <a:r>
              <a:rPr lang="ru-RU" dirty="0" err="1">
                <a:latin typeface="Times New Roman"/>
                <a:ea typeface="+mn-lt"/>
                <a:cs typeface="+mn-lt"/>
              </a:rPr>
              <a:t>member</a:t>
            </a:r>
            <a:r>
              <a:rPr lang="ru-RU" dirty="0">
                <a:latin typeface="Times New Roman"/>
                <a:ea typeface="+mn-lt"/>
                <a:cs typeface="+mn-lt"/>
              </a:rPr>
              <a:t> </a:t>
            </a:r>
            <a:r>
              <a:rPr lang="ru-RU" dirty="0" err="1">
                <a:latin typeface="Times New Roman"/>
                <a:ea typeface="+mn-lt"/>
                <a:cs typeface="+mn-lt"/>
              </a:rPr>
              <a:t>describing</a:t>
            </a:r>
            <a:r>
              <a:rPr lang="ru-RU" dirty="0">
                <a:latin typeface="Times New Roman"/>
                <a:ea typeface="+mn-lt"/>
                <a:cs typeface="+mn-lt"/>
              </a:rPr>
              <a:t> </a:t>
            </a:r>
            <a:r>
              <a:rPr lang="ru-RU" dirty="0" err="1">
                <a:latin typeface="Times New Roman"/>
                <a:ea typeface="+mn-lt"/>
                <a:cs typeface="+mn-lt"/>
              </a:rPr>
              <a:t>this</a:t>
            </a:r>
            <a:r>
              <a:rPr lang="ru-RU" dirty="0">
                <a:latin typeface="Times New Roman"/>
                <a:ea typeface="+mn-lt"/>
                <a:cs typeface="+mn-lt"/>
              </a:rPr>
              <a:t> </a:t>
            </a:r>
            <a:r>
              <a:rPr lang="ru-RU" dirty="0" err="1">
                <a:latin typeface="Times New Roman"/>
                <a:ea typeface="+mn-lt"/>
                <a:cs typeface="+mn-lt"/>
              </a:rPr>
              <a:t>transition</a:t>
            </a:r>
            <a:r>
              <a:rPr lang="ru-RU" dirty="0">
                <a:latin typeface="Times New Roman"/>
                <a:ea typeface="+mn-lt"/>
                <a:cs typeface="+mn-lt"/>
              </a:rPr>
              <a:t> </a:t>
            </a:r>
            <a:r>
              <a:rPr lang="ru-RU" dirty="0" err="1">
                <a:latin typeface="Times New Roman"/>
                <a:ea typeface="+mn-lt"/>
                <a:cs typeface="+mn-lt"/>
              </a:rPr>
              <a:t>as</a:t>
            </a:r>
            <a:r>
              <a:rPr lang="ru-RU" dirty="0">
                <a:latin typeface="Times New Roman"/>
                <a:ea typeface="+mn-lt"/>
                <a:cs typeface="+mn-lt"/>
              </a:rPr>
              <a:t> </a:t>
            </a:r>
            <a:r>
              <a:rPr lang="ru-RU" dirty="0" err="1">
                <a:latin typeface="Times New Roman"/>
                <a:ea typeface="+mn-lt"/>
                <a:cs typeface="+mn-lt"/>
              </a:rPr>
              <a:t>this</a:t>
            </a:r>
            <a:r>
              <a:rPr lang="ru-RU" dirty="0">
                <a:latin typeface="Times New Roman"/>
                <a:ea typeface="+mn-lt"/>
                <a:cs typeface="+mn-lt"/>
              </a:rPr>
              <a:t> </a:t>
            </a:r>
            <a:r>
              <a:rPr lang="ru-RU" dirty="0" err="1">
                <a:latin typeface="Times New Roman"/>
                <a:ea typeface="+mn-lt"/>
                <a:cs typeface="+mn-lt"/>
              </a:rPr>
              <a:t>member</a:t>
            </a:r>
            <a:r>
              <a:rPr lang="ru-RU" dirty="0">
                <a:latin typeface="Times New Roman"/>
                <a:ea typeface="+mn-lt"/>
                <a:cs typeface="+mn-lt"/>
              </a:rPr>
              <a:t> </a:t>
            </a:r>
            <a:r>
              <a:rPr lang="ru-RU" dirty="0" err="1">
                <a:latin typeface="Times New Roman"/>
                <a:ea typeface="+mn-lt"/>
                <a:cs typeface="+mn-lt"/>
              </a:rPr>
              <a:t>can</a:t>
            </a:r>
            <a:r>
              <a:rPr lang="ru-RU" dirty="0">
                <a:latin typeface="Times New Roman"/>
                <a:ea typeface="+mn-lt"/>
                <a:cs typeface="+mn-lt"/>
              </a:rPr>
              <a:t> </a:t>
            </a:r>
            <a:r>
              <a:rPr lang="ru-RU" dirty="0" err="1">
                <a:latin typeface="Times New Roman"/>
                <a:ea typeface="+mn-lt"/>
                <a:cs typeface="+mn-lt"/>
              </a:rPr>
              <a:t>only</a:t>
            </a:r>
            <a:r>
              <a:rPr lang="ru-RU" dirty="0">
                <a:latin typeface="Times New Roman"/>
                <a:ea typeface="+mn-lt"/>
                <a:cs typeface="+mn-lt"/>
              </a:rPr>
              <a:t> </a:t>
            </a:r>
            <a:r>
              <a:rPr lang="ru-RU" dirty="0" err="1">
                <a:latin typeface="Times New Roman"/>
                <a:ea typeface="+mn-lt"/>
                <a:cs typeface="+mn-lt"/>
              </a:rPr>
              <a:t>be</a:t>
            </a:r>
            <a:r>
              <a:rPr lang="ru-RU" dirty="0">
                <a:latin typeface="Times New Roman"/>
                <a:ea typeface="+mn-lt"/>
                <a:cs typeface="+mn-lt"/>
              </a:rPr>
              <a:t> </a:t>
            </a:r>
            <a:r>
              <a:rPr lang="ru-RU" dirty="0" err="1">
                <a:latin typeface="Times New Roman"/>
                <a:ea typeface="+mn-lt"/>
                <a:cs typeface="+mn-lt"/>
              </a:rPr>
              <a:t>massive</a:t>
            </a:r>
            <a:r>
              <a:rPr lang="ru-RU" dirty="0">
                <a:latin typeface="Times New Roman"/>
                <a:ea typeface="+mn-lt"/>
                <a:cs typeface="+mn-lt"/>
              </a:rPr>
              <a:t>. </a:t>
            </a:r>
            <a:r>
              <a:rPr lang="ru-RU" dirty="0" err="1">
                <a:latin typeface="Times New Roman"/>
                <a:ea typeface="+mn-lt"/>
                <a:cs typeface="+mn-lt"/>
              </a:rPr>
              <a:t>his</a:t>
            </a:r>
            <a:r>
              <a:rPr lang="ru-RU" dirty="0">
                <a:latin typeface="Times New Roman"/>
                <a:ea typeface="+mn-lt"/>
                <a:cs typeface="+mn-lt"/>
              </a:rPr>
              <a:t> </a:t>
            </a:r>
            <a:r>
              <a:rPr lang="ru-RU" dirty="0" err="1">
                <a:latin typeface="Times New Roman"/>
                <a:ea typeface="+mn-lt"/>
                <a:cs typeface="+mn-lt"/>
              </a:rPr>
              <a:t>is</a:t>
            </a:r>
            <a:r>
              <a:rPr lang="ru-RU" dirty="0">
                <a:latin typeface="Times New Roman"/>
                <a:ea typeface="+mn-lt"/>
                <a:cs typeface="+mn-lt"/>
              </a:rPr>
              <a:t> </a:t>
            </a:r>
            <a:r>
              <a:rPr lang="ru-RU" dirty="0" err="1">
                <a:latin typeface="Times New Roman"/>
                <a:ea typeface="+mn-lt"/>
                <a:cs typeface="+mn-lt"/>
              </a:rPr>
              <a:t>how</a:t>
            </a:r>
            <a:r>
              <a:rPr lang="ru-RU" dirty="0">
                <a:latin typeface="Times New Roman"/>
                <a:ea typeface="+mn-lt"/>
                <a:cs typeface="+mn-lt"/>
              </a:rPr>
              <a:t> </a:t>
            </a:r>
            <a:r>
              <a:rPr lang="ru-RU" dirty="0" err="1">
                <a:latin typeface="Times New Roman"/>
                <a:ea typeface="+mn-lt"/>
                <a:cs typeface="+mn-lt"/>
              </a:rPr>
              <a:t>it</a:t>
            </a:r>
            <a:r>
              <a:rPr lang="ru-RU" dirty="0">
                <a:latin typeface="Times New Roman"/>
                <a:ea typeface="+mn-lt"/>
                <a:cs typeface="+mn-lt"/>
              </a:rPr>
              <a:t> </a:t>
            </a:r>
            <a:r>
              <a:rPr lang="ru-RU" dirty="0" err="1">
                <a:latin typeface="Times New Roman"/>
                <a:ea typeface="+mn-lt"/>
                <a:cs typeface="+mn-lt"/>
              </a:rPr>
              <a:t>became</a:t>
            </a:r>
            <a:r>
              <a:rPr lang="ru-RU" dirty="0">
                <a:latin typeface="Times New Roman"/>
                <a:ea typeface="+mn-lt"/>
                <a:cs typeface="+mn-lt"/>
              </a:rPr>
              <a:t>  </a:t>
            </a:r>
            <a:r>
              <a:rPr lang="ru-RU" dirty="0" err="1">
                <a:latin typeface="Times New Roman"/>
                <a:ea typeface="+mn-lt"/>
                <a:cs typeface="+mn-lt"/>
              </a:rPr>
              <a:t>necessary</a:t>
            </a:r>
            <a:r>
              <a:rPr lang="ru-RU" dirty="0">
                <a:latin typeface="Times New Roman"/>
                <a:ea typeface="+mn-lt"/>
                <a:cs typeface="+mn-lt"/>
              </a:rPr>
              <a:t> </a:t>
            </a:r>
            <a:r>
              <a:rPr lang="ru-RU" dirty="0" err="1">
                <a:latin typeface="Times New Roman"/>
                <a:ea typeface="+mn-lt"/>
                <a:cs typeface="+mn-lt"/>
              </a:rPr>
              <a:t>to</a:t>
            </a:r>
            <a:r>
              <a:rPr lang="ru-RU" dirty="0">
                <a:latin typeface="Times New Roman"/>
                <a:ea typeface="+mn-lt"/>
                <a:cs typeface="+mn-lt"/>
              </a:rPr>
              <a:t> </a:t>
            </a:r>
            <a:r>
              <a:rPr lang="ru-RU" dirty="0" err="1">
                <a:latin typeface="Times New Roman"/>
                <a:ea typeface="+mn-lt"/>
                <a:cs typeface="+mn-lt"/>
              </a:rPr>
              <a:t>introduce</a:t>
            </a:r>
            <a:r>
              <a:rPr lang="ru-RU" dirty="0">
                <a:latin typeface="Times New Roman"/>
                <a:ea typeface="+mn-lt"/>
                <a:cs typeface="+mn-lt"/>
              </a:rPr>
              <a:t> </a:t>
            </a:r>
            <a:r>
              <a:rPr lang="ru-RU" dirty="0" err="1">
                <a:latin typeface="Times New Roman"/>
                <a:ea typeface="+mn-lt"/>
                <a:cs typeface="+mn-lt"/>
              </a:rPr>
              <a:t>neutrino</a:t>
            </a:r>
            <a:r>
              <a:rPr lang="ru-RU" dirty="0">
                <a:latin typeface="Times New Roman"/>
                <a:ea typeface="+mn-lt"/>
                <a:cs typeface="+mn-lt"/>
              </a:rPr>
              <a:t> </a:t>
            </a:r>
            <a:r>
              <a:rPr lang="ru-RU" dirty="0" err="1" smtClean="0">
                <a:latin typeface="Times New Roman"/>
                <a:ea typeface="+mn-lt"/>
                <a:cs typeface="+mn-lt"/>
              </a:rPr>
              <a:t>mass.On</a:t>
            </a:r>
            <a:r>
              <a:rPr lang="en-US" dirty="0" smtClean="0">
                <a:latin typeface="Times New Roman"/>
                <a:ea typeface="+mn-lt"/>
                <a:cs typeface="+mn-lt"/>
              </a:rPr>
              <a:t>   </a:t>
            </a:r>
            <a:r>
              <a:rPr lang="ru-RU" dirty="0">
                <a:latin typeface="Times New Roman"/>
                <a:ea typeface="+mn-lt"/>
                <a:cs typeface="+mn-lt"/>
              </a:rPr>
              <a:t> </a:t>
            </a:r>
            <a:r>
              <a:rPr lang="ru-RU" dirty="0" err="1" smtClean="0">
                <a:latin typeface="Times New Roman"/>
                <a:ea typeface="+mn-lt"/>
                <a:cs typeface="+mn-lt"/>
              </a:rPr>
              <a:t>the</a:t>
            </a:r>
            <a:r>
              <a:rPr lang="ru-RU" dirty="0">
                <a:latin typeface="Times New Roman"/>
                <a:ea typeface="+mn-lt"/>
                <a:cs typeface="+mn-lt"/>
              </a:rPr>
              <a:t> </a:t>
            </a:r>
            <a:r>
              <a:rPr lang="ru-RU" dirty="0" err="1">
                <a:latin typeface="Times New Roman"/>
                <a:ea typeface="+mn-lt"/>
                <a:cs typeface="+mn-lt"/>
              </a:rPr>
              <a:t>way</a:t>
            </a:r>
            <a:r>
              <a:rPr lang="ru-RU" dirty="0">
                <a:latin typeface="Times New Roman"/>
                <a:ea typeface="+mn-lt"/>
                <a:cs typeface="+mn-lt"/>
              </a:rPr>
              <a:t> </a:t>
            </a:r>
            <a:r>
              <a:rPr lang="ru-RU" dirty="0" err="1">
                <a:latin typeface="Times New Roman"/>
                <a:ea typeface="+mn-lt"/>
                <a:cs typeface="+mn-lt"/>
              </a:rPr>
              <a:t>from</a:t>
            </a:r>
            <a:r>
              <a:rPr lang="ru-RU" dirty="0">
                <a:latin typeface="Times New Roman"/>
                <a:ea typeface="+mn-lt"/>
                <a:cs typeface="+mn-lt"/>
              </a:rPr>
              <a:t> </a:t>
            </a:r>
            <a:r>
              <a:rPr lang="ru-RU" dirty="0" err="1">
                <a:latin typeface="Times New Roman"/>
                <a:ea typeface="+mn-lt"/>
                <a:cs typeface="+mn-lt"/>
              </a:rPr>
              <a:t>sun</a:t>
            </a:r>
            <a:r>
              <a:rPr lang="ru-RU" dirty="0">
                <a:latin typeface="Times New Roman"/>
                <a:ea typeface="+mn-lt"/>
                <a:cs typeface="+mn-lt"/>
              </a:rPr>
              <a:t> </a:t>
            </a:r>
            <a:r>
              <a:rPr lang="ru-RU" dirty="0" err="1">
                <a:latin typeface="Times New Roman"/>
                <a:ea typeface="+mn-lt"/>
                <a:cs typeface="+mn-lt"/>
              </a:rPr>
              <a:t>to</a:t>
            </a:r>
            <a:r>
              <a:rPr lang="ru-RU" dirty="0">
                <a:latin typeface="Times New Roman"/>
                <a:ea typeface="+mn-lt"/>
                <a:cs typeface="+mn-lt"/>
              </a:rPr>
              <a:t> </a:t>
            </a:r>
            <a:r>
              <a:rPr lang="ru-RU" dirty="0" err="1">
                <a:latin typeface="Times New Roman"/>
                <a:ea typeface="+mn-lt"/>
                <a:cs typeface="+mn-lt"/>
              </a:rPr>
              <a:t>earth</a:t>
            </a:r>
            <a:r>
              <a:rPr lang="ru-RU" dirty="0">
                <a:latin typeface="Times New Roman"/>
                <a:ea typeface="+mn-lt"/>
                <a:cs typeface="+mn-lt"/>
              </a:rPr>
              <a:t>, </a:t>
            </a:r>
            <a:r>
              <a:rPr lang="ru-RU" dirty="0" err="1">
                <a:latin typeface="Times New Roman"/>
                <a:ea typeface="+mn-lt"/>
                <a:cs typeface="+mn-lt"/>
              </a:rPr>
              <a:t>some</a:t>
            </a:r>
            <a:r>
              <a:rPr lang="ru-RU" dirty="0">
                <a:latin typeface="Times New Roman"/>
                <a:ea typeface="+mn-lt"/>
                <a:cs typeface="+mn-lt"/>
              </a:rPr>
              <a:t> </a:t>
            </a:r>
            <a:r>
              <a:rPr lang="ru-RU" dirty="0" err="1">
                <a:latin typeface="Times New Roman"/>
                <a:ea typeface="+mn-lt"/>
                <a:cs typeface="+mn-lt"/>
              </a:rPr>
              <a:t>of</a:t>
            </a:r>
            <a:r>
              <a:rPr lang="ru-RU" dirty="0">
                <a:latin typeface="Times New Roman"/>
                <a:ea typeface="+mn-lt"/>
                <a:cs typeface="+mn-lt"/>
              </a:rPr>
              <a:t> </a:t>
            </a:r>
            <a:r>
              <a:rPr lang="ru-RU" dirty="0" err="1">
                <a:latin typeface="Times New Roman"/>
                <a:ea typeface="+mn-lt"/>
                <a:cs typeface="+mn-lt"/>
              </a:rPr>
              <a:t>them</a:t>
            </a:r>
            <a:r>
              <a:rPr lang="ru-RU" dirty="0">
                <a:latin typeface="Times New Roman"/>
                <a:ea typeface="+mn-lt"/>
                <a:cs typeface="+mn-lt"/>
              </a:rPr>
              <a:t> </a:t>
            </a:r>
            <a:r>
              <a:rPr lang="ru-RU" dirty="0" err="1">
                <a:latin typeface="Times New Roman"/>
                <a:ea typeface="+mn-lt"/>
                <a:cs typeface="+mn-lt"/>
              </a:rPr>
              <a:t>are</a:t>
            </a:r>
            <a:r>
              <a:rPr lang="ru-RU" dirty="0">
                <a:latin typeface="Times New Roman"/>
                <a:ea typeface="+mn-lt"/>
                <a:cs typeface="+mn-lt"/>
              </a:rPr>
              <a:t> </a:t>
            </a:r>
            <a:r>
              <a:rPr lang="ru-RU" dirty="0" err="1">
                <a:latin typeface="Times New Roman"/>
                <a:ea typeface="+mn-lt"/>
                <a:cs typeface="+mn-lt"/>
              </a:rPr>
              <a:t>converted</a:t>
            </a:r>
            <a:r>
              <a:rPr lang="ru-RU" dirty="0">
                <a:latin typeface="Times New Roman"/>
                <a:ea typeface="+mn-lt"/>
                <a:cs typeface="+mn-lt"/>
              </a:rPr>
              <a:t> </a:t>
            </a:r>
            <a:r>
              <a:rPr lang="ru-RU" dirty="0" err="1">
                <a:latin typeface="Times New Roman"/>
                <a:ea typeface="+mn-lt"/>
                <a:cs typeface="+mn-lt"/>
              </a:rPr>
              <a:t>to</a:t>
            </a:r>
            <a:r>
              <a:rPr lang="ru-RU" dirty="0">
                <a:latin typeface="Times New Roman"/>
                <a:ea typeface="+mn-lt"/>
                <a:cs typeface="+mn-lt"/>
              </a:rPr>
              <a:t> </a:t>
            </a:r>
            <a:r>
              <a:rPr lang="ru-RU" dirty="0" err="1">
                <a:latin typeface="Times New Roman"/>
                <a:ea typeface="+mn-lt"/>
                <a:cs typeface="+mn-lt"/>
              </a:rPr>
              <a:t>muon</a:t>
            </a:r>
            <a:r>
              <a:rPr lang="ru-RU" dirty="0">
                <a:latin typeface="Times New Roman"/>
                <a:ea typeface="+mn-lt"/>
                <a:cs typeface="+mn-lt"/>
              </a:rPr>
              <a:t> </a:t>
            </a:r>
            <a:r>
              <a:rPr lang="ru-RU" dirty="0" err="1">
                <a:latin typeface="Times New Roman"/>
                <a:ea typeface="+mn-lt"/>
                <a:cs typeface="+mn-lt"/>
              </a:rPr>
              <a:t>or</a:t>
            </a:r>
            <a:r>
              <a:rPr lang="ru-RU" dirty="0">
                <a:latin typeface="Times New Roman"/>
                <a:ea typeface="+mn-lt"/>
                <a:cs typeface="+mn-lt"/>
              </a:rPr>
              <a:t> </a:t>
            </a:r>
            <a:r>
              <a:rPr lang="ru-RU" dirty="0" err="1">
                <a:latin typeface="Times New Roman"/>
                <a:ea typeface="+mn-lt"/>
                <a:cs typeface="+mn-lt"/>
              </a:rPr>
              <a:t>tau</a:t>
            </a:r>
            <a:r>
              <a:rPr lang="ru-RU" dirty="0">
                <a:latin typeface="Times New Roman"/>
                <a:ea typeface="+mn-lt"/>
                <a:cs typeface="+mn-lt"/>
              </a:rPr>
              <a:t> </a:t>
            </a:r>
            <a:r>
              <a:rPr lang="en-US" dirty="0" smtClean="0">
                <a:latin typeface="Times New Roman"/>
                <a:ea typeface="+mn-lt"/>
                <a:cs typeface="+mn-lt"/>
              </a:rPr>
              <a:t>           </a:t>
            </a:r>
            <a:r>
              <a:rPr lang="ru-RU" dirty="0" err="1" smtClean="0">
                <a:latin typeface="Times New Roman"/>
                <a:ea typeface="+mn-lt"/>
                <a:cs typeface="+mn-lt"/>
              </a:rPr>
              <a:t>neutrino</a:t>
            </a:r>
            <a:r>
              <a:rPr lang="ru-RU" dirty="0">
                <a:latin typeface="Times New Roman"/>
                <a:ea typeface="+mn-lt"/>
                <a:cs typeface="+mn-lt"/>
              </a:rPr>
              <a:t>, </a:t>
            </a:r>
            <a:r>
              <a:rPr lang="ru-RU" dirty="0" err="1">
                <a:latin typeface="Times New Roman"/>
                <a:ea typeface="+mn-lt"/>
                <a:cs typeface="+mn-lt"/>
              </a:rPr>
              <a:t>which</a:t>
            </a:r>
            <a:r>
              <a:rPr lang="ru-RU" dirty="0">
                <a:latin typeface="Times New Roman"/>
                <a:ea typeface="+mn-lt"/>
                <a:cs typeface="+mn-lt"/>
              </a:rPr>
              <a:t> </a:t>
            </a:r>
            <a:r>
              <a:rPr lang="ru-RU" dirty="0" err="1">
                <a:latin typeface="Times New Roman"/>
                <a:ea typeface="+mn-lt"/>
                <a:cs typeface="+mn-lt"/>
              </a:rPr>
              <a:t>reduces</a:t>
            </a:r>
            <a:r>
              <a:rPr lang="ru-RU" dirty="0">
                <a:latin typeface="Times New Roman"/>
                <a:ea typeface="+mn-lt"/>
                <a:cs typeface="+mn-lt"/>
              </a:rPr>
              <a:t> </a:t>
            </a:r>
            <a:r>
              <a:rPr lang="ru-RU" dirty="0" err="1">
                <a:latin typeface="Times New Roman"/>
                <a:ea typeface="+mn-lt"/>
                <a:cs typeface="+mn-lt"/>
              </a:rPr>
              <a:t>the</a:t>
            </a:r>
            <a:r>
              <a:rPr lang="ru-RU" dirty="0">
                <a:latin typeface="Times New Roman"/>
                <a:ea typeface="+mn-lt"/>
                <a:cs typeface="+mn-lt"/>
              </a:rPr>
              <a:t> </a:t>
            </a:r>
            <a:r>
              <a:rPr lang="ru-RU" dirty="0" err="1">
                <a:latin typeface="Times New Roman"/>
                <a:ea typeface="+mn-lt"/>
                <a:cs typeface="+mn-lt"/>
              </a:rPr>
              <a:t>intensity</a:t>
            </a:r>
            <a:r>
              <a:rPr lang="ru-RU" dirty="0">
                <a:latin typeface="Times New Roman"/>
                <a:ea typeface="+mn-lt"/>
                <a:cs typeface="+mn-lt"/>
              </a:rPr>
              <a:t> </a:t>
            </a:r>
            <a:r>
              <a:rPr lang="ru-RU" dirty="0" err="1">
                <a:latin typeface="Times New Roman"/>
                <a:ea typeface="+mn-lt"/>
                <a:cs typeface="+mn-lt"/>
              </a:rPr>
              <a:t>of</a:t>
            </a:r>
            <a:r>
              <a:rPr lang="ru-RU" dirty="0">
                <a:latin typeface="Times New Roman"/>
                <a:ea typeface="+mn-lt"/>
                <a:cs typeface="+mn-lt"/>
              </a:rPr>
              <a:t> </a:t>
            </a:r>
            <a:r>
              <a:rPr lang="ru-RU" dirty="0" err="1">
                <a:latin typeface="Times New Roman"/>
                <a:ea typeface="+mn-lt"/>
                <a:cs typeface="+mn-lt"/>
              </a:rPr>
              <a:t>the</a:t>
            </a:r>
            <a:r>
              <a:rPr lang="ru-RU" dirty="0">
                <a:latin typeface="Times New Roman"/>
                <a:ea typeface="+mn-lt"/>
                <a:cs typeface="+mn-lt"/>
              </a:rPr>
              <a:t> </a:t>
            </a:r>
            <a:r>
              <a:rPr lang="ru-RU" dirty="0" err="1">
                <a:latin typeface="Times New Roman"/>
                <a:ea typeface="+mn-lt"/>
                <a:cs typeface="+mn-lt"/>
              </a:rPr>
              <a:t>electron</a:t>
            </a:r>
            <a:r>
              <a:rPr lang="ru-RU" dirty="0">
                <a:latin typeface="Times New Roman"/>
                <a:ea typeface="+mn-lt"/>
                <a:cs typeface="+mn-lt"/>
              </a:rPr>
              <a:t> </a:t>
            </a:r>
            <a:r>
              <a:rPr lang="ru-RU" dirty="0" err="1">
                <a:latin typeface="Times New Roman"/>
                <a:ea typeface="+mn-lt"/>
                <a:cs typeface="+mn-lt"/>
              </a:rPr>
              <a:t>neutrino</a:t>
            </a:r>
            <a:r>
              <a:rPr lang="ru-RU" dirty="0">
                <a:latin typeface="Times New Roman"/>
                <a:ea typeface="+mn-lt"/>
                <a:cs typeface="+mn-lt"/>
              </a:rPr>
              <a:t> </a:t>
            </a:r>
            <a:r>
              <a:rPr lang="ru-RU" dirty="0" err="1">
                <a:latin typeface="Times New Roman"/>
                <a:ea typeface="+mn-lt"/>
                <a:cs typeface="+mn-lt"/>
              </a:rPr>
              <a:t>flow</a:t>
            </a:r>
            <a:r>
              <a:rPr lang="ru-RU" dirty="0">
                <a:latin typeface="Times New Roman"/>
                <a:ea typeface="+mn-lt"/>
                <a:cs typeface="+mn-lt"/>
              </a:rPr>
              <a:t>. </a:t>
            </a:r>
            <a:r>
              <a:rPr lang="ru-RU" dirty="0" err="1">
                <a:latin typeface="Times New Roman"/>
                <a:ea typeface="+mn-lt"/>
                <a:cs typeface="+mn-lt"/>
              </a:rPr>
              <a:t>Experimentally</a:t>
            </a:r>
            <a:r>
              <a:rPr lang="ru-RU" dirty="0">
                <a:latin typeface="Times New Roman"/>
                <a:ea typeface="+mn-lt"/>
                <a:cs typeface="+mn-lt"/>
              </a:rPr>
              <a:t>, </a:t>
            </a:r>
            <a:r>
              <a:rPr lang="ru-RU" dirty="0" err="1">
                <a:latin typeface="Times New Roman"/>
                <a:ea typeface="+mn-lt"/>
                <a:cs typeface="+mn-lt"/>
              </a:rPr>
              <a:t>only</a:t>
            </a:r>
            <a:r>
              <a:rPr lang="ru-RU" dirty="0">
                <a:latin typeface="Times New Roman"/>
                <a:ea typeface="+mn-lt"/>
                <a:cs typeface="+mn-lt"/>
              </a:rPr>
              <a:t> </a:t>
            </a:r>
            <a:r>
              <a:rPr lang="ru-RU" dirty="0" err="1">
                <a:latin typeface="Times New Roman"/>
                <a:ea typeface="+mn-lt"/>
                <a:cs typeface="+mn-lt"/>
              </a:rPr>
              <a:t>electronic</a:t>
            </a:r>
            <a:r>
              <a:rPr lang="ru-RU" dirty="0">
                <a:latin typeface="Times New Roman"/>
                <a:ea typeface="+mn-lt"/>
                <a:cs typeface="+mn-lt"/>
              </a:rPr>
              <a:t> </a:t>
            </a:r>
            <a:r>
              <a:rPr lang="ru-RU" dirty="0" err="1">
                <a:latin typeface="Times New Roman"/>
                <a:ea typeface="+mn-lt"/>
                <a:cs typeface="+mn-lt"/>
              </a:rPr>
              <a:t>neutrino</a:t>
            </a:r>
            <a:r>
              <a:rPr lang="ru-RU" dirty="0">
                <a:latin typeface="Times New Roman"/>
                <a:ea typeface="+mn-lt"/>
                <a:cs typeface="+mn-lt"/>
              </a:rPr>
              <a:t> </a:t>
            </a:r>
            <a:r>
              <a:rPr lang="ka-GE" dirty="0" smtClean="0">
                <a:latin typeface="Times New Roman"/>
                <a:ea typeface="+mn-lt"/>
                <a:cs typeface="+mn-lt"/>
              </a:rPr>
              <a:t>appears and therefore the observed </a:t>
            </a:r>
            <a:r>
              <a:rPr lang="ru-RU" dirty="0" err="1" smtClean="0">
                <a:latin typeface="Times New Roman"/>
                <a:ea typeface="+mn-lt"/>
                <a:cs typeface="+mn-lt"/>
              </a:rPr>
              <a:t>neutrino</a:t>
            </a:r>
            <a:r>
              <a:rPr lang="ru-RU" dirty="0">
                <a:latin typeface="Times New Roman"/>
                <a:ea typeface="+mn-lt"/>
                <a:cs typeface="+mn-lt"/>
              </a:rPr>
              <a:t> </a:t>
            </a:r>
            <a:r>
              <a:rPr lang="en-US" dirty="0" smtClean="0">
                <a:latin typeface="Times New Roman"/>
                <a:ea typeface="+mn-lt"/>
                <a:cs typeface="+mn-lt"/>
              </a:rPr>
              <a:t>  </a:t>
            </a:r>
            <a:r>
              <a:rPr lang="ka-GE" dirty="0" smtClean="0">
                <a:latin typeface="Times New Roman"/>
                <a:ea typeface="+mn-lt"/>
                <a:cs typeface="+mn-lt"/>
              </a:rPr>
              <a:t>deficiency in the observed stream.</a:t>
            </a:r>
            <a:endParaRPr lang="ka-GE" dirty="0">
              <a:latin typeface="Times New Roman"/>
              <a:cs typeface="Calibri"/>
            </a:endParaRPr>
          </a:p>
        </p:txBody>
      </p:sp>
    </p:spTree>
    <p:extLst>
      <p:ext uri="{BB962C8B-B14F-4D97-AF65-F5344CB8AC3E}">
        <p14:creationId xmlns:p14="http://schemas.microsoft.com/office/powerpoint/2010/main" val="30331958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10">
            <a:extLst>
              <a:ext uri="{FF2B5EF4-FFF2-40B4-BE49-F238E27FC236}">
                <a16:creationId xmlns:a16="http://schemas.microsoft.com/office/drawing/2014/main" id="{AA23566C-AB1E-46C7-82F7-37F911147EC9}"/>
              </a:ext>
            </a:extLst>
          </p:cNvPr>
          <p:cNvPicPr>
            <a:picLocks noChangeAspect="1"/>
          </p:cNvPicPr>
          <p:nvPr/>
        </p:nvPicPr>
        <p:blipFill>
          <a:blip r:embed="rId2"/>
          <a:stretch>
            <a:fillRect/>
          </a:stretch>
        </p:blipFill>
        <p:spPr>
          <a:xfrm>
            <a:off x="151005" y="1131080"/>
            <a:ext cx="4749065" cy="2628142"/>
          </a:xfrm>
          <a:prstGeom prst="rect">
            <a:avLst/>
          </a:prstGeom>
        </p:spPr>
      </p:pic>
      <p:sp>
        <p:nvSpPr>
          <p:cNvPr id="13" name="TextBox 12">
            <a:extLst>
              <a:ext uri="{FF2B5EF4-FFF2-40B4-BE49-F238E27FC236}">
                <a16:creationId xmlns:a16="http://schemas.microsoft.com/office/drawing/2014/main" id="{2D0051A1-860B-4296-89ED-2DCEBD506BA8}"/>
              </a:ext>
            </a:extLst>
          </p:cNvPr>
          <p:cNvSpPr txBox="1"/>
          <p:nvPr/>
        </p:nvSpPr>
        <p:spPr>
          <a:xfrm>
            <a:off x="151005" y="3777327"/>
            <a:ext cx="5460788"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sz="2000" dirty="0" err="1">
                <a:latin typeface="Times New Roman"/>
                <a:ea typeface="+mn-lt"/>
                <a:cs typeface="+mn-lt"/>
              </a:rPr>
              <a:t>Neutrinos</a:t>
            </a:r>
            <a:r>
              <a:rPr lang="ru-RU" sz="2000" dirty="0">
                <a:latin typeface="Times New Roman"/>
                <a:ea typeface="+mn-lt"/>
                <a:cs typeface="+mn-lt"/>
              </a:rPr>
              <a:t> </a:t>
            </a:r>
            <a:r>
              <a:rPr lang="ru-RU" sz="2000" dirty="0" err="1">
                <a:latin typeface="Times New Roman"/>
                <a:ea typeface="+mn-lt"/>
                <a:cs typeface="+mn-lt"/>
              </a:rPr>
              <a:t>have</a:t>
            </a:r>
            <a:r>
              <a:rPr lang="ru-RU" sz="2000" dirty="0">
                <a:latin typeface="Times New Roman"/>
                <a:ea typeface="+mn-lt"/>
                <a:cs typeface="+mn-lt"/>
              </a:rPr>
              <a:t> a </a:t>
            </a:r>
            <a:r>
              <a:rPr lang="ru-RU" sz="2000" dirty="0" err="1">
                <a:latin typeface="Times New Roman"/>
                <a:ea typeface="+mn-lt"/>
                <a:cs typeface="+mn-lt"/>
              </a:rPr>
              <a:t>unique</a:t>
            </a:r>
            <a:r>
              <a:rPr lang="ru-RU" sz="2000" dirty="0">
                <a:latin typeface="Times New Roman"/>
                <a:ea typeface="+mn-lt"/>
                <a:cs typeface="+mn-lt"/>
              </a:rPr>
              <a:t> </a:t>
            </a:r>
            <a:r>
              <a:rPr lang="ru-RU" sz="2000" dirty="0" err="1">
                <a:latin typeface="Times New Roman"/>
                <a:ea typeface="+mn-lt"/>
                <a:cs typeface="+mn-lt"/>
              </a:rPr>
              <a:t>property</a:t>
            </a:r>
            <a:r>
              <a:rPr lang="ru-RU" sz="2000" dirty="0">
                <a:latin typeface="Times New Roman"/>
                <a:ea typeface="+mn-lt"/>
                <a:cs typeface="+mn-lt"/>
              </a:rPr>
              <a:t> </a:t>
            </a:r>
            <a:r>
              <a:rPr lang="ru-RU" sz="2000" dirty="0" err="1">
                <a:latin typeface="Times New Roman"/>
                <a:ea typeface="+mn-lt"/>
                <a:cs typeface="+mn-lt"/>
              </a:rPr>
              <a:t>in</a:t>
            </a:r>
            <a:r>
              <a:rPr lang="ru-RU" sz="2000" dirty="0">
                <a:latin typeface="Times New Roman"/>
                <a:ea typeface="+mn-lt"/>
                <a:cs typeface="+mn-lt"/>
              </a:rPr>
              <a:t> </a:t>
            </a:r>
            <a:r>
              <a:rPr lang="ru-RU" sz="2000" dirty="0" err="1">
                <a:latin typeface="Times New Roman"/>
                <a:ea typeface="+mn-lt"/>
                <a:cs typeface="+mn-lt"/>
              </a:rPr>
              <a:t>that</a:t>
            </a:r>
            <a:r>
              <a:rPr lang="ru-RU" sz="2000" dirty="0">
                <a:latin typeface="Times New Roman"/>
                <a:ea typeface="+mn-lt"/>
                <a:cs typeface="+mn-lt"/>
              </a:rPr>
              <a:t> </a:t>
            </a:r>
            <a:r>
              <a:rPr lang="ru-RU" sz="2000" dirty="0" err="1">
                <a:latin typeface="Times New Roman"/>
                <a:ea typeface="+mn-lt"/>
                <a:cs typeface="+mn-lt"/>
              </a:rPr>
              <a:t>as</a:t>
            </a:r>
            <a:r>
              <a:rPr lang="ru-RU" sz="2000" dirty="0">
                <a:latin typeface="Times New Roman"/>
                <a:ea typeface="+mn-lt"/>
                <a:cs typeface="+mn-lt"/>
              </a:rPr>
              <a:t> </a:t>
            </a:r>
            <a:r>
              <a:rPr lang="ru-RU" sz="2000" dirty="0" err="1">
                <a:latin typeface="Times New Roman"/>
                <a:ea typeface="+mn-lt"/>
                <a:cs typeface="+mn-lt"/>
              </a:rPr>
              <a:t>they</a:t>
            </a:r>
            <a:r>
              <a:rPr lang="ru-RU" sz="2000" dirty="0">
                <a:latin typeface="Times New Roman"/>
                <a:ea typeface="+mn-lt"/>
                <a:cs typeface="+mn-lt"/>
              </a:rPr>
              <a:t> </a:t>
            </a:r>
            <a:r>
              <a:rPr lang="ru-RU" sz="2000" dirty="0" err="1">
                <a:latin typeface="Times New Roman"/>
                <a:ea typeface="+mn-lt"/>
                <a:cs typeface="+mn-lt"/>
              </a:rPr>
              <a:t>travel</a:t>
            </a:r>
            <a:r>
              <a:rPr lang="ru-RU" sz="2000" dirty="0">
                <a:latin typeface="Times New Roman"/>
                <a:ea typeface="+mn-lt"/>
                <a:cs typeface="+mn-lt"/>
              </a:rPr>
              <a:t> </a:t>
            </a:r>
            <a:r>
              <a:rPr lang="ru-RU" sz="2000" dirty="0" err="1">
                <a:latin typeface="Times New Roman"/>
                <a:ea typeface="+mn-lt"/>
                <a:cs typeface="+mn-lt"/>
              </a:rPr>
              <a:t>some</a:t>
            </a:r>
            <a:r>
              <a:rPr lang="ru-RU" sz="2000" dirty="0">
                <a:latin typeface="Times New Roman"/>
                <a:ea typeface="+mn-lt"/>
                <a:cs typeface="+mn-lt"/>
              </a:rPr>
              <a:t> </a:t>
            </a:r>
            <a:r>
              <a:rPr lang="ru-RU" sz="2000" dirty="0" err="1">
                <a:latin typeface="Times New Roman"/>
                <a:ea typeface="+mn-lt"/>
                <a:cs typeface="+mn-lt"/>
              </a:rPr>
              <a:t>distance</a:t>
            </a:r>
            <a:r>
              <a:rPr lang="ru-RU" sz="2000" dirty="0">
                <a:latin typeface="Times New Roman"/>
                <a:ea typeface="+mn-lt"/>
                <a:cs typeface="+mn-lt"/>
              </a:rPr>
              <a:t> </a:t>
            </a:r>
            <a:r>
              <a:rPr lang="ru-RU" sz="2000" dirty="0" err="1">
                <a:latin typeface="Times New Roman"/>
                <a:ea typeface="+mn-lt"/>
                <a:cs typeface="+mn-lt"/>
              </a:rPr>
              <a:t>at</a:t>
            </a:r>
            <a:r>
              <a:rPr lang="ru-RU" sz="2000" dirty="0">
                <a:latin typeface="Times New Roman"/>
                <a:ea typeface="+mn-lt"/>
                <a:cs typeface="+mn-lt"/>
              </a:rPr>
              <a:t> </a:t>
            </a:r>
            <a:r>
              <a:rPr lang="ru-RU" sz="2000" dirty="0" err="1">
                <a:latin typeface="Times New Roman"/>
                <a:ea typeface="+mn-lt"/>
                <a:cs typeface="+mn-lt"/>
              </a:rPr>
              <a:t>near</a:t>
            </a:r>
            <a:r>
              <a:rPr lang="ru-RU" sz="2000" dirty="0">
                <a:latin typeface="Times New Roman"/>
                <a:ea typeface="+mn-lt"/>
                <a:cs typeface="+mn-lt"/>
              </a:rPr>
              <a:t> </a:t>
            </a:r>
            <a:r>
              <a:rPr lang="ru-RU" sz="2000" dirty="0" err="1">
                <a:latin typeface="Times New Roman"/>
                <a:ea typeface="+mn-lt"/>
                <a:cs typeface="+mn-lt"/>
              </a:rPr>
              <a:t>the</a:t>
            </a:r>
            <a:r>
              <a:rPr lang="ru-RU" sz="2000" dirty="0">
                <a:latin typeface="Times New Roman"/>
                <a:ea typeface="+mn-lt"/>
                <a:cs typeface="+mn-lt"/>
              </a:rPr>
              <a:t> </a:t>
            </a:r>
            <a:r>
              <a:rPr lang="ru-RU" sz="2000" dirty="0" err="1">
                <a:latin typeface="Times New Roman"/>
                <a:ea typeface="+mn-lt"/>
                <a:cs typeface="+mn-lt"/>
              </a:rPr>
              <a:t>speed</a:t>
            </a:r>
            <a:r>
              <a:rPr lang="ru-RU" sz="2000" dirty="0">
                <a:latin typeface="Times New Roman"/>
                <a:ea typeface="+mn-lt"/>
                <a:cs typeface="+mn-lt"/>
              </a:rPr>
              <a:t> </a:t>
            </a:r>
            <a:r>
              <a:rPr lang="ru-RU" sz="2000" dirty="0" err="1">
                <a:latin typeface="Times New Roman"/>
                <a:ea typeface="+mn-lt"/>
                <a:cs typeface="+mn-lt"/>
              </a:rPr>
              <a:t>of</a:t>
            </a:r>
            <a:r>
              <a:rPr lang="ru-RU" sz="2000" dirty="0">
                <a:latin typeface="Times New Roman"/>
                <a:ea typeface="+mn-lt"/>
                <a:cs typeface="+mn-lt"/>
              </a:rPr>
              <a:t> </a:t>
            </a:r>
            <a:r>
              <a:rPr lang="ru-RU" sz="2000" dirty="0" err="1">
                <a:latin typeface="Times New Roman"/>
                <a:ea typeface="+mn-lt"/>
                <a:cs typeface="+mn-lt"/>
              </a:rPr>
              <a:t>light</a:t>
            </a:r>
            <a:r>
              <a:rPr lang="ru-RU" sz="2000" dirty="0">
                <a:latin typeface="Times New Roman"/>
                <a:ea typeface="+mn-lt"/>
                <a:cs typeface="+mn-lt"/>
              </a:rPr>
              <a:t> </a:t>
            </a:r>
            <a:r>
              <a:rPr lang="ru-RU" sz="2000" dirty="0" err="1">
                <a:latin typeface="Times New Roman"/>
                <a:ea typeface="+mn-lt"/>
                <a:cs typeface="+mn-lt"/>
              </a:rPr>
              <a:t>they</a:t>
            </a:r>
            <a:r>
              <a:rPr lang="ru-RU" sz="2000" dirty="0">
                <a:latin typeface="Times New Roman"/>
                <a:ea typeface="+mn-lt"/>
                <a:cs typeface="+mn-lt"/>
              </a:rPr>
              <a:t> </a:t>
            </a:r>
            <a:r>
              <a:rPr lang="ru-RU" sz="2000" dirty="0" err="1">
                <a:latin typeface="Times New Roman"/>
                <a:ea typeface="+mn-lt"/>
                <a:cs typeface="+mn-lt"/>
              </a:rPr>
              <a:t>transform</a:t>
            </a:r>
            <a:r>
              <a:rPr lang="ru-RU" sz="2000" dirty="0">
                <a:latin typeface="Times New Roman"/>
                <a:ea typeface="+mn-lt"/>
                <a:cs typeface="+mn-lt"/>
              </a:rPr>
              <a:t> </a:t>
            </a:r>
            <a:r>
              <a:rPr lang="ru-RU" sz="2000" dirty="0" err="1">
                <a:latin typeface="Times New Roman"/>
                <a:ea typeface="+mn-lt"/>
                <a:cs typeface="+mn-lt"/>
              </a:rPr>
              <a:t>themselves</a:t>
            </a:r>
            <a:r>
              <a:rPr lang="ru-RU" sz="2000" dirty="0">
                <a:latin typeface="Times New Roman"/>
                <a:ea typeface="+mn-lt"/>
                <a:cs typeface="+mn-lt"/>
              </a:rPr>
              <a:t> </a:t>
            </a:r>
            <a:r>
              <a:rPr lang="ru-RU" sz="2000" dirty="0" err="1">
                <a:latin typeface="Times New Roman"/>
                <a:ea typeface="+mn-lt"/>
                <a:cs typeface="+mn-lt"/>
              </a:rPr>
              <a:t>into</a:t>
            </a:r>
            <a:r>
              <a:rPr lang="ru-RU" sz="2000" dirty="0">
                <a:latin typeface="Times New Roman"/>
                <a:ea typeface="+mn-lt"/>
                <a:cs typeface="+mn-lt"/>
              </a:rPr>
              <a:t> </a:t>
            </a:r>
            <a:r>
              <a:rPr lang="ru-RU" sz="2000" dirty="0" err="1">
                <a:latin typeface="Times New Roman"/>
                <a:ea typeface="+mn-lt"/>
                <a:cs typeface="+mn-lt"/>
              </a:rPr>
              <a:t>other</a:t>
            </a:r>
            <a:r>
              <a:rPr lang="ru-RU" sz="2000" dirty="0">
                <a:latin typeface="Times New Roman"/>
                <a:ea typeface="+mn-lt"/>
                <a:cs typeface="+mn-lt"/>
              </a:rPr>
              <a:t> </a:t>
            </a:r>
            <a:r>
              <a:rPr lang="ru-RU" sz="2000" dirty="0" err="1">
                <a:latin typeface="Times New Roman"/>
                <a:ea typeface="+mn-lt"/>
                <a:cs typeface="+mn-lt"/>
              </a:rPr>
              <a:t>neutrino</a:t>
            </a:r>
            <a:r>
              <a:rPr lang="ru-RU" sz="2000" dirty="0">
                <a:latin typeface="Times New Roman"/>
                <a:ea typeface="+mn-lt"/>
                <a:cs typeface="+mn-lt"/>
              </a:rPr>
              <a:t> </a:t>
            </a:r>
            <a:r>
              <a:rPr lang="ru-RU" sz="2000" dirty="0" err="1">
                <a:latin typeface="Times New Roman"/>
                <a:ea typeface="+mn-lt"/>
                <a:cs typeface="+mn-lt"/>
              </a:rPr>
              <a:t>flavors</a:t>
            </a:r>
            <a:r>
              <a:rPr lang="ru-RU" sz="2000" dirty="0">
                <a:latin typeface="Times New Roman"/>
                <a:ea typeface="+mn-lt"/>
                <a:cs typeface="+mn-lt"/>
              </a:rPr>
              <a:t>. 100% </a:t>
            </a:r>
            <a:r>
              <a:rPr lang="ru-RU" sz="2000" dirty="0" err="1">
                <a:latin typeface="Times New Roman"/>
                <a:ea typeface="+mn-lt"/>
                <a:cs typeface="+mn-lt"/>
              </a:rPr>
              <a:t>of</a:t>
            </a:r>
            <a:r>
              <a:rPr lang="ru-RU" sz="2000" dirty="0">
                <a:latin typeface="Times New Roman"/>
                <a:ea typeface="+mn-lt"/>
                <a:cs typeface="+mn-lt"/>
              </a:rPr>
              <a:t> </a:t>
            </a:r>
            <a:r>
              <a:rPr lang="ru-RU" sz="2000" dirty="0" err="1">
                <a:latin typeface="Times New Roman"/>
                <a:ea typeface="+mn-lt"/>
                <a:cs typeface="+mn-lt"/>
              </a:rPr>
              <a:t>the</a:t>
            </a:r>
            <a:r>
              <a:rPr lang="ru-RU" sz="2000" dirty="0">
                <a:latin typeface="Times New Roman"/>
                <a:ea typeface="+mn-lt"/>
                <a:cs typeface="+mn-lt"/>
              </a:rPr>
              <a:t> </a:t>
            </a:r>
            <a:r>
              <a:rPr lang="ru-RU" sz="2000" dirty="0" err="1">
                <a:latin typeface="Times New Roman"/>
                <a:ea typeface="+mn-lt"/>
                <a:cs typeface="+mn-lt"/>
              </a:rPr>
              <a:t>particles</a:t>
            </a:r>
            <a:r>
              <a:rPr lang="ru-RU" sz="2000" dirty="0">
                <a:latin typeface="Times New Roman"/>
                <a:ea typeface="+mn-lt"/>
                <a:cs typeface="+mn-lt"/>
              </a:rPr>
              <a:t> </a:t>
            </a:r>
            <a:r>
              <a:rPr lang="ru-RU" sz="2000" dirty="0" err="1">
                <a:latin typeface="Times New Roman"/>
                <a:ea typeface="+mn-lt"/>
                <a:cs typeface="+mn-lt"/>
              </a:rPr>
              <a:t>leave</a:t>
            </a:r>
            <a:r>
              <a:rPr lang="ru-RU" sz="2000" dirty="0">
                <a:latin typeface="Times New Roman"/>
                <a:ea typeface="+mn-lt"/>
                <a:cs typeface="+mn-lt"/>
              </a:rPr>
              <a:t> </a:t>
            </a:r>
            <a:r>
              <a:rPr lang="ru-RU" sz="2000" dirty="0" err="1">
                <a:latin typeface="Times New Roman"/>
                <a:ea typeface="+mn-lt"/>
                <a:cs typeface="+mn-lt"/>
              </a:rPr>
              <a:t>Fermilab</a:t>
            </a:r>
            <a:r>
              <a:rPr lang="ru-RU" sz="2000" dirty="0">
                <a:latin typeface="Times New Roman"/>
                <a:ea typeface="+mn-lt"/>
                <a:cs typeface="+mn-lt"/>
              </a:rPr>
              <a:t> </a:t>
            </a:r>
            <a:r>
              <a:rPr lang="ru-RU" sz="2000" dirty="0" err="1">
                <a:latin typeface="Times New Roman"/>
                <a:ea typeface="+mn-lt"/>
                <a:cs typeface="+mn-lt"/>
              </a:rPr>
              <a:t>as</a:t>
            </a:r>
            <a:r>
              <a:rPr lang="ru-RU" sz="2000" dirty="0">
                <a:latin typeface="Times New Roman"/>
                <a:ea typeface="+mn-lt"/>
                <a:cs typeface="+mn-lt"/>
              </a:rPr>
              <a:t> a </a:t>
            </a:r>
            <a:r>
              <a:rPr lang="ru-RU" sz="2000" dirty="0" err="1">
                <a:latin typeface="Times New Roman"/>
                <a:ea typeface="+mn-lt"/>
                <a:cs typeface="+mn-lt"/>
              </a:rPr>
              <a:t>pure</a:t>
            </a:r>
            <a:r>
              <a:rPr lang="ru-RU" sz="2000" dirty="0">
                <a:latin typeface="Times New Roman"/>
                <a:ea typeface="+mn-lt"/>
                <a:cs typeface="+mn-lt"/>
              </a:rPr>
              <a:t> </a:t>
            </a:r>
            <a:r>
              <a:rPr lang="ru-RU" sz="2000" dirty="0" err="1">
                <a:latin typeface="Times New Roman"/>
                <a:ea typeface="+mn-lt"/>
                <a:cs typeface="+mn-lt"/>
              </a:rPr>
              <a:t>beam</a:t>
            </a:r>
            <a:r>
              <a:rPr lang="ru-RU" sz="2000" dirty="0">
                <a:latin typeface="Times New Roman"/>
                <a:ea typeface="+mn-lt"/>
                <a:cs typeface="+mn-lt"/>
              </a:rPr>
              <a:t> </a:t>
            </a:r>
            <a:r>
              <a:rPr lang="ru-RU" sz="2000" dirty="0" err="1">
                <a:latin typeface="Times New Roman"/>
                <a:ea typeface="+mn-lt"/>
                <a:cs typeface="+mn-lt"/>
              </a:rPr>
              <a:t>of</a:t>
            </a:r>
            <a:r>
              <a:rPr lang="ru-RU" sz="2000" dirty="0">
                <a:latin typeface="Times New Roman"/>
                <a:ea typeface="+mn-lt"/>
                <a:cs typeface="+mn-lt"/>
              </a:rPr>
              <a:t> </a:t>
            </a:r>
            <a:r>
              <a:rPr lang="ru-RU" sz="2000" dirty="0" err="1">
                <a:latin typeface="Times New Roman"/>
                <a:ea typeface="+mn-lt"/>
                <a:cs typeface="+mn-lt"/>
              </a:rPr>
              <a:t>muon</a:t>
            </a:r>
            <a:r>
              <a:rPr lang="ru-RU" sz="2000" dirty="0">
                <a:latin typeface="Times New Roman"/>
                <a:ea typeface="+mn-lt"/>
                <a:cs typeface="+mn-lt"/>
              </a:rPr>
              <a:t> </a:t>
            </a:r>
            <a:r>
              <a:rPr lang="ru-RU" sz="2000" dirty="0" err="1">
                <a:latin typeface="Times New Roman"/>
                <a:ea typeface="+mn-lt"/>
                <a:cs typeface="+mn-lt"/>
              </a:rPr>
              <a:t>neutrinos</a:t>
            </a:r>
            <a:r>
              <a:rPr lang="ru-RU" sz="2000" dirty="0">
                <a:latin typeface="Times New Roman"/>
                <a:ea typeface="+mn-lt"/>
                <a:cs typeface="+mn-lt"/>
              </a:rPr>
              <a:t>. </a:t>
            </a:r>
            <a:r>
              <a:rPr lang="ru-RU" sz="2000" dirty="0" err="1">
                <a:latin typeface="Times New Roman"/>
                <a:ea typeface="+mn-lt"/>
                <a:cs typeface="+mn-lt"/>
              </a:rPr>
              <a:t>After</a:t>
            </a:r>
            <a:r>
              <a:rPr lang="ru-RU" sz="2000" dirty="0">
                <a:latin typeface="Times New Roman"/>
                <a:ea typeface="+mn-lt"/>
                <a:cs typeface="+mn-lt"/>
              </a:rPr>
              <a:t> </a:t>
            </a:r>
            <a:r>
              <a:rPr lang="ru-RU" sz="2000" dirty="0" err="1">
                <a:latin typeface="Times New Roman"/>
                <a:ea typeface="+mn-lt"/>
                <a:cs typeface="+mn-lt"/>
              </a:rPr>
              <a:t>about</a:t>
            </a:r>
            <a:r>
              <a:rPr lang="ru-RU" sz="2000" dirty="0">
                <a:latin typeface="Times New Roman"/>
                <a:ea typeface="+mn-lt"/>
                <a:cs typeface="+mn-lt"/>
              </a:rPr>
              <a:t> 100 </a:t>
            </a:r>
            <a:r>
              <a:rPr lang="ru-RU" sz="2000" dirty="0" err="1">
                <a:latin typeface="Times New Roman"/>
                <a:ea typeface="+mn-lt"/>
                <a:cs typeface="+mn-lt"/>
              </a:rPr>
              <a:t>kilometers</a:t>
            </a:r>
            <a:r>
              <a:rPr lang="ru-RU" sz="2000" dirty="0">
                <a:latin typeface="Times New Roman"/>
                <a:ea typeface="+mn-lt"/>
                <a:cs typeface="+mn-lt"/>
              </a:rPr>
              <a:t>, 50% </a:t>
            </a:r>
            <a:r>
              <a:rPr lang="ru-RU" sz="2000" dirty="0" err="1">
                <a:latin typeface="Times New Roman"/>
                <a:ea typeface="+mn-lt"/>
                <a:cs typeface="+mn-lt"/>
              </a:rPr>
              <a:t>of</a:t>
            </a:r>
            <a:r>
              <a:rPr lang="ru-RU" sz="2000" dirty="0">
                <a:latin typeface="Times New Roman"/>
                <a:ea typeface="+mn-lt"/>
                <a:cs typeface="+mn-lt"/>
              </a:rPr>
              <a:t> </a:t>
            </a:r>
            <a:r>
              <a:rPr lang="ru-RU" sz="2000" dirty="0" err="1">
                <a:latin typeface="Times New Roman"/>
                <a:ea typeface="+mn-lt"/>
                <a:cs typeface="+mn-lt"/>
              </a:rPr>
              <a:t>the</a:t>
            </a:r>
            <a:r>
              <a:rPr lang="ru-RU" sz="2000" dirty="0">
                <a:latin typeface="Times New Roman"/>
                <a:ea typeface="+mn-lt"/>
                <a:cs typeface="+mn-lt"/>
              </a:rPr>
              <a:t> </a:t>
            </a:r>
            <a:r>
              <a:rPr lang="ru-RU" sz="2000" dirty="0" err="1">
                <a:latin typeface="Times New Roman"/>
                <a:ea typeface="+mn-lt"/>
                <a:cs typeface="+mn-lt"/>
              </a:rPr>
              <a:t>neutrinos</a:t>
            </a:r>
            <a:r>
              <a:rPr lang="ru-RU" sz="2000" dirty="0">
                <a:latin typeface="Times New Roman"/>
                <a:ea typeface="+mn-lt"/>
                <a:cs typeface="+mn-lt"/>
              </a:rPr>
              <a:t> </a:t>
            </a:r>
            <a:r>
              <a:rPr lang="ru-RU" sz="2000" dirty="0" err="1">
                <a:latin typeface="Times New Roman"/>
                <a:ea typeface="+mn-lt"/>
                <a:cs typeface="+mn-lt"/>
              </a:rPr>
              <a:t>will</a:t>
            </a:r>
            <a:r>
              <a:rPr lang="ru-RU" sz="2000" dirty="0">
                <a:latin typeface="Times New Roman"/>
                <a:ea typeface="+mn-lt"/>
                <a:cs typeface="+mn-lt"/>
              </a:rPr>
              <a:t> </a:t>
            </a:r>
            <a:r>
              <a:rPr lang="ru-RU" sz="2000" dirty="0" err="1">
                <a:latin typeface="Times New Roman"/>
                <a:ea typeface="+mn-lt"/>
                <a:cs typeface="+mn-lt"/>
              </a:rPr>
              <a:t>have</a:t>
            </a:r>
            <a:r>
              <a:rPr lang="ru-RU" sz="2000" dirty="0">
                <a:latin typeface="Times New Roman"/>
                <a:ea typeface="+mn-lt"/>
                <a:cs typeface="+mn-lt"/>
              </a:rPr>
              <a:t> </a:t>
            </a:r>
            <a:r>
              <a:rPr lang="ru-RU" sz="2000" dirty="0" err="1">
                <a:latin typeface="Times New Roman"/>
                <a:ea typeface="+mn-lt"/>
                <a:cs typeface="+mn-lt"/>
              </a:rPr>
              <a:t>transformed</a:t>
            </a:r>
            <a:r>
              <a:rPr lang="ru-RU" sz="2000" dirty="0">
                <a:latin typeface="Times New Roman"/>
                <a:ea typeface="+mn-lt"/>
                <a:cs typeface="+mn-lt"/>
              </a:rPr>
              <a:t> </a:t>
            </a:r>
            <a:r>
              <a:rPr lang="ru-RU" sz="2000" dirty="0" err="1">
                <a:latin typeface="Times New Roman"/>
                <a:ea typeface="+mn-lt"/>
                <a:cs typeface="+mn-lt"/>
              </a:rPr>
              <a:t>themselves</a:t>
            </a:r>
            <a:r>
              <a:rPr lang="ru-RU" sz="2000" dirty="0">
                <a:latin typeface="Times New Roman"/>
                <a:ea typeface="+mn-lt"/>
                <a:cs typeface="+mn-lt"/>
              </a:rPr>
              <a:t> </a:t>
            </a:r>
            <a:r>
              <a:rPr lang="ru-RU" sz="2000" dirty="0" err="1">
                <a:latin typeface="Times New Roman"/>
                <a:ea typeface="+mn-lt"/>
                <a:cs typeface="+mn-lt"/>
              </a:rPr>
              <a:t>into</a:t>
            </a:r>
            <a:r>
              <a:rPr lang="ru-RU" sz="2000" dirty="0">
                <a:latin typeface="Times New Roman"/>
                <a:ea typeface="+mn-lt"/>
                <a:cs typeface="+mn-lt"/>
              </a:rPr>
              <a:t> </a:t>
            </a:r>
            <a:r>
              <a:rPr lang="ru-RU" sz="2000" dirty="0" err="1">
                <a:latin typeface="Times New Roman"/>
                <a:ea typeface="+mn-lt"/>
                <a:cs typeface="+mn-lt"/>
              </a:rPr>
              <a:t>tau</a:t>
            </a:r>
            <a:r>
              <a:rPr lang="ru-RU" sz="2000" dirty="0">
                <a:latin typeface="Times New Roman"/>
                <a:ea typeface="+mn-lt"/>
                <a:cs typeface="+mn-lt"/>
              </a:rPr>
              <a:t> </a:t>
            </a:r>
            <a:r>
              <a:rPr lang="ru-RU" sz="2000" dirty="0" err="1">
                <a:latin typeface="Times New Roman"/>
                <a:ea typeface="+mn-lt"/>
                <a:cs typeface="+mn-lt"/>
              </a:rPr>
              <a:t>neutrinos</a:t>
            </a:r>
            <a:r>
              <a:rPr lang="ru-RU" sz="2000" dirty="0">
                <a:latin typeface="Times New Roman"/>
                <a:ea typeface="+mn-lt"/>
                <a:cs typeface="+mn-lt"/>
              </a:rPr>
              <a:t>. </a:t>
            </a:r>
            <a:r>
              <a:rPr lang="ru-RU" sz="2000" dirty="0" err="1">
                <a:latin typeface="Times New Roman"/>
                <a:ea typeface="+mn-lt"/>
                <a:cs typeface="+mn-lt"/>
              </a:rPr>
              <a:t>At</a:t>
            </a:r>
            <a:r>
              <a:rPr lang="ru-RU" sz="2000" dirty="0">
                <a:latin typeface="Times New Roman"/>
                <a:ea typeface="+mn-lt"/>
                <a:cs typeface="+mn-lt"/>
              </a:rPr>
              <a:t> </a:t>
            </a:r>
            <a:r>
              <a:rPr lang="ru-RU" sz="2000" dirty="0" err="1">
                <a:latin typeface="Times New Roman"/>
                <a:ea typeface="+mn-lt"/>
                <a:cs typeface="+mn-lt"/>
              </a:rPr>
              <a:t>about</a:t>
            </a:r>
            <a:r>
              <a:rPr lang="ru-RU" sz="2000" dirty="0">
                <a:latin typeface="Times New Roman"/>
                <a:ea typeface="+mn-lt"/>
                <a:cs typeface="+mn-lt"/>
              </a:rPr>
              <a:t> 250 </a:t>
            </a:r>
            <a:r>
              <a:rPr lang="ru-RU" sz="2000" dirty="0" err="1">
                <a:latin typeface="Times New Roman"/>
                <a:ea typeface="+mn-lt"/>
                <a:cs typeface="+mn-lt"/>
              </a:rPr>
              <a:t>kilometers</a:t>
            </a:r>
            <a:r>
              <a:rPr lang="ru-RU" sz="2000" dirty="0">
                <a:latin typeface="Times New Roman"/>
                <a:ea typeface="+mn-lt"/>
                <a:cs typeface="+mn-lt"/>
              </a:rPr>
              <a:t>, </a:t>
            </a:r>
            <a:r>
              <a:rPr lang="ru-RU" sz="2000" dirty="0" err="1">
                <a:latin typeface="Times New Roman"/>
                <a:ea typeface="+mn-lt"/>
                <a:cs typeface="+mn-lt"/>
              </a:rPr>
              <a:t>most</a:t>
            </a:r>
            <a:r>
              <a:rPr lang="ru-RU" sz="2000" dirty="0">
                <a:latin typeface="Times New Roman"/>
                <a:ea typeface="+mn-lt"/>
                <a:cs typeface="+mn-lt"/>
              </a:rPr>
              <a:t> </a:t>
            </a:r>
            <a:r>
              <a:rPr lang="ru-RU" sz="2000" dirty="0" err="1">
                <a:latin typeface="Times New Roman"/>
                <a:ea typeface="+mn-lt"/>
                <a:cs typeface="+mn-lt"/>
              </a:rPr>
              <a:t>of</a:t>
            </a:r>
            <a:r>
              <a:rPr lang="ru-RU" sz="2000" dirty="0">
                <a:latin typeface="Times New Roman"/>
                <a:ea typeface="+mn-lt"/>
                <a:cs typeface="+mn-lt"/>
              </a:rPr>
              <a:t> </a:t>
            </a:r>
            <a:r>
              <a:rPr lang="ru-RU" sz="2000" dirty="0" err="1">
                <a:latin typeface="Times New Roman"/>
                <a:ea typeface="+mn-lt"/>
                <a:cs typeface="+mn-lt"/>
              </a:rPr>
              <a:t>the</a:t>
            </a:r>
            <a:r>
              <a:rPr lang="ru-RU" sz="2000" dirty="0">
                <a:latin typeface="Times New Roman"/>
                <a:ea typeface="+mn-lt"/>
                <a:cs typeface="+mn-lt"/>
              </a:rPr>
              <a:t> </a:t>
            </a:r>
            <a:r>
              <a:rPr lang="ru-RU" sz="2000" dirty="0" err="1">
                <a:latin typeface="Times New Roman"/>
                <a:ea typeface="+mn-lt"/>
                <a:cs typeface="+mn-lt"/>
              </a:rPr>
              <a:t>neutrinos</a:t>
            </a:r>
            <a:r>
              <a:rPr lang="ru-RU" sz="2000" dirty="0">
                <a:latin typeface="Times New Roman"/>
                <a:ea typeface="+mn-lt"/>
                <a:cs typeface="+mn-lt"/>
              </a:rPr>
              <a:t> </a:t>
            </a:r>
            <a:r>
              <a:rPr lang="ru-RU" sz="2000" dirty="0" err="1">
                <a:latin typeface="Times New Roman"/>
                <a:ea typeface="+mn-lt"/>
                <a:cs typeface="+mn-lt"/>
              </a:rPr>
              <a:t>will</a:t>
            </a:r>
            <a:r>
              <a:rPr lang="ru-RU" sz="2000" dirty="0">
                <a:latin typeface="Times New Roman"/>
                <a:ea typeface="+mn-lt"/>
                <a:cs typeface="+mn-lt"/>
              </a:rPr>
              <a:t> </a:t>
            </a:r>
            <a:r>
              <a:rPr lang="ru-RU" sz="2000" dirty="0" err="1">
                <a:latin typeface="Times New Roman"/>
                <a:ea typeface="+mn-lt"/>
                <a:cs typeface="+mn-lt"/>
              </a:rPr>
              <a:t>now</a:t>
            </a:r>
            <a:r>
              <a:rPr lang="ru-RU" sz="2000" dirty="0">
                <a:latin typeface="Times New Roman"/>
                <a:ea typeface="+mn-lt"/>
                <a:cs typeface="+mn-lt"/>
              </a:rPr>
              <a:t> </a:t>
            </a:r>
            <a:r>
              <a:rPr lang="ru-RU" sz="2000" dirty="0" err="1">
                <a:latin typeface="Times New Roman"/>
                <a:ea typeface="+mn-lt"/>
                <a:cs typeface="+mn-lt"/>
              </a:rPr>
              <a:t>be</a:t>
            </a:r>
            <a:r>
              <a:rPr lang="ru-RU" sz="2000" dirty="0">
                <a:latin typeface="Times New Roman"/>
                <a:ea typeface="+mn-lt"/>
                <a:cs typeface="+mn-lt"/>
              </a:rPr>
              <a:t> </a:t>
            </a:r>
            <a:r>
              <a:rPr lang="ru-RU" sz="2000" dirty="0" err="1">
                <a:latin typeface="Times New Roman"/>
                <a:ea typeface="+mn-lt"/>
                <a:cs typeface="+mn-lt"/>
              </a:rPr>
              <a:t>the</a:t>
            </a:r>
            <a:r>
              <a:rPr lang="ru-RU" sz="2000" dirty="0">
                <a:latin typeface="Times New Roman"/>
                <a:ea typeface="+mn-lt"/>
                <a:cs typeface="+mn-lt"/>
              </a:rPr>
              <a:t> </a:t>
            </a:r>
            <a:r>
              <a:rPr lang="ru-RU" sz="2000" dirty="0" err="1">
                <a:latin typeface="Times New Roman"/>
                <a:ea typeface="+mn-lt"/>
                <a:cs typeface="+mn-lt"/>
              </a:rPr>
              <a:t>tau</a:t>
            </a:r>
            <a:r>
              <a:rPr lang="ru-RU" sz="2000" dirty="0">
                <a:latin typeface="Times New Roman"/>
                <a:ea typeface="+mn-lt"/>
                <a:cs typeface="+mn-lt"/>
              </a:rPr>
              <a:t> </a:t>
            </a:r>
            <a:r>
              <a:rPr lang="ru-RU" sz="2000" dirty="0" err="1">
                <a:latin typeface="Times New Roman"/>
                <a:ea typeface="+mn-lt"/>
                <a:cs typeface="+mn-lt"/>
              </a:rPr>
              <a:t>type</a:t>
            </a:r>
            <a:r>
              <a:rPr lang="ru-RU" sz="2000" dirty="0">
                <a:latin typeface="Times New Roman"/>
                <a:ea typeface="+mn-lt"/>
                <a:cs typeface="+mn-lt"/>
              </a:rPr>
              <a:t>, </a:t>
            </a:r>
            <a:r>
              <a:rPr lang="ru-RU" sz="2000" dirty="0" err="1">
                <a:latin typeface="Times New Roman"/>
                <a:ea typeface="+mn-lt"/>
                <a:cs typeface="+mn-lt"/>
              </a:rPr>
              <a:t>with</a:t>
            </a:r>
            <a:r>
              <a:rPr lang="ru-RU" sz="2000" dirty="0">
                <a:latin typeface="Times New Roman"/>
                <a:ea typeface="+mn-lt"/>
                <a:cs typeface="+mn-lt"/>
              </a:rPr>
              <a:t> </a:t>
            </a:r>
            <a:r>
              <a:rPr lang="ru-RU" sz="2000" dirty="0" err="1">
                <a:latin typeface="Times New Roman"/>
                <a:ea typeface="+mn-lt"/>
                <a:cs typeface="+mn-lt"/>
              </a:rPr>
              <a:t>just</a:t>
            </a:r>
            <a:r>
              <a:rPr lang="ru-RU" sz="2000" dirty="0">
                <a:latin typeface="Times New Roman"/>
                <a:ea typeface="+mn-lt"/>
                <a:cs typeface="+mn-lt"/>
              </a:rPr>
              <a:t> a </a:t>
            </a:r>
            <a:r>
              <a:rPr lang="ru-RU" sz="2000" dirty="0" err="1">
                <a:latin typeface="Times New Roman"/>
                <a:ea typeface="+mn-lt"/>
                <a:cs typeface="+mn-lt"/>
              </a:rPr>
              <a:t>small</a:t>
            </a:r>
            <a:r>
              <a:rPr lang="ru-RU" sz="2000" dirty="0">
                <a:latin typeface="Times New Roman"/>
                <a:ea typeface="+mn-lt"/>
                <a:cs typeface="+mn-lt"/>
              </a:rPr>
              <a:t> </a:t>
            </a:r>
            <a:r>
              <a:rPr lang="ru-RU" sz="2000" dirty="0" err="1">
                <a:latin typeface="Times New Roman"/>
                <a:ea typeface="+mn-lt"/>
                <a:cs typeface="+mn-lt"/>
              </a:rPr>
              <a:t>percentage</a:t>
            </a:r>
            <a:r>
              <a:rPr lang="ru-RU" sz="2000" dirty="0">
                <a:latin typeface="Times New Roman"/>
                <a:ea typeface="+mn-lt"/>
                <a:cs typeface="+mn-lt"/>
              </a:rPr>
              <a:t> </a:t>
            </a:r>
            <a:r>
              <a:rPr lang="ru-RU" sz="2000" dirty="0" err="1">
                <a:latin typeface="Times New Roman"/>
                <a:ea typeface="+mn-lt"/>
                <a:cs typeface="+mn-lt"/>
              </a:rPr>
              <a:t>the</a:t>
            </a:r>
            <a:r>
              <a:rPr lang="ru-RU" sz="2000" dirty="0">
                <a:latin typeface="Times New Roman"/>
                <a:ea typeface="+mn-lt"/>
                <a:cs typeface="+mn-lt"/>
              </a:rPr>
              <a:t> </a:t>
            </a:r>
            <a:r>
              <a:rPr lang="ru-RU" sz="2000" dirty="0" err="1">
                <a:latin typeface="Times New Roman"/>
                <a:ea typeface="+mn-lt"/>
                <a:cs typeface="+mn-lt"/>
              </a:rPr>
              <a:t>electron</a:t>
            </a:r>
            <a:r>
              <a:rPr lang="ru-RU" sz="2000" dirty="0">
                <a:latin typeface="Times New Roman"/>
                <a:ea typeface="+mn-lt"/>
                <a:cs typeface="+mn-lt"/>
              </a:rPr>
              <a:t> </a:t>
            </a:r>
            <a:r>
              <a:rPr lang="ru-RU" sz="2000" dirty="0" err="1" smtClean="0">
                <a:latin typeface="Times New Roman"/>
                <a:ea typeface="+mn-lt"/>
                <a:cs typeface="+mn-lt"/>
              </a:rPr>
              <a:t>type</a:t>
            </a:r>
            <a:r>
              <a:rPr lang="en-US" sz="2000" dirty="0" smtClean="0">
                <a:latin typeface="Times New Roman"/>
                <a:ea typeface="+mn-lt"/>
                <a:cs typeface="+mn-lt"/>
              </a:rPr>
              <a:t>.</a:t>
            </a:r>
            <a:endParaRPr lang="ru-RU" sz="2000" dirty="0">
              <a:latin typeface="Times New Roman"/>
              <a:cs typeface="Times New Roman"/>
            </a:endParaRPr>
          </a:p>
        </p:txBody>
      </p:sp>
      <p:pic>
        <p:nvPicPr>
          <p:cNvPr id="16" name="Рисунок 16" descr="Изображение выглядит как снимок экрана&#10;&#10;Описание создано с очень высокой степенью достоверности">
            <a:extLst>
              <a:ext uri="{FF2B5EF4-FFF2-40B4-BE49-F238E27FC236}">
                <a16:creationId xmlns:a16="http://schemas.microsoft.com/office/drawing/2014/main" id="{5D51D01F-975E-4A58-BDF9-D0C5238F9ACD}"/>
              </a:ext>
            </a:extLst>
          </p:cNvPr>
          <p:cNvPicPr>
            <a:picLocks noChangeAspect="1"/>
          </p:cNvPicPr>
          <p:nvPr/>
        </p:nvPicPr>
        <p:blipFill>
          <a:blip r:embed="rId3"/>
          <a:stretch>
            <a:fillRect/>
          </a:stretch>
        </p:blipFill>
        <p:spPr>
          <a:xfrm>
            <a:off x="6896445" y="4154756"/>
            <a:ext cx="3927813" cy="2748436"/>
          </a:xfrm>
          <a:prstGeom prst="rect">
            <a:avLst/>
          </a:prstGeom>
        </p:spPr>
      </p:pic>
      <p:sp>
        <p:nvSpPr>
          <p:cNvPr id="25" name="Заголовок 24">
            <a:extLst>
              <a:ext uri="{FF2B5EF4-FFF2-40B4-BE49-F238E27FC236}">
                <a16:creationId xmlns:a16="http://schemas.microsoft.com/office/drawing/2014/main" id="{8580E2DD-CB44-4EFE-957F-B8DBC8DDE357}"/>
              </a:ext>
            </a:extLst>
          </p:cNvPr>
          <p:cNvSpPr>
            <a:spLocks noGrp="1"/>
          </p:cNvSpPr>
          <p:nvPr>
            <p:ph type="title"/>
          </p:nvPr>
        </p:nvSpPr>
        <p:spPr>
          <a:xfrm>
            <a:off x="5506657" y="3220213"/>
            <a:ext cx="6946737" cy="351362"/>
          </a:xfrm>
        </p:spPr>
        <p:txBody>
          <a:bodyPr>
            <a:normAutofit/>
          </a:bodyPr>
          <a:lstStyle/>
          <a:p>
            <a:r>
              <a:rPr lang="ru-RU" sz="1800">
                <a:latin typeface="Times New Roman"/>
                <a:ea typeface="+mj-lt"/>
                <a:cs typeface="+mj-lt"/>
              </a:rPr>
              <a:t>using SI units and the convention introduced above:</a:t>
            </a:r>
            <a:endParaRPr lang="ru-RU" sz="1800">
              <a:latin typeface="Times New Roman"/>
              <a:cs typeface="Calibri Light"/>
            </a:endParaRPr>
          </a:p>
        </p:txBody>
      </p:sp>
      <p:sp>
        <p:nvSpPr>
          <p:cNvPr id="19" name="Объект 18">
            <a:extLst>
              <a:ext uri="{FF2B5EF4-FFF2-40B4-BE49-F238E27FC236}">
                <a16:creationId xmlns:a16="http://schemas.microsoft.com/office/drawing/2014/main" id="{1971FBCA-9E74-47B4-B0A0-BD261F7FF231}"/>
              </a:ext>
            </a:extLst>
          </p:cNvPr>
          <p:cNvSpPr>
            <a:spLocks noGrp="1"/>
          </p:cNvSpPr>
          <p:nvPr>
            <p:ph idx="1"/>
          </p:nvPr>
        </p:nvSpPr>
        <p:spPr>
          <a:xfrm>
            <a:off x="0" y="203917"/>
            <a:ext cx="12097169" cy="564384"/>
          </a:xfrm>
        </p:spPr>
        <p:txBody>
          <a:bodyPr vert="horz" lIns="91440" tIns="45720" rIns="91440" bIns="45720" rtlCol="0" anchor="t">
            <a:noAutofit/>
          </a:bodyPr>
          <a:lstStyle/>
          <a:p>
            <a:pPr>
              <a:buNone/>
            </a:pPr>
            <a:r>
              <a:rPr lang="ka-GE" sz="3200" dirty="0" smtClean="0">
                <a:solidFill>
                  <a:srgbClr val="630301"/>
                </a:solidFill>
                <a:latin typeface="Times New Roman"/>
                <a:ea typeface="+mn-lt"/>
                <a:cs typeface="Calibri Light"/>
              </a:rPr>
              <a:t>    </a:t>
            </a:r>
            <a:r>
              <a:rPr lang="ka-GE" sz="4000" dirty="0" smtClean="0">
                <a:solidFill>
                  <a:srgbClr val="630301"/>
                </a:solidFill>
                <a:latin typeface="Times New Roman"/>
                <a:ea typeface="+mn-lt"/>
                <a:cs typeface="Calibri Light"/>
              </a:rPr>
              <a:t>The probability formula for two-flavor oscillation:</a:t>
            </a:r>
            <a:r>
              <a:rPr lang="ka-GE" sz="3600" dirty="0" smtClean="0">
                <a:solidFill>
                  <a:srgbClr val="630301"/>
                </a:solidFill>
                <a:latin typeface="Times New Roman"/>
                <a:ea typeface="+mn-lt"/>
                <a:cs typeface="Calibri Light"/>
              </a:rPr>
              <a:t> </a:t>
            </a:r>
            <a:br>
              <a:rPr lang="ka-GE" sz="3600" dirty="0" smtClean="0">
                <a:solidFill>
                  <a:srgbClr val="630301"/>
                </a:solidFill>
                <a:latin typeface="Times New Roman"/>
                <a:ea typeface="+mn-lt"/>
                <a:cs typeface="Calibri Light"/>
              </a:rPr>
            </a:br>
            <a:r>
              <a:rPr lang="ka-GE" dirty="0" smtClean="0">
                <a:solidFill>
                  <a:srgbClr val="630301"/>
                </a:solidFill>
                <a:latin typeface="Times New Roman"/>
                <a:ea typeface="+mn-lt"/>
                <a:cs typeface="Calibri Light"/>
              </a:rPr>
              <a:t/>
            </a:r>
            <a:br>
              <a:rPr lang="ka-GE" dirty="0" smtClean="0">
                <a:solidFill>
                  <a:srgbClr val="630301"/>
                </a:solidFill>
                <a:latin typeface="Times New Roman"/>
                <a:ea typeface="+mn-lt"/>
                <a:cs typeface="Calibri Light"/>
              </a:rPr>
            </a:br>
            <a:endParaRPr lang="ka-GE" dirty="0" smtClean="0">
              <a:solidFill>
                <a:srgbClr val="630301"/>
              </a:solidFill>
              <a:latin typeface="Times New Roman"/>
              <a:ea typeface="+mn-lt"/>
              <a:cs typeface="+mn-lt"/>
            </a:endParaRPr>
          </a:p>
          <a:p>
            <a:pPr marL="0" indent="0">
              <a:buNone/>
            </a:pPr>
            <a:endParaRPr lang="ru-RU" dirty="0">
              <a:cs typeface="Calibri" panose="020F0502020204030204"/>
            </a:endParaRPr>
          </a:p>
        </p:txBody>
      </p:sp>
      <p:pic>
        <p:nvPicPr>
          <p:cNvPr id="20" name="Рисунок 20">
            <a:extLst>
              <a:ext uri="{FF2B5EF4-FFF2-40B4-BE49-F238E27FC236}">
                <a16:creationId xmlns:a16="http://schemas.microsoft.com/office/drawing/2014/main" id="{A3B3B75A-802E-4AFC-9603-35C3EE0477BC}"/>
              </a:ext>
            </a:extLst>
          </p:cNvPr>
          <p:cNvPicPr>
            <a:picLocks noChangeAspect="1"/>
          </p:cNvPicPr>
          <p:nvPr/>
        </p:nvPicPr>
        <p:blipFill>
          <a:blip r:embed="rId4"/>
          <a:stretch>
            <a:fillRect/>
          </a:stretch>
        </p:blipFill>
        <p:spPr>
          <a:xfrm>
            <a:off x="5505690" y="844213"/>
            <a:ext cx="5569352" cy="694026"/>
          </a:xfrm>
          <a:prstGeom prst="rect">
            <a:avLst/>
          </a:prstGeom>
        </p:spPr>
      </p:pic>
      <p:pic>
        <p:nvPicPr>
          <p:cNvPr id="22" name="Рисунок 22">
            <a:extLst>
              <a:ext uri="{FF2B5EF4-FFF2-40B4-BE49-F238E27FC236}">
                <a16:creationId xmlns:a16="http://schemas.microsoft.com/office/drawing/2014/main" id="{F8A13F1C-141E-4002-8F4A-E99C7E16C31C}"/>
              </a:ext>
            </a:extLst>
          </p:cNvPr>
          <p:cNvPicPr>
            <a:picLocks noChangeAspect="1"/>
          </p:cNvPicPr>
          <p:nvPr/>
        </p:nvPicPr>
        <p:blipFill>
          <a:blip r:embed="rId5"/>
          <a:stretch>
            <a:fillRect/>
          </a:stretch>
        </p:blipFill>
        <p:spPr>
          <a:xfrm>
            <a:off x="5033057" y="1482024"/>
            <a:ext cx="6514617" cy="1794405"/>
          </a:xfrm>
          <a:prstGeom prst="rect">
            <a:avLst/>
          </a:prstGeom>
        </p:spPr>
      </p:pic>
      <p:pic>
        <p:nvPicPr>
          <p:cNvPr id="26" name="Рисунок 26">
            <a:extLst>
              <a:ext uri="{FF2B5EF4-FFF2-40B4-BE49-F238E27FC236}">
                <a16:creationId xmlns:a16="http://schemas.microsoft.com/office/drawing/2014/main" id="{49663F67-2A0E-442B-9DD6-D1C22C09B76B}"/>
              </a:ext>
            </a:extLst>
          </p:cNvPr>
          <p:cNvPicPr>
            <a:picLocks noChangeAspect="1"/>
          </p:cNvPicPr>
          <p:nvPr/>
        </p:nvPicPr>
        <p:blipFill>
          <a:blip r:embed="rId6"/>
          <a:stretch>
            <a:fillRect/>
          </a:stretch>
        </p:blipFill>
        <p:spPr>
          <a:xfrm>
            <a:off x="5611793" y="3494178"/>
            <a:ext cx="5212465" cy="660578"/>
          </a:xfrm>
          <a:prstGeom prst="rect">
            <a:avLst/>
          </a:prstGeom>
        </p:spPr>
      </p:pic>
    </p:spTree>
    <p:extLst>
      <p:ext uri="{BB962C8B-B14F-4D97-AF65-F5344CB8AC3E}">
        <p14:creationId xmlns:p14="http://schemas.microsoft.com/office/powerpoint/2010/main" val="12302169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93E7088-3B8C-4C32-AB9E-C0D760392ED6}"/>
              </a:ext>
            </a:extLst>
          </p:cNvPr>
          <p:cNvSpPr>
            <a:spLocks noGrp="1"/>
          </p:cNvSpPr>
          <p:nvPr>
            <p:ph idx="1"/>
          </p:nvPr>
        </p:nvSpPr>
        <p:spPr>
          <a:xfrm>
            <a:off x="380531" y="1966663"/>
            <a:ext cx="10058400" cy="4050792"/>
          </a:xfrm>
        </p:spPr>
        <p:txBody>
          <a:bodyPr vert="horz" lIns="91440" tIns="45720" rIns="91440" bIns="45720" rtlCol="0" anchor="t">
            <a:normAutofit/>
          </a:bodyPr>
          <a:lstStyle/>
          <a:p>
            <a:pPr marL="0" indent="0">
              <a:buNone/>
            </a:pPr>
            <a:r>
              <a:rPr lang="ru-RU" dirty="0">
                <a:latin typeface="Times New Roman" panose="02020603050405020304" pitchFamily="18" charset="0"/>
                <a:ea typeface="+mn-lt"/>
                <a:cs typeface="Times New Roman" panose="02020603050405020304" pitchFamily="18" charset="0"/>
              </a:rPr>
              <a:t>Solar neutrino was first registered in 1967 by Raymond Davis and his staff . The 680-tonne detector,  used </a:t>
            </a:r>
            <a:r>
              <a:rPr lang="ru-RU" sz="1800" dirty="0">
                <a:latin typeface="Times New Roman" panose="02020603050405020304" pitchFamily="18" charset="0"/>
                <a:ea typeface="+mn-lt"/>
                <a:cs typeface="Times New Roman" panose="02020603050405020304" pitchFamily="18" charset="0"/>
              </a:rPr>
              <a:t>37</a:t>
            </a:r>
            <a:r>
              <a:rPr lang="ru-RU" dirty="0">
                <a:latin typeface="Times New Roman" panose="02020603050405020304" pitchFamily="18" charset="0"/>
                <a:ea typeface="+mn-lt"/>
                <a:cs typeface="Times New Roman" panose="02020603050405020304" pitchFamily="18" charset="0"/>
              </a:rPr>
              <a:t>Cl of organic liquid.More than 0.814 MeV, energy neutrino was captured by the </a:t>
            </a:r>
            <a:r>
              <a:rPr lang="ru-RU" sz="2000" dirty="0">
                <a:latin typeface="Times New Roman" panose="02020603050405020304" pitchFamily="18" charset="0"/>
                <a:ea typeface="+mn-lt"/>
                <a:cs typeface="Times New Roman" panose="02020603050405020304" pitchFamily="18" charset="0"/>
              </a:rPr>
              <a:t>37</a:t>
            </a:r>
            <a:r>
              <a:rPr lang="ru-RU" dirty="0">
                <a:latin typeface="Times New Roman" panose="02020603050405020304" pitchFamily="18" charset="0"/>
                <a:ea typeface="+mn-lt"/>
                <a:cs typeface="Times New Roman" panose="02020603050405020304" pitchFamily="18" charset="0"/>
              </a:rPr>
              <a:t>Cl nucleus, producing a radioactive argon core - </a:t>
            </a:r>
            <a:r>
              <a:rPr lang="ru-RU" sz="1800" dirty="0">
                <a:latin typeface="Times New Roman" panose="02020603050405020304" pitchFamily="18" charset="0"/>
                <a:ea typeface="+mn-lt"/>
                <a:cs typeface="Times New Roman" panose="02020603050405020304" pitchFamily="18" charset="0"/>
              </a:rPr>
              <a:t>37</a:t>
            </a:r>
            <a:r>
              <a:rPr lang="ru-RU" dirty="0">
                <a:latin typeface="Times New Roman" panose="02020603050405020304" pitchFamily="18" charset="0"/>
                <a:ea typeface="+mn-lt"/>
                <a:cs typeface="Times New Roman" panose="02020603050405020304" pitchFamily="18" charset="0"/>
              </a:rPr>
              <a:t>Ar. </a:t>
            </a:r>
            <a:r>
              <a:rPr lang="ru-RU" dirty="0" err="1">
                <a:latin typeface="Times New Roman" panose="02020603050405020304" pitchFamily="18" charset="0"/>
                <a:ea typeface="+mn-lt"/>
                <a:cs typeface="Times New Roman" panose="02020603050405020304" pitchFamily="18" charset="0"/>
              </a:rPr>
              <a:t>The</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quantity</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of</a:t>
            </a:r>
            <a:r>
              <a:rPr lang="ru-RU" dirty="0">
                <a:latin typeface="Times New Roman" panose="02020603050405020304" pitchFamily="18" charset="0"/>
                <a:ea typeface="+mn-lt"/>
                <a:cs typeface="Times New Roman" panose="02020603050405020304" pitchFamily="18" charset="0"/>
              </a:rPr>
              <a:t> </a:t>
            </a:r>
            <a:r>
              <a:rPr lang="ru-RU" sz="2000" dirty="0">
                <a:latin typeface="Times New Roman" panose="02020603050405020304" pitchFamily="18" charset="0"/>
                <a:ea typeface="+mn-lt"/>
                <a:cs typeface="Times New Roman" panose="02020603050405020304" pitchFamily="18" charset="0"/>
              </a:rPr>
              <a:t>37</a:t>
            </a:r>
            <a:r>
              <a:rPr lang="ru-RU" dirty="0">
                <a:latin typeface="Times New Roman" panose="02020603050405020304" pitchFamily="18" charset="0"/>
                <a:ea typeface="+mn-lt"/>
                <a:cs typeface="Times New Roman" panose="02020603050405020304" pitchFamily="18" charset="0"/>
              </a:rPr>
              <a:t>Ar </a:t>
            </a:r>
            <a:r>
              <a:rPr lang="ru-RU" dirty="0" err="1">
                <a:latin typeface="Times New Roman" panose="02020603050405020304" pitchFamily="18" charset="0"/>
                <a:ea typeface="+mn-lt"/>
                <a:cs typeface="Times New Roman" panose="02020603050405020304" pitchFamily="18" charset="0"/>
              </a:rPr>
              <a:t>determines</a:t>
            </a:r>
            <a:r>
              <a:rPr lang="ru-RU" dirty="0">
                <a:latin typeface="Times New Roman" panose="02020603050405020304" pitchFamily="18" charset="0"/>
                <a:ea typeface="+mn-lt"/>
                <a:cs typeface="Times New Roman" panose="02020603050405020304" pitchFamily="18" charset="0"/>
              </a:rPr>
              <a:t> the flow of neutrinos in the device. Such a method is called radiochemical analysis.</a:t>
            </a:r>
          </a:p>
          <a:p>
            <a:pPr>
              <a:buNone/>
            </a:pPr>
            <a:r>
              <a:rPr lang="ru-RU" dirty="0" err="1">
                <a:latin typeface="Times New Roman" panose="02020603050405020304" pitchFamily="18" charset="0"/>
                <a:ea typeface="+mn-lt"/>
                <a:cs typeface="Times New Roman" panose="02020603050405020304" pitchFamily="18" charset="0"/>
              </a:rPr>
              <a:t>Much</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more</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effective</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is</a:t>
            </a:r>
            <a:r>
              <a:rPr lang="ru-RU" dirty="0">
                <a:latin typeface="Times New Roman" panose="02020603050405020304" pitchFamily="18" charset="0"/>
                <a:ea typeface="+mn-lt"/>
                <a:cs typeface="Times New Roman" panose="02020603050405020304" pitchFamily="18" charset="0"/>
              </a:rPr>
              <a:t> a </a:t>
            </a:r>
            <a:r>
              <a:rPr lang="ru-RU" dirty="0" err="1">
                <a:latin typeface="Times New Roman" panose="02020603050405020304" pitchFamily="18" charset="0"/>
                <a:ea typeface="+mn-lt"/>
                <a:cs typeface="Times New Roman" panose="02020603050405020304" pitchFamily="18" charset="0"/>
              </a:rPr>
              <a:t>detector</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in</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which</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the</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tank</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is</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filled</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with</a:t>
            </a:r>
            <a:r>
              <a:rPr lang="ru-RU" dirty="0">
                <a:latin typeface="Times New Roman" panose="02020603050405020304" pitchFamily="18" charset="0"/>
                <a:ea typeface="+mn-lt"/>
                <a:cs typeface="Times New Roman" panose="02020603050405020304" pitchFamily="18" charset="0"/>
              </a:rPr>
              <a:t> </a:t>
            </a:r>
            <a:r>
              <a:rPr lang="ru-RU" dirty="0" err="1" smtClean="0">
                <a:latin typeface="Times New Roman" panose="02020603050405020304" pitchFamily="18" charset="0"/>
                <a:ea typeface="+mn-lt"/>
                <a:cs typeface="Times New Roman" panose="02020603050405020304" pitchFamily="18" charset="0"/>
              </a:rPr>
              <a:t>liquid</a:t>
            </a:r>
            <a:r>
              <a:rPr lang="en-US"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mn-lt"/>
                <a:cs typeface="Times New Roman" panose="02020603050405020304" pitchFamily="18" charset="0"/>
              </a:rPr>
              <a:t>Gallium.because</a:t>
            </a:r>
            <a:r>
              <a:rPr lang="ru-RU" dirty="0" smtClean="0">
                <a:latin typeface="Times New Roman" panose="02020603050405020304" pitchFamily="18" charset="0"/>
                <a:ea typeface="+mn-lt"/>
                <a:cs typeface="Times New Roman" panose="02020603050405020304" pitchFamily="18" charset="0"/>
              </a:rPr>
              <a:t> </a:t>
            </a:r>
            <a:r>
              <a:rPr lang="ru-RU" dirty="0" err="1" smtClean="0">
                <a:latin typeface="Times New Roman" panose="02020603050405020304" pitchFamily="18" charset="0"/>
                <a:ea typeface="+mn-lt"/>
                <a:cs typeface="Times New Roman" panose="02020603050405020304" pitchFamily="18" charset="0"/>
              </a:rPr>
              <a:t>gallium</a:t>
            </a:r>
            <a:r>
              <a:rPr lang="en-US" dirty="0">
                <a:latin typeface="Times New Roman" panose="02020603050405020304" pitchFamily="18" charset="0"/>
                <a:ea typeface="+mn-lt"/>
                <a:cs typeface="Times New Roman" panose="02020603050405020304" pitchFamily="18" charset="0"/>
              </a:rPr>
              <a:t> </a:t>
            </a:r>
            <a:r>
              <a:rPr lang="ru-RU" dirty="0" err="1" smtClean="0">
                <a:latin typeface="Times New Roman" panose="02020603050405020304" pitchFamily="18" charset="0"/>
                <a:ea typeface="+mn-lt"/>
                <a:cs typeface="Times New Roman" panose="02020603050405020304" pitchFamily="18" charset="0"/>
              </a:rPr>
              <a:t>can</a:t>
            </a:r>
            <a:r>
              <a:rPr lang="ru-RU" dirty="0" smtClean="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absorb</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neutrino</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with</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energy</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At</a:t>
            </a:r>
            <a:r>
              <a:rPr lang="ru-RU" dirty="0">
                <a:latin typeface="Times New Roman" panose="02020603050405020304" pitchFamily="18" charset="0"/>
                <a:ea typeface="+mn-lt"/>
                <a:cs typeface="Times New Roman" panose="02020603050405020304" pitchFamily="18" charset="0"/>
              </a:rPr>
              <a:t> a </a:t>
            </a:r>
            <a:r>
              <a:rPr lang="ru-RU" dirty="0" err="1">
                <a:latin typeface="Times New Roman" panose="02020603050405020304" pitchFamily="18" charset="0"/>
                <a:ea typeface="+mn-lt"/>
                <a:cs typeface="Times New Roman" panose="02020603050405020304" pitchFamily="18" charset="0"/>
              </a:rPr>
              <a:t>much</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wider</a:t>
            </a:r>
            <a:r>
              <a:rPr lang="ru-RU" dirty="0">
                <a:latin typeface="Times New Roman" panose="02020603050405020304" pitchFamily="18" charset="0"/>
                <a:ea typeface="+mn-lt"/>
                <a:cs typeface="Times New Roman" panose="02020603050405020304" pitchFamily="18" charset="0"/>
              </a:rPr>
              <a:t> </a:t>
            </a:r>
            <a:r>
              <a:rPr lang="ru-RU" dirty="0" err="1" smtClean="0">
                <a:latin typeface="Times New Roman" panose="02020603050405020304" pitchFamily="18" charset="0"/>
                <a:ea typeface="+mn-lt"/>
                <a:cs typeface="Times New Roman" panose="02020603050405020304" pitchFamily="18" charset="0"/>
              </a:rPr>
              <a:t>interval</a:t>
            </a:r>
            <a:r>
              <a:rPr lang="ru-RU" dirty="0" smtClean="0">
                <a:latin typeface="Times New Roman" panose="02020603050405020304" pitchFamily="18" charset="0"/>
                <a:ea typeface="+mn-lt"/>
                <a:cs typeface="Times New Roman" panose="02020603050405020304" pitchFamily="18" charset="0"/>
              </a:rPr>
              <a:t>(</a:t>
            </a:r>
            <a:r>
              <a:rPr lang="ru-RU" dirty="0" err="1" smtClean="0">
                <a:latin typeface="Times New Roman" panose="02020603050405020304" pitchFamily="18" charset="0"/>
                <a:ea typeface="+mn-lt"/>
                <a:cs typeface="Times New Roman" panose="02020603050405020304" pitchFamily="18" charset="0"/>
              </a:rPr>
              <a:t>from</a:t>
            </a:r>
            <a:r>
              <a:rPr lang="ru-RU" dirty="0" smtClean="0">
                <a:latin typeface="Times New Roman" panose="02020603050405020304" pitchFamily="18" charset="0"/>
                <a:ea typeface="+mn-lt"/>
                <a:cs typeface="Times New Roman" panose="02020603050405020304" pitchFamily="18" charset="0"/>
              </a:rPr>
              <a:t> </a:t>
            </a:r>
            <a:r>
              <a:rPr lang="ru-RU" dirty="0">
                <a:latin typeface="Times New Roman" panose="02020603050405020304" pitchFamily="18" charset="0"/>
                <a:ea typeface="+mn-lt"/>
                <a:cs typeface="Times New Roman" panose="02020603050405020304" pitchFamily="18" charset="0"/>
              </a:rPr>
              <a:t>0.233 </a:t>
            </a:r>
            <a:r>
              <a:rPr lang="ru-RU" dirty="0" err="1">
                <a:latin typeface="Times New Roman" panose="02020603050405020304" pitchFamily="18" charset="0"/>
                <a:ea typeface="+mn-lt"/>
                <a:cs typeface="Times New Roman" panose="02020603050405020304" pitchFamily="18" charset="0"/>
              </a:rPr>
              <a:t>mV</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to</a:t>
            </a:r>
            <a:r>
              <a:rPr lang="ru-RU" dirty="0">
                <a:latin typeface="Times New Roman" panose="02020603050405020304" pitchFamily="18" charset="0"/>
                <a:ea typeface="+mn-lt"/>
                <a:cs typeface="Times New Roman" panose="02020603050405020304" pitchFamily="18" charset="0"/>
              </a:rPr>
              <a:t> 20 </a:t>
            </a:r>
            <a:r>
              <a:rPr lang="ru-RU" dirty="0" err="1">
                <a:latin typeface="Times New Roman" panose="02020603050405020304" pitchFamily="18" charset="0"/>
                <a:ea typeface="+mn-lt"/>
                <a:cs typeface="Times New Roman" panose="02020603050405020304" pitchFamily="18" charset="0"/>
              </a:rPr>
              <a:t>mV</a:t>
            </a:r>
            <a:r>
              <a:rPr lang="ru-RU" dirty="0">
                <a:latin typeface="Times New Roman" panose="02020603050405020304" pitchFamily="18" charset="0"/>
                <a:ea typeface="+mn-lt"/>
                <a:cs typeface="Times New Roman" panose="02020603050405020304" pitchFamily="18" charset="0"/>
              </a:rPr>
              <a:t>). p + p </a:t>
            </a:r>
            <a:r>
              <a:rPr lang="ru-RU" dirty="0" err="1">
                <a:latin typeface="Times New Roman" panose="02020603050405020304" pitchFamily="18" charset="0"/>
                <a:ea typeface="+mn-lt"/>
                <a:cs typeface="Times New Roman" panose="02020603050405020304" pitchFamily="18" charset="0"/>
              </a:rPr>
              <a:t>neutrinos</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produced</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during</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reactions</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are</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in</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this</a:t>
            </a:r>
            <a:r>
              <a:rPr lang="ru-RU" dirty="0">
                <a:latin typeface="Times New Roman" panose="02020603050405020304" pitchFamily="18" charset="0"/>
                <a:ea typeface="+mn-lt"/>
                <a:cs typeface="Times New Roman" panose="02020603050405020304" pitchFamily="18" charset="0"/>
              </a:rPr>
              <a:t> </a:t>
            </a:r>
            <a:r>
              <a:rPr lang="ru-RU" dirty="0" err="1">
                <a:latin typeface="Times New Roman" panose="02020603050405020304" pitchFamily="18" charset="0"/>
                <a:ea typeface="+mn-lt"/>
                <a:cs typeface="Times New Roman" panose="02020603050405020304" pitchFamily="18" charset="0"/>
              </a:rPr>
              <a:t>interval</a:t>
            </a:r>
            <a:r>
              <a:rPr lang="ru-RU" dirty="0">
                <a:latin typeface="Times New Roman" panose="02020603050405020304" pitchFamily="18" charset="0"/>
                <a:ea typeface="+mn-lt"/>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751505D6-B368-49DC-B152-C9CDD6E45A9F}"/>
              </a:ext>
            </a:extLst>
          </p:cNvPr>
          <p:cNvSpPr txBox="1">
            <a:spLocks/>
          </p:cNvSpPr>
          <p:nvPr/>
        </p:nvSpPr>
        <p:spPr>
          <a:xfrm>
            <a:off x="0" y="783137"/>
            <a:ext cx="11354764" cy="719092"/>
          </a:xfrm>
          <a:prstGeom prst="rect">
            <a:avLst/>
          </a:prstGeom>
        </p:spPr>
        <p:txBody>
          <a:bodyPr vert="horz" lIns="91440" tIns="45720" rIns="91440" bIns="45720" rtlCol="0" anchor="ctr">
            <a:normAutofit fontScale="90000" lnSpcReduction="10000"/>
          </a:bodyPr>
          <a:lstStyle>
            <a:lvl1pPr algn="l" defTabSz="914400" rtl="0" eaLnBrk="1" latinLnBrk="0" hangingPunct="1">
              <a:lnSpc>
                <a:spcPct val="90000"/>
              </a:lnSpc>
              <a:spcBef>
                <a:spcPct val="0"/>
              </a:spcBef>
              <a:buNone/>
              <a:defRPr sz="4800"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ru-RU" dirty="0" smtClean="0">
                <a:solidFill>
                  <a:srgbClr val="630301"/>
                </a:solidFill>
                <a:latin typeface="Times New Roman"/>
                <a:ea typeface="+mj-lt"/>
                <a:cs typeface="+mj-lt"/>
              </a:rPr>
              <a:t>    </a:t>
            </a:r>
            <a:r>
              <a:rPr lang="en-US" dirty="0" smtClean="0">
                <a:solidFill>
                  <a:srgbClr val="630301"/>
                </a:solidFill>
                <a:latin typeface="Times New Roman"/>
                <a:ea typeface="+mj-lt"/>
                <a:cs typeface="+mj-lt"/>
              </a:rPr>
              <a:t>  </a:t>
            </a:r>
            <a:r>
              <a:rPr lang="en-US" sz="5300" dirty="0" smtClean="0">
                <a:solidFill>
                  <a:srgbClr val="630301"/>
                </a:solidFill>
                <a:latin typeface="Times New Roman"/>
                <a:ea typeface="+mj-lt"/>
                <a:cs typeface="+mj-lt"/>
              </a:rPr>
              <a:t>Detection:</a:t>
            </a:r>
            <a:endParaRPr lang="ru-RU" sz="5300" dirty="0">
              <a:solidFill>
                <a:srgbClr val="630301"/>
              </a:solidFill>
              <a:latin typeface="Times New Roman"/>
            </a:endParaRPr>
          </a:p>
        </p:txBody>
      </p:sp>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380531" y="4825218"/>
            <a:ext cx="3319272" cy="707781"/>
          </a:xfrm>
          <a:prstGeom prst="rect">
            <a:avLst/>
          </a:prstGeom>
          <a:noFill/>
          <a:ln>
            <a:noFill/>
          </a:ln>
        </p:spPr>
      </p:pic>
    </p:spTree>
    <p:extLst>
      <p:ext uri="{BB962C8B-B14F-4D97-AF65-F5344CB8AC3E}">
        <p14:creationId xmlns:p14="http://schemas.microsoft.com/office/powerpoint/2010/main" val="24027951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At present, tanks filled with liquid gallium are used to capture solar neutrinos in experiments </a:t>
            </a:r>
            <a:r>
              <a:rPr lang="en-US" dirty="0">
                <a:solidFill>
                  <a:srgbClr val="EB0F0F"/>
                </a:solidFill>
                <a:latin typeface="Times New Roman" panose="02020603050405020304" pitchFamily="18" charset="0"/>
                <a:cs typeface="Times New Roman" panose="02020603050405020304" pitchFamily="18" charset="0"/>
              </a:rPr>
              <a:t>SAGE </a:t>
            </a:r>
            <a:r>
              <a:rPr lang="en-US" dirty="0">
                <a:latin typeface="Times New Roman" panose="02020603050405020304" pitchFamily="18" charset="0"/>
                <a:cs typeface="Times New Roman" panose="02020603050405020304" pitchFamily="18" charset="0"/>
              </a:rPr>
              <a:t>(Soviet-American Gallium Experiment) and GALLEX (Gallium Experiment). SAGE is located in </a:t>
            </a:r>
            <a:r>
              <a:rPr lang="en-US" dirty="0" err="1">
                <a:latin typeface="Times New Roman" panose="02020603050405020304" pitchFamily="18" charset="0"/>
                <a:cs typeface="Times New Roman" panose="02020603050405020304" pitchFamily="18" charset="0"/>
              </a:rPr>
              <a:t>Baksan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Neutrition</a:t>
            </a:r>
            <a:r>
              <a:rPr lang="en-US" dirty="0">
                <a:latin typeface="Times New Roman" panose="02020603050405020304" pitchFamily="18" charset="0"/>
                <a:cs typeface="Times New Roman" panose="02020603050405020304" pitchFamily="18" charset="0"/>
              </a:rPr>
              <a:t> Observatory (Balkan, Russia). The detector uses liquid </a:t>
            </a:r>
            <a:r>
              <a:rPr lang="en-US" dirty="0" smtClean="0">
                <a:latin typeface="Times New Roman" panose="02020603050405020304" pitchFamily="18" charset="0"/>
                <a:cs typeface="Times New Roman" panose="02020603050405020304" pitchFamily="18" charset="0"/>
              </a:rPr>
              <a:t>metallic Gallium (57 tons). </a:t>
            </a:r>
          </a:p>
          <a:p>
            <a:r>
              <a:rPr lang="en-US" dirty="0" smtClean="0">
                <a:solidFill>
                  <a:srgbClr val="EB0F0F"/>
                </a:solidFill>
                <a:latin typeface="Times New Roman" panose="02020603050405020304" pitchFamily="18" charset="0"/>
                <a:cs typeface="Times New Roman" panose="02020603050405020304" pitchFamily="18" charset="0"/>
              </a:rPr>
              <a:t>GALLEX</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is located in Grand Sauces </a:t>
            </a:r>
            <a:r>
              <a:rPr lang="en-US" dirty="0" smtClean="0">
                <a:latin typeface="Times New Roman" panose="02020603050405020304" pitchFamily="18" charset="0"/>
                <a:cs typeface="Times New Roman" panose="02020603050405020304" pitchFamily="18" charset="0"/>
              </a:rPr>
              <a:t>National Lab </a:t>
            </a:r>
            <a:r>
              <a:rPr lang="en-US" dirty="0">
                <a:latin typeface="Times New Roman" panose="02020603050405020304" pitchFamily="18" charset="0"/>
                <a:cs typeface="Times New Roman" panose="02020603050405020304" pitchFamily="18" charset="0"/>
              </a:rPr>
              <a:t>(Italy) and contains 30 tons of </a:t>
            </a:r>
            <a:r>
              <a:rPr lang="en-US" dirty="0" smtClean="0">
                <a:latin typeface="Times New Roman" panose="02020603050405020304" pitchFamily="18" charset="0"/>
                <a:cs typeface="Times New Roman" panose="02020603050405020304" pitchFamily="18" charset="0"/>
              </a:rPr>
              <a:t>gallium.</a:t>
            </a:r>
          </a:p>
          <a:p>
            <a:r>
              <a:rPr lang="en-US" dirty="0">
                <a:latin typeface="Times New Roman" panose="02020603050405020304" pitchFamily="18" charset="0"/>
                <a:cs typeface="Times New Roman" panose="02020603050405020304" pitchFamily="18" charset="0"/>
              </a:rPr>
              <a:t>A more efficient electronic type for detecting solar neutrinos is the </a:t>
            </a:r>
            <a:r>
              <a:rPr lang="en-US" dirty="0">
                <a:solidFill>
                  <a:srgbClr val="EB0F0F"/>
                </a:solidFill>
                <a:latin typeface="Times New Roman" panose="02020603050405020304" pitchFamily="18" charset="0"/>
                <a:cs typeface="Times New Roman" panose="02020603050405020304" pitchFamily="18" charset="0"/>
              </a:rPr>
              <a:t>SNO</a:t>
            </a:r>
            <a:r>
              <a:rPr lang="en-US" dirty="0">
                <a:latin typeface="Times New Roman" panose="02020603050405020304" pitchFamily="18" charset="0"/>
                <a:cs typeface="Times New Roman" panose="02020603050405020304" pitchFamily="18" charset="0"/>
              </a:rPr>
              <a:t> (Sudbury Neutrino Observatory) Observatory. is located at a depth of 2070 m in Canada </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The detector contains 1000 </a:t>
            </a:r>
            <a:r>
              <a:rPr lang="en-US" dirty="0" err="1">
                <a:latin typeface="Times New Roman" panose="02020603050405020304" pitchFamily="18" charset="0"/>
                <a:cs typeface="Times New Roman" panose="02020603050405020304" pitchFamily="18" charset="0"/>
              </a:rPr>
              <a:t>tonnes</a:t>
            </a:r>
            <a:r>
              <a:rPr lang="en-US" dirty="0">
                <a:latin typeface="Times New Roman" panose="02020603050405020304" pitchFamily="18" charset="0"/>
                <a:cs typeface="Times New Roman" panose="02020603050405020304" pitchFamily="18" charset="0"/>
              </a:rPr>
              <a:t> of extremely clean heavy </a:t>
            </a:r>
            <a:r>
              <a:rPr lang="en-US" dirty="0" smtClean="0">
                <a:latin typeface="Times New Roman" panose="02020603050405020304" pitchFamily="18" charset="0"/>
                <a:cs typeface="Times New Roman" panose="02020603050405020304" pitchFamily="18" charset="0"/>
              </a:rPr>
              <a:t>water-</a:t>
            </a:r>
            <a:r>
              <a:rPr lang="en-US" dirty="0">
                <a:latin typeface="Times New Roman" panose="02020603050405020304" pitchFamily="18" charset="0"/>
                <a:cs typeface="Times New Roman" panose="02020603050405020304" pitchFamily="18" charset="0"/>
              </a:rPr>
              <a:t> D2O</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enclosed in a </a:t>
            </a:r>
            <a:r>
              <a:rPr lang="en-US" dirty="0" smtClean="0">
                <a:latin typeface="Times New Roman" panose="02020603050405020304" pitchFamily="18" charset="0"/>
                <a:cs typeface="Times New Roman" panose="02020603050405020304" pitchFamily="18" charset="0"/>
              </a:rPr>
              <a:t>transparent, plastic vessel(</a:t>
            </a:r>
            <a:r>
              <a:rPr lang="en-US" dirty="0">
                <a:latin typeface="Times New Roman" panose="02020603050405020304" pitchFamily="18" charset="0"/>
                <a:cs typeface="Times New Roman" panose="02020603050405020304" pitchFamily="18" charset="0"/>
              </a:rPr>
              <a:t>12m-diameter </a:t>
            </a:r>
            <a:r>
              <a:rPr lang="en-US" dirty="0" smtClean="0">
                <a:latin typeface="Times New Roman" panose="02020603050405020304" pitchFamily="18" charset="0"/>
                <a:cs typeface="Times New Roman" panose="02020603050405020304" pitchFamily="18" charset="0"/>
              </a:rPr>
              <a:t>) .The </a:t>
            </a:r>
            <a:r>
              <a:rPr lang="en-US" dirty="0">
                <a:latin typeface="Times New Roman" panose="02020603050405020304" pitchFamily="18" charset="0"/>
                <a:cs typeface="Times New Roman" panose="02020603050405020304" pitchFamily="18" charset="0"/>
              </a:rPr>
              <a:t>vessel is </a:t>
            </a:r>
            <a:r>
              <a:rPr lang="en-US" dirty="0" smtClean="0">
                <a:latin typeface="Times New Roman" panose="02020603050405020304" pitchFamily="18" charset="0"/>
                <a:cs typeface="Times New Roman" panose="02020603050405020304" pitchFamily="18" charset="0"/>
              </a:rPr>
              <a:t>surrounded </a:t>
            </a:r>
            <a:r>
              <a:rPr lang="en-US" dirty="0">
                <a:latin typeface="Times New Roman" panose="02020603050405020304" pitchFamily="18" charset="0"/>
                <a:cs typeface="Times New Roman" panose="02020603050405020304" pitchFamily="18" charset="0"/>
              </a:rPr>
              <a:t>by 7,000 tons of clear water, which protects the detector from background </a:t>
            </a:r>
            <a:r>
              <a:rPr lang="en-US" dirty="0" smtClean="0">
                <a:latin typeface="Times New Roman" panose="02020603050405020304" pitchFamily="18" charset="0"/>
                <a:cs typeface="Times New Roman" panose="02020603050405020304" pitchFamily="18" charset="0"/>
              </a:rPr>
              <a:t>particles. it registers neutrinos with energy </a:t>
            </a:r>
            <a:r>
              <a:rPr lang="en-US" dirty="0">
                <a:latin typeface="Times New Roman" panose="02020603050405020304" pitchFamily="18" charset="0"/>
                <a:cs typeface="Times New Roman" panose="02020603050405020304" pitchFamily="18" charset="0"/>
              </a:rPr>
              <a:t>more than 5 megawatts. When neutrinos interact with the nucleus of D2, charged particles appear which are </a:t>
            </a:r>
            <a:r>
              <a:rPr lang="en-US" dirty="0" smtClean="0">
                <a:latin typeface="Times New Roman" panose="02020603050405020304" pitchFamily="18" charset="0"/>
                <a:cs typeface="Times New Roman" panose="02020603050405020304" pitchFamily="18" charset="0"/>
              </a:rPr>
              <a:t>registered </a:t>
            </a:r>
            <a:r>
              <a:rPr lang="en-US" dirty="0">
                <a:latin typeface="Times New Roman" panose="02020603050405020304" pitchFamily="18" charset="0"/>
                <a:cs typeface="Times New Roman" panose="02020603050405020304" pitchFamily="18" charset="0"/>
              </a:rPr>
              <a:t>by </a:t>
            </a:r>
            <a:r>
              <a:rPr lang="en-US" dirty="0" smtClean="0">
                <a:latin typeface="Times New Roman" panose="02020603050405020304" pitchFamily="18" charset="0"/>
                <a:cs typeface="Times New Roman" panose="02020603050405020304" pitchFamily="18" charset="0"/>
              </a:rPr>
              <a:t>detectors.(contains </a:t>
            </a:r>
            <a:r>
              <a:rPr lang="en-US" dirty="0">
                <a:latin typeface="Times New Roman" panose="02020603050405020304" pitchFamily="18" charset="0"/>
                <a:cs typeface="Times New Roman" panose="02020603050405020304" pitchFamily="18" charset="0"/>
              </a:rPr>
              <a:t>9600 </a:t>
            </a:r>
            <a:r>
              <a:rPr lang="en-US" dirty="0"/>
              <a:t>photomultiplier tubes</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that record the Cherenkov radiation generated by the interaction of neutrino with the D2O </a:t>
            </a:r>
            <a:r>
              <a:rPr lang="en-US" dirty="0" smtClean="0">
                <a:latin typeface="Times New Roman" panose="02020603050405020304" pitchFamily="18" charset="0"/>
                <a:cs typeface="Times New Roman" panose="02020603050405020304" pitchFamily="18" charset="0"/>
              </a:rPr>
              <a:t>core)</a:t>
            </a:r>
            <a:endParaRPr lang="en-US"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751505D6-B368-49DC-B152-C9CDD6E45A9F}"/>
              </a:ext>
            </a:extLst>
          </p:cNvPr>
          <p:cNvSpPr txBox="1">
            <a:spLocks/>
          </p:cNvSpPr>
          <p:nvPr/>
        </p:nvSpPr>
        <p:spPr>
          <a:xfrm>
            <a:off x="0" y="783137"/>
            <a:ext cx="11354764" cy="719092"/>
          </a:xfrm>
          <a:prstGeom prst="rect">
            <a:avLst/>
          </a:prstGeom>
        </p:spPr>
        <p:txBody>
          <a:bodyPr vert="horz" lIns="91440" tIns="45720" rIns="91440" bIns="45720" rtlCol="0" anchor="ctr">
            <a:normAutofit fontScale="90000" lnSpcReduction="10000"/>
          </a:bodyPr>
          <a:lstStyle>
            <a:lvl1pPr algn="l" defTabSz="914400" rtl="0" eaLnBrk="1" latinLnBrk="0" hangingPunct="1">
              <a:lnSpc>
                <a:spcPct val="90000"/>
              </a:lnSpc>
              <a:spcBef>
                <a:spcPct val="0"/>
              </a:spcBef>
              <a:buNone/>
              <a:defRPr sz="4800"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ru-RU" dirty="0" smtClean="0">
                <a:solidFill>
                  <a:srgbClr val="630301"/>
                </a:solidFill>
                <a:latin typeface="Times New Roman"/>
                <a:ea typeface="+mj-lt"/>
                <a:cs typeface="+mj-lt"/>
              </a:rPr>
              <a:t>    </a:t>
            </a:r>
            <a:r>
              <a:rPr lang="en-US" dirty="0" smtClean="0">
                <a:solidFill>
                  <a:srgbClr val="630301"/>
                </a:solidFill>
                <a:latin typeface="Times New Roman"/>
                <a:ea typeface="+mj-lt"/>
                <a:cs typeface="+mj-lt"/>
              </a:rPr>
              <a:t>  </a:t>
            </a:r>
            <a:r>
              <a:rPr lang="en-US" sz="5300" dirty="0" smtClean="0">
                <a:solidFill>
                  <a:srgbClr val="630301"/>
                </a:solidFill>
                <a:latin typeface="Times New Roman"/>
                <a:ea typeface="+mj-lt"/>
                <a:cs typeface="+mj-lt"/>
              </a:rPr>
              <a:t>Detection:</a:t>
            </a:r>
            <a:endParaRPr lang="ru-RU" sz="5300" dirty="0">
              <a:solidFill>
                <a:srgbClr val="630301"/>
              </a:solidFill>
              <a:latin typeface="Times New Roman"/>
            </a:endParaRPr>
          </a:p>
        </p:txBody>
      </p:sp>
    </p:spTree>
    <p:extLst>
      <p:ext uri="{BB962C8B-B14F-4D97-AF65-F5344CB8AC3E}">
        <p14:creationId xmlns:p14="http://schemas.microsoft.com/office/powerpoint/2010/main" val="37071704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4733258"/>
            <a:ext cx="11952849" cy="2430194"/>
          </a:xfrm>
        </p:spPr>
        <p:txBody>
          <a:bodyPr>
            <a:normAutofit/>
          </a:bodyPr>
          <a:lstStyle/>
          <a:p>
            <a:r>
              <a:rPr lang="en-US" dirty="0">
                <a:latin typeface="Times New Roman" panose="02020603050405020304" pitchFamily="18" charset="0"/>
                <a:cs typeface="Times New Roman" panose="02020603050405020304" pitchFamily="18" charset="0"/>
              </a:rPr>
              <a:t>The first type of reaction involves only the electronic neutrino since it can only decompose the deuterium that produced the electron. In this case, the detector records the fast electron Cherenkov radiation</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All </a:t>
            </a:r>
            <a:r>
              <a:rPr lang="en-US" dirty="0">
                <a:latin typeface="Times New Roman" panose="02020603050405020304" pitchFamily="18" charset="0"/>
                <a:cs typeface="Times New Roman" panose="02020603050405020304" pitchFamily="18" charset="0"/>
              </a:rPr>
              <a:t>three types of neutrinos </a:t>
            </a:r>
            <a:r>
              <a:rPr lang="en-US" dirty="0" smtClean="0">
                <a:latin typeface="Times New Roman" panose="02020603050405020304" pitchFamily="18" charset="0"/>
                <a:cs typeface="Times New Roman" panose="02020603050405020304" pitchFamily="18" charset="0"/>
              </a:rPr>
              <a:t> can </a:t>
            </a:r>
            <a:r>
              <a:rPr lang="en-US" dirty="0">
                <a:latin typeface="Times New Roman" panose="02020603050405020304" pitchFamily="18" charset="0"/>
                <a:cs typeface="Times New Roman" panose="02020603050405020304" pitchFamily="18" charset="0"/>
              </a:rPr>
              <a:t>trigger </a:t>
            </a: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second type of reaction </a:t>
            </a:r>
            <a:r>
              <a:rPr lang="en-US" dirty="0" smtClean="0">
                <a:latin typeface="Times New Roman" panose="02020603050405020304" pitchFamily="18" charset="0"/>
                <a:cs typeface="Times New Roman" panose="02020603050405020304" pitchFamily="18" charset="0"/>
              </a:rPr>
              <a:t>because </a:t>
            </a:r>
            <a:r>
              <a:rPr lang="en-US" dirty="0">
                <a:latin typeface="Times New Roman" panose="02020603050405020304" pitchFamily="18" charset="0"/>
                <a:cs typeface="Times New Roman" panose="02020603050405020304" pitchFamily="18" charset="0"/>
              </a:rPr>
              <a:t>a deuterium collapse gives rise to a similar type of neutrinos in collision. Therefore, the neutrino flux obtained by such a reaction would be predicted by a standard solar model. In order to register the second type of reaction, salt water is dissolved in heavy water. </a:t>
            </a:r>
            <a:r>
              <a:rPr lang="en-US" dirty="0" smtClean="0">
                <a:latin typeface="Times New Roman" panose="02020603050405020304" pitchFamily="18" charset="0"/>
                <a:cs typeface="Times New Roman" panose="02020603050405020304" pitchFamily="18" charset="0"/>
              </a:rPr>
              <a:t>35 </a:t>
            </a:r>
            <a:r>
              <a:rPr lang="en-US" dirty="0">
                <a:latin typeface="Times New Roman" panose="02020603050405020304" pitchFamily="18" charset="0"/>
                <a:cs typeface="Times New Roman" panose="02020603050405020304" pitchFamily="18" charset="0"/>
              </a:rPr>
              <a:t>Cl nucleus </a:t>
            </a:r>
            <a:r>
              <a:rPr lang="en-US" dirty="0" smtClean="0">
                <a:latin typeface="Times New Roman" panose="02020603050405020304" pitchFamily="18" charset="0"/>
                <a:cs typeface="Times New Roman" panose="02020603050405020304" pitchFamily="18" charset="0"/>
              </a:rPr>
              <a:t>captures </a:t>
            </a:r>
            <a:r>
              <a:rPr lang="en-US" dirty="0" err="1" smtClean="0">
                <a:latin typeface="Times New Roman" panose="02020603050405020304" pitchFamily="18" charset="0"/>
                <a:cs typeface="Times New Roman" panose="02020603050405020304" pitchFamily="18" charset="0"/>
              </a:rPr>
              <a:t>neuton</a:t>
            </a:r>
            <a:r>
              <a:rPr lang="en-US" dirty="0" smtClean="0">
                <a:latin typeface="Times New Roman" panose="02020603050405020304" pitchFamily="18" charset="0"/>
                <a:cs typeface="Times New Roman" panose="02020603050405020304" pitchFamily="18" charset="0"/>
              </a:rPr>
              <a:t> and radiates photons , </a:t>
            </a:r>
            <a:r>
              <a:rPr lang="en-US" dirty="0">
                <a:latin typeface="Times New Roman" panose="02020603050405020304" pitchFamily="18" charset="0"/>
                <a:cs typeface="Times New Roman" panose="02020603050405020304" pitchFamily="18" charset="0"/>
              </a:rPr>
              <a:t>which are </a:t>
            </a:r>
            <a:r>
              <a:rPr lang="en-US" dirty="0" smtClean="0">
                <a:latin typeface="Times New Roman" panose="02020603050405020304" pitchFamily="18" charset="0"/>
                <a:cs typeface="Times New Roman" panose="02020603050405020304" pitchFamily="18" charset="0"/>
              </a:rPr>
              <a:t>fixed by photomultiplier tubes. </a:t>
            </a:r>
            <a:endParaRPr lang="en-US" dirty="0">
              <a:latin typeface="Times New Roman" panose="02020603050405020304" pitchFamily="18" charset="0"/>
              <a:cs typeface="Times New Roman" panose="02020603050405020304" pitchFamily="18"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2705152" y="1496015"/>
            <a:ext cx="6542544" cy="2877697"/>
          </a:xfrm>
          <a:prstGeom prst="rect">
            <a:avLst/>
          </a:prstGeom>
          <a:noFill/>
          <a:ln>
            <a:noFill/>
          </a:ln>
        </p:spPr>
      </p:pic>
      <p:sp>
        <p:nvSpPr>
          <p:cNvPr id="5" name="Заголовок 1">
            <a:extLst>
              <a:ext uri="{FF2B5EF4-FFF2-40B4-BE49-F238E27FC236}">
                <a16:creationId xmlns:a16="http://schemas.microsoft.com/office/drawing/2014/main" id="{751505D6-B368-49DC-B152-C9CDD6E45A9F}"/>
              </a:ext>
            </a:extLst>
          </p:cNvPr>
          <p:cNvSpPr txBox="1">
            <a:spLocks/>
          </p:cNvSpPr>
          <p:nvPr/>
        </p:nvSpPr>
        <p:spPr>
          <a:xfrm>
            <a:off x="-98474" y="417377"/>
            <a:ext cx="11354764" cy="719092"/>
          </a:xfrm>
          <a:prstGeom prst="rect">
            <a:avLst/>
          </a:prstGeom>
        </p:spPr>
        <p:txBody>
          <a:bodyPr vert="horz" lIns="91440" tIns="45720" rIns="91440" bIns="45720" rtlCol="0" anchor="ctr">
            <a:normAutofit fontScale="90000" lnSpcReduction="10000"/>
          </a:bodyPr>
          <a:lstStyle>
            <a:lvl1pPr algn="l" defTabSz="914400" rtl="0" eaLnBrk="1" latinLnBrk="0" hangingPunct="1">
              <a:lnSpc>
                <a:spcPct val="90000"/>
              </a:lnSpc>
              <a:spcBef>
                <a:spcPct val="0"/>
              </a:spcBef>
              <a:buNone/>
              <a:defRPr sz="4800" kern="1200" cap="none" baseline="0">
                <a:blipFill>
                  <a:blip r:embed="rId3">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ru-RU" dirty="0" smtClean="0">
                <a:solidFill>
                  <a:srgbClr val="630301"/>
                </a:solidFill>
                <a:latin typeface="Times New Roman"/>
                <a:ea typeface="+mj-lt"/>
                <a:cs typeface="+mj-lt"/>
              </a:rPr>
              <a:t>    </a:t>
            </a:r>
            <a:r>
              <a:rPr lang="en-US" dirty="0" smtClean="0">
                <a:solidFill>
                  <a:srgbClr val="630301"/>
                </a:solidFill>
                <a:latin typeface="Times New Roman"/>
                <a:ea typeface="+mj-lt"/>
                <a:cs typeface="+mj-lt"/>
              </a:rPr>
              <a:t>  </a:t>
            </a:r>
            <a:r>
              <a:rPr lang="en-US" sz="5300" dirty="0" smtClean="0">
                <a:solidFill>
                  <a:srgbClr val="630301"/>
                </a:solidFill>
                <a:latin typeface="Times New Roman"/>
                <a:ea typeface="+mj-lt"/>
                <a:cs typeface="+mj-lt"/>
              </a:rPr>
              <a:t>Detection:</a:t>
            </a:r>
            <a:endParaRPr lang="ru-RU" sz="5300" dirty="0">
              <a:solidFill>
                <a:srgbClr val="630301"/>
              </a:solidFill>
              <a:latin typeface="Times New Roman"/>
            </a:endParaRPr>
          </a:p>
        </p:txBody>
      </p:sp>
    </p:spTree>
    <p:extLst>
      <p:ext uri="{BB962C8B-B14F-4D97-AF65-F5344CB8AC3E}">
        <p14:creationId xmlns:p14="http://schemas.microsoft.com/office/powerpoint/2010/main" val="37293429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751505D6-B368-49DC-B152-C9CDD6E45A9F}"/>
              </a:ext>
            </a:extLst>
          </p:cNvPr>
          <p:cNvSpPr txBox="1">
            <a:spLocks/>
          </p:cNvSpPr>
          <p:nvPr/>
        </p:nvSpPr>
        <p:spPr>
          <a:xfrm>
            <a:off x="0" y="318903"/>
            <a:ext cx="11354764" cy="719092"/>
          </a:xfrm>
          <a:prstGeom prst="rect">
            <a:avLst/>
          </a:prstGeom>
        </p:spPr>
        <p:txBody>
          <a:bodyPr vert="horz" lIns="91440" tIns="45720" rIns="91440" bIns="45720" rtlCol="0" anchor="ctr">
            <a:normAutofit fontScale="90000" lnSpcReduction="10000"/>
          </a:bodyPr>
          <a:lstStyle>
            <a:lvl1pPr algn="l" defTabSz="914400" rtl="0" eaLnBrk="1" latinLnBrk="0" hangingPunct="1">
              <a:lnSpc>
                <a:spcPct val="90000"/>
              </a:lnSpc>
              <a:spcBef>
                <a:spcPct val="0"/>
              </a:spcBef>
              <a:buNone/>
              <a:defRPr sz="4800"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ru-RU" dirty="0" smtClean="0">
                <a:solidFill>
                  <a:srgbClr val="630301"/>
                </a:solidFill>
                <a:latin typeface="Times New Roman"/>
                <a:ea typeface="+mj-lt"/>
                <a:cs typeface="+mj-lt"/>
              </a:rPr>
              <a:t>    </a:t>
            </a:r>
            <a:r>
              <a:rPr lang="en-US" dirty="0" smtClean="0">
                <a:solidFill>
                  <a:srgbClr val="630301"/>
                </a:solidFill>
                <a:latin typeface="Times New Roman"/>
                <a:ea typeface="+mj-lt"/>
                <a:cs typeface="+mj-lt"/>
              </a:rPr>
              <a:t>  </a:t>
            </a:r>
            <a:r>
              <a:rPr lang="en-US" sz="5300" dirty="0" smtClean="0">
                <a:solidFill>
                  <a:srgbClr val="630301"/>
                </a:solidFill>
                <a:latin typeface="Times New Roman"/>
                <a:ea typeface="+mj-lt"/>
                <a:cs typeface="+mj-lt"/>
              </a:rPr>
              <a:t>Detection:</a:t>
            </a:r>
            <a:endParaRPr lang="ru-RU" sz="5300" dirty="0">
              <a:solidFill>
                <a:srgbClr val="630301"/>
              </a:solidFill>
              <a:latin typeface="Times New Roman"/>
            </a:endParaRPr>
          </a:p>
        </p:txBody>
      </p:sp>
      <p:sp>
        <p:nvSpPr>
          <p:cNvPr id="8" name="TextBox 7"/>
          <p:cNvSpPr txBox="1"/>
          <p:nvPr/>
        </p:nvSpPr>
        <p:spPr>
          <a:xfrm>
            <a:off x="618978" y="1659987"/>
            <a:ext cx="9017391" cy="400110"/>
          </a:xfrm>
          <a:prstGeom prst="rect">
            <a:avLst/>
          </a:prstGeom>
          <a:noFill/>
        </p:spPr>
        <p:txBody>
          <a:bodyPr wrap="square" rtlCol="0">
            <a:spAutoFit/>
          </a:bodyPr>
          <a:lstStyle/>
          <a:p>
            <a:r>
              <a:rPr lang="en-US" sz="2000" dirty="0" smtClean="0">
                <a:latin typeface="Times New Roman" panose="02020603050405020304" pitchFamily="18" charset="0"/>
                <a:cs typeface="Times New Roman" panose="02020603050405020304" pitchFamily="18" charset="0"/>
              </a:rPr>
              <a:t> Now </a:t>
            </a:r>
            <a:r>
              <a:rPr lang="en-US" sz="2000" dirty="0">
                <a:latin typeface="Times New Roman" panose="02020603050405020304" pitchFamily="18" charset="0"/>
                <a:cs typeface="Times New Roman" panose="02020603050405020304" pitchFamily="18" charset="0"/>
              </a:rPr>
              <a:t>the solar neutrino is registered in the following </a:t>
            </a:r>
            <a:r>
              <a:rPr lang="en-US" sz="2000" dirty="0" smtClean="0">
                <a:latin typeface="Times New Roman" panose="02020603050405020304" pitchFamily="18" charset="0"/>
                <a:cs typeface="Times New Roman" panose="02020603050405020304" pitchFamily="18" charset="0"/>
              </a:rPr>
              <a:t>experiments</a:t>
            </a:r>
            <a:r>
              <a:rPr lang="ka-GE" sz="2000" dirty="0" smtClean="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618978" y="2455631"/>
            <a:ext cx="4051496" cy="1938992"/>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SNO (Canada)</a:t>
            </a:r>
          </a:p>
          <a:p>
            <a:pPr marL="342900" indent="-34290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BOREXINO,ICARUS,GNO (Italy)</a:t>
            </a:r>
          </a:p>
          <a:p>
            <a:pPr marL="342900" indent="-34290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SAGE (Russia)</a:t>
            </a:r>
          </a:p>
          <a:p>
            <a:pPr marL="342900" indent="-34290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CHLORINE (USA)</a:t>
            </a:r>
          </a:p>
          <a:p>
            <a:pPr marL="342900" indent="-34290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KAMIOKANDE (Japan)</a:t>
            </a:r>
            <a:endParaRPr lang="en-US" sz="2000" dirty="0">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idx="1"/>
          </p:nvPr>
        </p:nvSpPr>
        <p:spPr>
          <a:xfrm>
            <a:off x="618977" y="4790157"/>
            <a:ext cx="11226019" cy="2289517"/>
          </a:xfrm>
        </p:spPr>
        <p:txBody>
          <a:bodyPr/>
          <a:lstStyle/>
          <a:p>
            <a:pPr marL="0" indent="0">
              <a:buNone/>
            </a:pPr>
            <a:r>
              <a:rPr lang="en-US" dirty="0" err="1" smtClean="0">
                <a:latin typeface="Times New Roman" panose="02020603050405020304" pitchFamily="18" charset="0"/>
                <a:cs typeface="Times New Roman" panose="02020603050405020304" pitchFamily="18" charset="0"/>
              </a:rPr>
              <a:t>Kamiokande</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registers not solar but atmospheric neutrinos. Atmospheric neutrinos are formed by the cosmic ray air molecules. Atmospheric neutrinos arise when they interact with air molecules in the cosmic rays. This is another difference compared to </a:t>
            </a:r>
            <a:r>
              <a:rPr lang="en-US" dirty="0" smtClean="0">
                <a:latin typeface="Times New Roman" panose="02020603050405020304" pitchFamily="18" charset="0"/>
                <a:cs typeface="Times New Roman" panose="02020603050405020304" pitchFamily="18" charset="0"/>
              </a:rPr>
              <a:t>other experiments, </a:t>
            </a:r>
            <a:r>
              <a:rPr lang="en-US" dirty="0">
                <a:latin typeface="Times New Roman" panose="02020603050405020304" pitchFamily="18" charset="0"/>
                <a:cs typeface="Times New Roman" panose="02020603050405020304" pitchFamily="18" charset="0"/>
              </a:rPr>
              <a:t>which </a:t>
            </a:r>
            <a:r>
              <a:rPr lang="en-US" dirty="0" smtClean="0">
                <a:latin typeface="Times New Roman" panose="02020603050405020304" pitchFamily="18" charset="0"/>
                <a:cs typeface="Times New Roman" panose="02020603050405020304" pitchFamily="18" charset="0"/>
              </a:rPr>
              <a:t>study electronic neutrinos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1375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72172EF-875B-47F2-BEBE-BF8D7239805B}"/>
              </a:ext>
            </a:extLst>
          </p:cNvPr>
          <p:cNvSpPr>
            <a:spLocks noGrp="1"/>
          </p:cNvSpPr>
          <p:nvPr>
            <p:ph idx="1"/>
          </p:nvPr>
        </p:nvSpPr>
        <p:spPr>
          <a:xfrm>
            <a:off x="0" y="942586"/>
            <a:ext cx="12192000" cy="2097996"/>
          </a:xfrm>
        </p:spPr>
        <p:txBody>
          <a:bodyPr vert="horz" lIns="91440" tIns="45720" rIns="91440" bIns="45720" rtlCol="0" anchor="t">
            <a:noAutofit/>
          </a:bodyPr>
          <a:lstStyle/>
          <a:p>
            <a:r>
              <a:rPr lang="ka-GE" dirty="0" smtClean="0">
                <a:ea typeface="+mn-lt"/>
                <a:cs typeface="Times New Roman" panose="02020603050405020304" pitchFamily="18" charset="0"/>
              </a:rPr>
              <a:t>Neutrino detectors must be generally placed deep underground, or in water, in order to escape the backgrounds caused by the inescapable rain of cosmic rays upon the atmosphere.</a:t>
            </a:r>
          </a:p>
          <a:p>
            <a:r>
              <a:rPr lang="ka-GE" dirty="0" smtClean="0">
                <a:ea typeface="+mn-lt"/>
                <a:cs typeface="Times New Roman" panose="02020603050405020304" pitchFamily="18" charset="0"/>
              </a:rPr>
              <a:t> High energy neutrinos are detected by observing the Cherenkov radiation from secondary particles produced by neutrinos interacting inside large volumes of highly transparent ice or water, instrumented with a lattice of photomultiplier tubes. </a:t>
            </a:r>
          </a:p>
          <a:p>
            <a:pPr marL="0" indent="0">
              <a:buNone/>
            </a:pPr>
            <a:r>
              <a:rPr lang="ka-GE" dirty="0" smtClean="0">
                <a:ea typeface="+mn-lt"/>
                <a:cs typeface="Times New Roman" panose="02020603050405020304" pitchFamily="18" charset="0"/>
              </a:rPr>
              <a:t>consider an instrumented cubic volume of side L. Assume, for simplicity, that the neutrino direction is perpendicular to a side of the cube (for a realistic detector the exact geometry has to be taken into account as well as the arrival directions of the neutrinos). To a rst approximation, a neutrino incident on a side of area L^2 will be detected provided it interacts within the detector volume, i.e. within the instrumented distance L. That probability is :</a:t>
            </a:r>
            <a:endParaRPr lang="ka-GE" dirty="0">
              <a:cs typeface="Times New Roman" panose="02020603050405020304" pitchFamily="18" charset="0"/>
            </a:endParaRPr>
          </a:p>
        </p:txBody>
      </p:sp>
      <p:pic>
        <p:nvPicPr>
          <p:cNvPr id="4" name="Рисунок 4" descr="Изображение выглядит как объект, часы&#10;&#10;Описание создано с очень высокой степенью достоверности">
            <a:extLst>
              <a:ext uri="{FF2B5EF4-FFF2-40B4-BE49-F238E27FC236}">
                <a16:creationId xmlns:a16="http://schemas.microsoft.com/office/drawing/2014/main" id="{438ABCA9-A31F-44A6-95D6-049F3F32463C}"/>
              </a:ext>
            </a:extLst>
          </p:cNvPr>
          <p:cNvPicPr>
            <a:picLocks noChangeAspect="1"/>
          </p:cNvPicPr>
          <p:nvPr/>
        </p:nvPicPr>
        <p:blipFill>
          <a:blip r:embed="rId2"/>
          <a:stretch>
            <a:fillRect/>
          </a:stretch>
        </p:blipFill>
        <p:spPr>
          <a:xfrm>
            <a:off x="1012874" y="4384782"/>
            <a:ext cx="3062973" cy="836833"/>
          </a:xfrm>
          <a:prstGeom prst="rect">
            <a:avLst/>
          </a:prstGeom>
        </p:spPr>
      </p:pic>
      <p:pic>
        <p:nvPicPr>
          <p:cNvPr id="6" name="Рисунок 6" descr="Изображение выглядит как объект, часы&#10;&#10;Описание создано с очень высокой степенью достоверности">
            <a:extLst>
              <a:ext uri="{FF2B5EF4-FFF2-40B4-BE49-F238E27FC236}">
                <a16:creationId xmlns:a16="http://schemas.microsoft.com/office/drawing/2014/main" id="{52CB0FBD-89A7-4238-AD9B-35D9C0ED488A}"/>
              </a:ext>
            </a:extLst>
          </p:cNvPr>
          <p:cNvPicPr>
            <a:picLocks noChangeAspect="1"/>
          </p:cNvPicPr>
          <p:nvPr/>
        </p:nvPicPr>
        <p:blipFill>
          <a:blip r:embed="rId3"/>
          <a:stretch>
            <a:fillRect/>
          </a:stretch>
        </p:blipFill>
        <p:spPr>
          <a:xfrm>
            <a:off x="6200315" y="4384782"/>
            <a:ext cx="1808804" cy="740483"/>
          </a:xfrm>
          <a:prstGeom prst="rect">
            <a:avLst/>
          </a:prstGeom>
        </p:spPr>
      </p:pic>
      <p:sp>
        <p:nvSpPr>
          <p:cNvPr id="8" name="TextBox 7">
            <a:extLst>
              <a:ext uri="{FF2B5EF4-FFF2-40B4-BE49-F238E27FC236}">
                <a16:creationId xmlns:a16="http://schemas.microsoft.com/office/drawing/2014/main" id="{57F03E46-CFD3-4A10-A99D-A1F813A0F6A9}"/>
              </a:ext>
            </a:extLst>
          </p:cNvPr>
          <p:cNvSpPr txBox="1"/>
          <p:nvPr/>
        </p:nvSpPr>
        <p:spPr>
          <a:xfrm>
            <a:off x="8222675" y="4207308"/>
            <a:ext cx="3997121"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ka-GE" dirty="0" smtClean="0">
                <a:solidFill>
                  <a:srgbClr val="C00000"/>
                </a:solidFill>
                <a:ea typeface="+mn-lt"/>
                <a:cs typeface="+mn-lt"/>
              </a:rPr>
              <a:t>ρ- the density of the ice/ water, </a:t>
            </a:r>
            <a:endParaRPr lang="ka-GE" dirty="0" smtClean="0">
              <a:solidFill>
                <a:srgbClr val="C00000"/>
              </a:solidFill>
              <a:cs typeface="Calibri"/>
            </a:endParaRPr>
          </a:p>
          <a:p>
            <a:r>
              <a:rPr lang="ka-GE" dirty="0" smtClean="0">
                <a:solidFill>
                  <a:srgbClr val="C00000"/>
                </a:solidFill>
                <a:ea typeface="+mn-lt"/>
                <a:cs typeface="+mn-lt"/>
              </a:rPr>
              <a:t>N</a:t>
            </a:r>
            <a:r>
              <a:rPr lang="ka-GE" sz="1200" dirty="0" smtClean="0">
                <a:solidFill>
                  <a:srgbClr val="C00000"/>
                </a:solidFill>
                <a:ea typeface="+mn-lt"/>
                <a:cs typeface="+mn-lt"/>
              </a:rPr>
              <a:t>A</a:t>
            </a:r>
            <a:r>
              <a:rPr lang="ka-GE" dirty="0" smtClean="0">
                <a:solidFill>
                  <a:srgbClr val="C00000"/>
                </a:solidFill>
                <a:ea typeface="+mn-lt"/>
                <a:cs typeface="+mn-lt"/>
              </a:rPr>
              <a:t> -Avogadro's number </a:t>
            </a:r>
            <a:endParaRPr lang="ka-GE" dirty="0" smtClean="0">
              <a:solidFill>
                <a:srgbClr val="C00000"/>
              </a:solidFill>
              <a:cs typeface="Calibri"/>
            </a:endParaRPr>
          </a:p>
          <a:p>
            <a:r>
              <a:rPr lang="ka-GE" dirty="0" smtClean="0">
                <a:solidFill>
                  <a:srgbClr val="C00000"/>
                </a:solidFill>
                <a:ea typeface="+mn-lt"/>
                <a:cs typeface="+mn-lt"/>
              </a:rPr>
              <a:t>σ</a:t>
            </a:r>
            <a:r>
              <a:rPr lang="ka-GE" sz="1200" dirty="0" smtClean="0">
                <a:solidFill>
                  <a:srgbClr val="C00000"/>
                </a:solidFill>
                <a:ea typeface="+mn-lt"/>
                <a:cs typeface="+mn-lt"/>
              </a:rPr>
              <a:t>ν</a:t>
            </a:r>
            <a:r>
              <a:rPr lang="ka-GE" dirty="0" smtClean="0">
                <a:solidFill>
                  <a:srgbClr val="C00000"/>
                </a:solidFill>
                <a:ea typeface="+mn-lt"/>
                <a:cs typeface="+mn-lt"/>
              </a:rPr>
              <a:t> -the neutrino-nucleon cross section. </a:t>
            </a:r>
            <a:endParaRPr lang="ka-GE" dirty="0">
              <a:solidFill>
                <a:srgbClr val="C00000"/>
              </a:solidFill>
              <a:cs typeface="Calibri" panose="020F0502020204030204"/>
            </a:endParaRPr>
          </a:p>
        </p:txBody>
      </p:sp>
      <p:sp>
        <p:nvSpPr>
          <p:cNvPr id="9" name="TextBox 8">
            <a:extLst>
              <a:ext uri="{FF2B5EF4-FFF2-40B4-BE49-F238E27FC236}">
                <a16:creationId xmlns:a16="http://schemas.microsoft.com/office/drawing/2014/main" id="{3820F7C9-04DC-48D7-BDBC-7A909F70C2CA}"/>
              </a:ext>
            </a:extLst>
          </p:cNvPr>
          <p:cNvSpPr txBox="1"/>
          <p:nvPr/>
        </p:nvSpPr>
        <p:spPr>
          <a:xfrm>
            <a:off x="4874844" y="4554968"/>
            <a:ext cx="107451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ka-GE" sz="2000" dirty="0" smtClean="0"/>
              <a:t>where</a:t>
            </a:r>
            <a:endParaRPr lang="ka-GE" dirty="0"/>
          </a:p>
        </p:txBody>
      </p:sp>
      <p:sp>
        <p:nvSpPr>
          <p:cNvPr id="10" name="TextBox 9">
            <a:extLst>
              <a:ext uri="{FF2B5EF4-FFF2-40B4-BE49-F238E27FC236}">
                <a16:creationId xmlns:a16="http://schemas.microsoft.com/office/drawing/2014/main" id="{555D628C-7B93-4BE3-BDDA-E597829EE130}"/>
              </a:ext>
            </a:extLst>
          </p:cNvPr>
          <p:cNvSpPr txBox="1"/>
          <p:nvPr/>
        </p:nvSpPr>
        <p:spPr>
          <a:xfrm>
            <a:off x="27797" y="5360722"/>
            <a:ext cx="121919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ka-GE" sz="2000" dirty="0" smtClean="0">
                <a:ea typeface="+mn-lt"/>
                <a:cs typeface="+mn-lt"/>
              </a:rPr>
              <a:t>A neutrino flux F crossing a detector with cross sectional area A≃L^2 facing the incident beam,will produce</a:t>
            </a:r>
            <a:endParaRPr lang="ka-GE" sz="2000" dirty="0"/>
          </a:p>
        </p:txBody>
      </p:sp>
      <p:pic>
        <p:nvPicPr>
          <p:cNvPr id="11" name="Рисунок 11">
            <a:extLst>
              <a:ext uri="{FF2B5EF4-FFF2-40B4-BE49-F238E27FC236}">
                <a16:creationId xmlns:a16="http://schemas.microsoft.com/office/drawing/2014/main" id="{17589029-96CD-4902-B2DA-8EA9909FF556}"/>
              </a:ext>
            </a:extLst>
          </p:cNvPr>
          <p:cNvPicPr>
            <a:picLocks noChangeAspect="1"/>
          </p:cNvPicPr>
          <p:nvPr/>
        </p:nvPicPr>
        <p:blipFill>
          <a:blip r:embed="rId4"/>
          <a:stretch>
            <a:fillRect/>
          </a:stretch>
        </p:blipFill>
        <p:spPr>
          <a:xfrm>
            <a:off x="4684542" y="5668705"/>
            <a:ext cx="1779764" cy="496508"/>
          </a:xfrm>
          <a:prstGeom prst="rect">
            <a:avLst/>
          </a:prstGeom>
        </p:spPr>
      </p:pic>
      <p:sp>
        <p:nvSpPr>
          <p:cNvPr id="13" name="TextBox 12">
            <a:extLst>
              <a:ext uri="{FF2B5EF4-FFF2-40B4-BE49-F238E27FC236}">
                <a16:creationId xmlns:a16="http://schemas.microsoft.com/office/drawing/2014/main" id="{BFC1C6BE-C629-4CB4-AAE4-8BD115823528}"/>
              </a:ext>
            </a:extLst>
          </p:cNvPr>
          <p:cNvSpPr txBox="1"/>
          <p:nvPr/>
        </p:nvSpPr>
        <p:spPr>
          <a:xfrm>
            <a:off x="0" y="6107230"/>
            <a:ext cx="121920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ka-GE" sz="2000" dirty="0" smtClean="0">
                <a:ea typeface="+mn-lt"/>
                <a:cs typeface="+mn-lt"/>
              </a:rPr>
              <a:t>A, P and F depend on the neutrino energy and N is obtained by a convolution over neutrino energy above the detector threshold.</a:t>
            </a:r>
            <a:endParaRPr lang="ka-GE" sz="2000" dirty="0"/>
          </a:p>
        </p:txBody>
      </p:sp>
      <p:sp>
        <p:nvSpPr>
          <p:cNvPr id="12" name="Заголовок 1">
            <a:extLst>
              <a:ext uri="{FF2B5EF4-FFF2-40B4-BE49-F238E27FC236}">
                <a16:creationId xmlns:a16="http://schemas.microsoft.com/office/drawing/2014/main" id="{751505D6-B368-49DC-B152-C9CDD6E45A9F}"/>
              </a:ext>
            </a:extLst>
          </p:cNvPr>
          <p:cNvSpPr txBox="1">
            <a:spLocks/>
          </p:cNvSpPr>
          <p:nvPr/>
        </p:nvSpPr>
        <p:spPr>
          <a:xfrm>
            <a:off x="-265280" y="223494"/>
            <a:ext cx="11354764" cy="719092"/>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800" kern="1200" cap="none" baseline="0">
                <a:blipFill>
                  <a:blip r:embed="rId5">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ru-RU" dirty="0" smtClean="0">
                <a:solidFill>
                  <a:srgbClr val="630301"/>
                </a:solidFill>
                <a:latin typeface="Times New Roman"/>
                <a:ea typeface="+mj-lt"/>
                <a:cs typeface="+mj-lt"/>
              </a:rPr>
              <a:t>    </a:t>
            </a:r>
            <a:r>
              <a:rPr lang="en-US" dirty="0" smtClean="0">
                <a:solidFill>
                  <a:srgbClr val="630301"/>
                </a:solidFill>
                <a:latin typeface="Times New Roman"/>
                <a:ea typeface="+mj-lt"/>
                <a:cs typeface="+mj-lt"/>
              </a:rPr>
              <a:t>  </a:t>
            </a:r>
            <a:r>
              <a:rPr lang="en-US" sz="4500" dirty="0" smtClean="0">
                <a:solidFill>
                  <a:srgbClr val="630301"/>
                </a:solidFill>
                <a:latin typeface="Times New Roman"/>
                <a:ea typeface="+mj-lt"/>
                <a:cs typeface="+mj-lt"/>
              </a:rPr>
              <a:t>Detection:</a:t>
            </a:r>
            <a:endParaRPr lang="ru-RU" sz="4500" dirty="0">
              <a:solidFill>
                <a:srgbClr val="630301"/>
              </a:solidFill>
              <a:latin typeface="Times New Roman"/>
            </a:endParaRPr>
          </a:p>
        </p:txBody>
      </p:sp>
    </p:spTree>
    <p:extLst>
      <p:ext uri="{BB962C8B-B14F-4D97-AF65-F5344CB8AC3E}">
        <p14:creationId xmlns:p14="http://schemas.microsoft.com/office/powerpoint/2010/main" val="17175139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descr="Изображение выглядит как звезда&#10;&#10;Описание создано с очень высокой степенью достоверности">
            <a:extLst>
              <a:ext uri="{FF2B5EF4-FFF2-40B4-BE49-F238E27FC236}">
                <a16:creationId xmlns:a16="http://schemas.microsoft.com/office/drawing/2014/main" id="{24FFDFA0-10B5-4648-8EC3-5D4B816968E9}"/>
              </a:ext>
            </a:extLst>
          </p:cNvPr>
          <p:cNvPicPr>
            <a:picLocks noChangeAspect="1"/>
          </p:cNvPicPr>
          <p:nvPr/>
        </p:nvPicPr>
        <p:blipFill>
          <a:blip r:embed="rId2"/>
          <a:stretch>
            <a:fillRect/>
          </a:stretch>
        </p:blipFill>
        <p:spPr>
          <a:xfrm>
            <a:off x="5237" y="-29058"/>
            <a:ext cx="12186763" cy="6886905"/>
          </a:xfrm>
          <a:prstGeom prst="rect">
            <a:avLst/>
          </a:prstGeom>
        </p:spPr>
      </p:pic>
      <p:sp>
        <p:nvSpPr>
          <p:cNvPr id="3" name="Объект 2">
            <a:extLst>
              <a:ext uri="{FF2B5EF4-FFF2-40B4-BE49-F238E27FC236}">
                <a16:creationId xmlns:a16="http://schemas.microsoft.com/office/drawing/2014/main" id="{53F166CF-0761-4865-BAFE-1A77ED7EACAC}"/>
              </a:ext>
            </a:extLst>
          </p:cNvPr>
          <p:cNvSpPr>
            <a:spLocks noGrp="1"/>
          </p:cNvSpPr>
          <p:nvPr>
            <p:ph idx="1"/>
          </p:nvPr>
        </p:nvSpPr>
        <p:spPr>
          <a:xfrm>
            <a:off x="966651" y="2894646"/>
            <a:ext cx="10494269" cy="1039495"/>
          </a:xfrm>
        </p:spPr>
        <p:txBody>
          <a:bodyPr vert="horz" lIns="91440" tIns="45720" rIns="91440" bIns="45720" rtlCol="0" anchor="t">
            <a:normAutofit/>
          </a:bodyPr>
          <a:lstStyle/>
          <a:p>
            <a:pPr marL="0" indent="0" algn="ctr">
              <a:buNone/>
            </a:pPr>
            <a:r>
              <a:rPr lang="en-US" sz="4800" dirty="0">
                <a:solidFill>
                  <a:schemeClr val="bg1">
                    <a:lumMod val="75000"/>
                  </a:schemeClr>
                </a:solidFill>
                <a:latin typeface="Times New Roman" panose="02020603050405020304" pitchFamily="18" charset="0"/>
                <a:cs typeface="Times New Roman" panose="02020603050405020304" pitchFamily="18" charset="0"/>
              </a:rPr>
              <a:t>Thank You For Your Attention</a:t>
            </a:r>
            <a:endParaRPr lang="ru-RU" sz="4800" dirty="0">
              <a:solidFill>
                <a:schemeClr val="bg1">
                  <a:lumMod val="75000"/>
                </a:schemeClr>
              </a:solidFill>
              <a:latin typeface="Times New Roman" panose="02020603050405020304" pitchFamily="18" charset="0"/>
              <a:ea typeface="+mn-lt"/>
              <a:cs typeface="Times New Roman" panose="02020603050405020304" pitchFamily="18" charset="0"/>
            </a:endParaRPr>
          </a:p>
          <a:p>
            <a:pPr marL="0" indent="0">
              <a:buNone/>
            </a:pP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609810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Wood Type">
      <a:majorFont>
        <a:latin typeface="Arial Black" panose="020B0A04020102020204"/>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panose="020B0604020202020204"/>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BE1B6DD8-9976-4550-A6F4-B2DD4EA939DA}"/>
    </a:ext>
  </a:extLst>
</a:theme>
</file>

<file path=docProps/app.xml><?xml version="1.0" encoding="utf-8"?>
<Properties xmlns="http://schemas.openxmlformats.org/officeDocument/2006/extended-properties" xmlns:vt="http://schemas.openxmlformats.org/officeDocument/2006/docPropsVTypes">
  <Template>TM03090434[[fn=Wood Type]]</Template>
  <TotalTime>2172</TotalTime>
  <Words>816</Words>
  <Application>Microsoft Office PowerPoint</Application>
  <PresentationFormat>Widescreen</PresentationFormat>
  <Paragraphs>105</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Arial Black</vt:lpstr>
      <vt:lpstr>Calibri</vt:lpstr>
      <vt:lpstr>Calibri Light</vt:lpstr>
      <vt:lpstr>Times New Roman</vt:lpstr>
      <vt:lpstr>Wingdings</vt:lpstr>
      <vt:lpstr>Wood Type</vt:lpstr>
      <vt:lpstr>Cosmo particles physics</vt:lpstr>
      <vt:lpstr>      Contents:</vt:lpstr>
      <vt:lpstr>     Cosmic rays:</vt:lpstr>
      <vt:lpstr>PowerPoint Presentation</vt:lpstr>
      <vt:lpstr>PowerPoint Presentation</vt:lpstr>
      <vt:lpstr>PowerPoint Presentation</vt:lpstr>
      <vt:lpstr>      Cosmic rays: </vt:lpstr>
      <vt:lpstr>PowerPoint Presentation</vt:lpstr>
      <vt:lpstr>PowerPoint Presentation</vt:lpstr>
      <vt:lpstr>           Cosmic Neutrinos: </vt:lpstr>
      <vt:lpstr>PowerPoint Presentation</vt:lpstr>
      <vt:lpstr>      Neutrino:</vt:lpstr>
      <vt:lpstr>      Neutrino oscillations:</vt:lpstr>
      <vt:lpstr>using SI units and the convention introduced above: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teo gotsiridze</cp:lastModifiedBy>
  <cp:revision>1235</cp:revision>
  <dcterms:created xsi:type="dcterms:W3CDTF">2020-01-05T09:55:13Z</dcterms:created>
  <dcterms:modified xsi:type="dcterms:W3CDTF">2020-01-08T11:42:38Z</dcterms:modified>
</cp:coreProperties>
</file>