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5" r:id="rId12"/>
    <p:sldId id="25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26C65-19ED-959B-C80E-1D1D146B9A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A2762C-5372-6055-C821-820A22EDA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27EEE-CD5A-8827-41CC-FE918FD1C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93323-463D-3C93-3546-769F830AE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88C8C-AC67-FB72-35AB-3D2093DA2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344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B1577-FD5E-AC91-7A71-832E8E184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DB55A-3BF2-314E-5884-1E247A43EE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92967F-F484-38D6-FA36-8B0F7AB90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B7B988-6F57-4173-4181-9316D02B8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47BF9-19BE-2C3F-85EC-9BBCC2EC3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77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69879-0324-11EC-C8AF-2296072D8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FD9B1-98A2-A36D-E2DF-4F89568D39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E1FE5-0308-6E1A-0DB8-4852B8FF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347FC-E535-6F99-3051-F210A5609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8A559-912E-03D0-ECE5-CD88A97EC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69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62400-85D7-B7A7-C483-D773D20A1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84FB5-23BE-037E-084A-75233A39DF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EED738-3F1A-58C0-6DB4-3F801D55E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286ED-964B-848A-37D0-D5426CBC6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53B2E5-8339-BC29-AF8D-96C14E753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3FD8E-673E-DEA9-1173-2FE9FC537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124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8D54A-3783-8977-8FF4-05E698535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1BD2B4-C839-1E01-DB47-00B724C13E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218EB-4618-57B2-FBFD-3FF35D2B7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51D1A4-C6A0-7EE1-F28E-A77821A9E4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4AA0A9-105B-91B8-3779-3660E01A78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D5809A-C327-15B7-BE86-35EF48CD2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7E2A2F-BDD8-0EAB-0B6F-6B994E9DC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CB8DDA-998A-0E37-F0AE-78A9C2EF3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17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15DB1-DD57-21CF-73AC-0E9798300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A5F04F-C820-F97C-49A4-E6C13470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0BA7B1-33E1-648E-D6A2-160537073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4810E3-EAB6-6D0A-D288-D2D89ABE6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1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F1E06C-B85D-B59A-E0D2-AF3B1BC7D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C320E3-7919-392B-0FF1-8F2D53F39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A7954-6A13-5C5C-3CD3-0D6232D5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39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2AB80-67D5-B798-9CA7-7C40A8857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86A2B-1A0A-04BF-408D-8F684EB82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A9C3D2-9A04-9E13-4E59-E8CAAE350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24B71E-8F6D-063B-D5EE-A9279822D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78D13-5CA4-4F41-82B2-C2F305E89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B1814D-97E9-0FE7-BA96-092930836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092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BEBA9-D145-E9D7-74BC-4782AF4E5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834C45-336A-0F52-8BF0-3528C0F343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EC1BB3-670D-539C-51C7-B3F90C3231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F916B-8E33-A148-6F6E-173329553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57E381-45BA-6A43-9BA5-A84E34768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C31690-86E2-49B9-3102-7603216C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00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77139-4DC3-F892-941B-197D88F63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69829-CBA8-6196-954A-6D4806CC3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752D22-EF93-4A8E-9FDD-D089D202F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630DF1-7FC4-EAFC-DDD3-D2C90CC2A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11A2E-F032-DA05-127A-5CBC45AED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061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14DFC0-87A2-1313-5BAF-A8D709584A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D4EFD4-0849-0CE2-7DCA-08E19D9F0E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0EC69-B71F-15DF-8FF2-619E74191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B12FE-10C7-75B6-7DFE-6E5C2A099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E9A408-C797-D45F-EBFB-50576C675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71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494450-9835-3D1B-8340-539297204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8D3733-D4E2-62E1-D71D-E350AEB41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F96BA-422D-67A4-4713-435F762D6F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C1324-104F-46A9-8B7A-7B732B03C5E4}" type="datetimeFigureOut">
              <a:rPr lang="en-US" smtClean="0"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297AC-66D4-58EA-08A5-78825FE754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D5138-A866-5356-96C0-C32E7581E4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502AB-5B96-4F0D-8BD6-F130CE6FD0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943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3472B-272C-FFFA-9B16-C465AB586F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3290" y="2690602"/>
            <a:ext cx="7769290" cy="1214632"/>
          </a:xfrm>
        </p:spPr>
        <p:txBody>
          <a:bodyPr/>
          <a:lstStyle/>
          <a:p>
            <a:r>
              <a:rPr lang="en-US" dirty="0"/>
              <a:t>Inflation and al.</a:t>
            </a:r>
            <a:r>
              <a:rPr lang="ka-GE" dirty="0"/>
              <a:t>*</a:t>
            </a:r>
            <a:endParaRPr lang="en-US" dirty="0"/>
          </a:p>
        </p:txBody>
      </p:sp>
      <p:pic>
        <p:nvPicPr>
          <p:cNvPr id="5" name="Picture 4" descr="A blue circle with a black and white design&#10;&#10;Description automatically generated">
            <a:extLst>
              <a:ext uri="{FF2B5EF4-FFF2-40B4-BE49-F238E27FC236}">
                <a16:creationId xmlns:a16="http://schemas.microsoft.com/office/drawing/2014/main" id="{9939404D-A5FB-AC2A-5468-62E7FDF3C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35" y="1066378"/>
            <a:ext cx="1784124" cy="17841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DB172-B767-9DF7-9F35-CE34947DE324}"/>
              </a:ext>
            </a:extLst>
          </p:cNvPr>
          <p:cNvSpPr txBox="1"/>
          <p:nvPr/>
        </p:nvSpPr>
        <p:spPr>
          <a:xfrm>
            <a:off x="289250" y="6316082"/>
            <a:ext cx="9004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*</a:t>
            </a:r>
            <a:r>
              <a:rPr lang="en-US" dirty="0"/>
              <a:t>very thoughtful way to say et al.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B47C54-3474-BCE5-9068-999C08814F41}"/>
              </a:ext>
            </a:extLst>
          </p:cNvPr>
          <p:cNvSpPr txBox="1"/>
          <p:nvPr/>
        </p:nvSpPr>
        <p:spPr>
          <a:xfrm>
            <a:off x="10291665" y="6346859"/>
            <a:ext cx="23886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15.01.2024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6CF346-C87F-5B6C-167A-608140CE9E3C}"/>
              </a:ext>
            </a:extLst>
          </p:cNvPr>
          <p:cNvSpPr txBox="1"/>
          <p:nvPr/>
        </p:nvSpPr>
        <p:spPr>
          <a:xfrm>
            <a:off x="9442580" y="4269532"/>
            <a:ext cx="2453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Tako Mamadashvili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B06767-37E6-D5CD-8F3A-2E6F403BEEAD}"/>
              </a:ext>
            </a:extLst>
          </p:cNvPr>
          <p:cNvSpPr txBox="1"/>
          <p:nvPr/>
        </p:nvSpPr>
        <p:spPr>
          <a:xfrm>
            <a:off x="8500188" y="3943330"/>
            <a:ext cx="2901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Gravitation and Cosmology II</a:t>
            </a:r>
          </a:p>
        </p:txBody>
      </p:sp>
    </p:spTree>
    <p:extLst>
      <p:ext uri="{BB962C8B-B14F-4D97-AF65-F5344CB8AC3E}">
        <p14:creationId xmlns:p14="http://schemas.microsoft.com/office/powerpoint/2010/main" val="153803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506A8-FC8A-714C-D946-202CAFE04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10" y="1564368"/>
            <a:ext cx="10515600" cy="4351338"/>
          </a:xfrm>
        </p:spPr>
        <p:txBody>
          <a:bodyPr/>
          <a:lstStyle/>
          <a:p>
            <a:r>
              <a:rPr lang="en-US" dirty="0"/>
              <a:t>Why on Earth do we need inflation?</a:t>
            </a:r>
          </a:p>
          <a:p>
            <a:r>
              <a:rPr lang="en-US" dirty="0"/>
              <a:t>CMB</a:t>
            </a:r>
          </a:p>
          <a:p>
            <a:r>
              <a:rPr lang="en-US" sz="2800" dirty="0"/>
              <a:t>A Solution: An Accelerating Phase</a:t>
            </a:r>
          </a:p>
          <a:p>
            <a:r>
              <a:rPr lang="en-US" dirty="0"/>
              <a:t>How much inflation do we need?</a:t>
            </a:r>
          </a:p>
          <a:p>
            <a:r>
              <a:rPr lang="en-US" dirty="0"/>
              <a:t>The </a:t>
            </a:r>
            <a:r>
              <a:rPr lang="en-US" dirty="0" err="1"/>
              <a:t>inflaton</a:t>
            </a:r>
            <a:r>
              <a:rPr lang="en-US" dirty="0"/>
              <a:t> field</a:t>
            </a:r>
          </a:p>
          <a:p>
            <a:r>
              <a:rPr lang="en-US" b="1" dirty="0"/>
              <a:t>Reheating</a:t>
            </a:r>
          </a:p>
          <a:p>
            <a:r>
              <a:rPr lang="en-US" dirty="0"/>
              <a:t>References</a:t>
            </a:r>
          </a:p>
          <a:p>
            <a:endParaRPr lang="en-US" b="1" dirty="0"/>
          </a:p>
          <a:p>
            <a:endParaRPr lang="en-US" sz="28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32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D5B3E-A4BC-0CB5-F28A-D3601B418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008" y="3429000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Why on Earth do we need </a:t>
            </a:r>
            <a:r>
              <a:rPr lang="en-US" b="1" i="1" dirty="0">
                <a:solidFill>
                  <a:schemeClr val="bg1"/>
                </a:solidFill>
              </a:rPr>
              <a:t>inflation</a:t>
            </a:r>
            <a:r>
              <a:rPr lang="en-US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0FB52-40C4-B517-93C7-89811FDBA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9454" y="1771133"/>
            <a:ext cx="2810069" cy="3702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Flatness problem</a:t>
            </a:r>
            <a:br>
              <a:rPr lang="ka-GE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B711D1-B42E-07BB-A07A-BB7B61B0DBE2}"/>
              </a:ext>
            </a:extLst>
          </p:cNvPr>
          <p:cNvSpPr txBox="1"/>
          <p:nvPr/>
        </p:nvSpPr>
        <p:spPr>
          <a:xfrm>
            <a:off x="8073448" y="1690688"/>
            <a:ext cx="2777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Horizon problem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4DAD6D7-502D-E60E-B69C-7AB52BB483B5}"/>
              </a:ext>
            </a:extLst>
          </p:cNvPr>
          <p:cNvSpPr/>
          <p:nvPr/>
        </p:nvSpPr>
        <p:spPr>
          <a:xfrm>
            <a:off x="6628621" y="1588052"/>
            <a:ext cx="5404636" cy="4802187"/>
          </a:xfrm>
          <a:custGeom>
            <a:avLst/>
            <a:gdLst>
              <a:gd name="connsiteX0" fmla="*/ 0 w 5404636"/>
              <a:gd name="connsiteY0" fmla="*/ 800381 h 4802187"/>
              <a:gd name="connsiteX1" fmla="*/ 800381 w 5404636"/>
              <a:gd name="connsiteY1" fmla="*/ 0 h 4802187"/>
              <a:gd name="connsiteX2" fmla="*/ 1343792 w 5404636"/>
              <a:gd name="connsiteY2" fmla="*/ 0 h 4802187"/>
              <a:gd name="connsiteX3" fmla="*/ 1811125 w 5404636"/>
              <a:gd name="connsiteY3" fmla="*/ 0 h 4802187"/>
              <a:gd name="connsiteX4" fmla="*/ 2240419 w 5404636"/>
              <a:gd name="connsiteY4" fmla="*/ 0 h 4802187"/>
              <a:gd name="connsiteX5" fmla="*/ 2745791 w 5404636"/>
              <a:gd name="connsiteY5" fmla="*/ 0 h 4802187"/>
              <a:gd name="connsiteX6" fmla="*/ 3251163 w 5404636"/>
              <a:gd name="connsiteY6" fmla="*/ 0 h 4802187"/>
              <a:gd name="connsiteX7" fmla="*/ 3794573 w 5404636"/>
              <a:gd name="connsiteY7" fmla="*/ 0 h 4802187"/>
              <a:gd name="connsiteX8" fmla="*/ 4604255 w 5404636"/>
              <a:gd name="connsiteY8" fmla="*/ 0 h 4802187"/>
              <a:gd name="connsiteX9" fmla="*/ 5404636 w 5404636"/>
              <a:gd name="connsiteY9" fmla="*/ 800381 h 4802187"/>
              <a:gd name="connsiteX10" fmla="*/ 5404636 w 5404636"/>
              <a:gd name="connsiteY10" fmla="*/ 1333952 h 4802187"/>
              <a:gd name="connsiteX11" fmla="*/ 5404636 w 5404636"/>
              <a:gd name="connsiteY11" fmla="*/ 1931551 h 4802187"/>
              <a:gd name="connsiteX12" fmla="*/ 5404636 w 5404636"/>
              <a:gd name="connsiteY12" fmla="*/ 2433108 h 4802187"/>
              <a:gd name="connsiteX13" fmla="*/ 5404636 w 5404636"/>
              <a:gd name="connsiteY13" fmla="*/ 2870636 h 4802187"/>
              <a:gd name="connsiteX14" fmla="*/ 5404636 w 5404636"/>
              <a:gd name="connsiteY14" fmla="*/ 3340178 h 4802187"/>
              <a:gd name="connsiteX15" fmla="*/ 5404636 w 5404636"/>
              <a:gd name="connsiteY15" fmla="*/ 4001806 h 4802187"/>
              <a:gd name="connsiteX16" fmla="*/ 4604255 w 5404636"/>
              <a:gd name="connsiteY16" fmla="*/ 4802187 h 4802187"/>
              <a:gd name="connsiteX17" fmla="*/ 4136922 w 5404636"/>
              <a:gd name="connsiteY17" fmla="*/ 4802187 h 4802187"/>
              <a:gd name="connsiteX18" fmla="*/ 3631550 w 5404636"/>
              <a:gd name="connsiteY18" fmla="*/ 4802187 h 4802187"/>
              <a:gd name="connsiteX19" fmla="*/ 3088140 w 5404636"/>
              <a:gd name="connsiteY19" fmla="*/ 4802187 h 4802187"/>
              <a:gd name="connsiteX20" fmla="*/ 2468651 w 5404636"/>
              <a:gd name="connsiteY20" fmla="*/ 4802187 h 4802187"/>
              <a:gd name="connsiteX21" fmla="*/ 2001318 w 5404636"/>
              <a:gd name="connsiteY21" fmla="*/ 4802187 h 4802187"/>
              <a:gd name="connsiteX22" fmla="*/ 1381830 w 5404636"/>
              <a:gd name="connsiteY22" fmla="*/ 4802187 h 4802187"/>
              <a:gd name="connsiteX23" fmla="*/ 800381 w 5404636"/>
              <a:gd name="connsiteY23" fmla="*/ 4802187 h 4802187"/>
              <a:gd name="connsiteX24" fmla="*/ 0 w 5404636"/>
              <a:gd name="connsiteY24" fmla="*/ 4001806 h 4802187"/>
              <a:gd name="connsiteX25" fmla="*/ 0 w 5404636"/>
              <a:gd name="connsiteY25" fmla="*/ 3532264 h 4802187"/>
              <a:gd name="connsiteX26" fmla="*/ 0 w 5404636"/>
              <a:gd name="connsiteY26" fmla="*/ 3094736 h 4802187"/>
              <a:gd name="connsiteX27" fmla="*/ 0 w 5404636"/>
              <a:gd name="connsiteY27" fmla="*/ 2593179 h 4802187"/>
              <a:gd name="connsiteX28" fmla="*/ 0 w 5404636"/>
              <a:gd name="connsiteY28" fmla="*/ 2123637 h 4802187"/>
              <a:gd name="connsiteX29" fmla="*/ 0 w 5404636"/>
              <a:gd name="connsiteY29" fmla="*/ 1526037 h 4802187"/>
              <a:gd name="connsiteX30" fmla="*/ 0 w 5404636"/>
              <a:gd name="connsiteY30" fmla="*/ 800381 h 4802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5404636" h="4802187" extrusionOk="0">
                <a:moveTo>
                  <a:pt x="0" y="800381"/>
                </a:moveTo>
                <a:cubicBezTo>
                  <a:pt x="-114550" y="381774"/>
                  <a:pt x="342477" y="16934"/>
                  <a:pt x="800381" y="0"/>
                </a:cubicBezTo>
                <a:cubicBezTo>
                  <a:pt x="943903" y="-61438"/>
                  <a:pt x="1128504" y="56114"/>
                  <a:pt x="1343792" y="0"/>
                </a:cubicBezTo>
                <a:cubicBezTo>
                  <a:pt x="1559080" y="-56114"/>
                  <a:pt x="1687906" y="2830"/>
                  <a:pt x="1811125" y="0"/>
                </a:cubicBezTo>
                <a:cubicBezTo>
                  <a:pt x="1934344" y="-2830"/>
                  <a:pt x="2031027" y="6990"/>
                  <a:pt x="2240419" y="0"/>
                </a:cubicBezTo>
                <a:cubicBezTo>
                  <a:pt x="2449811" y="-6990"/>
                  <a:pt x="2644547" y="41697"/>
                  <a:pt x="2745791" y="0"/>
                </a:cubicBezTo>
                <a:cubicBezTo>
                  <a:pt x="2847035" y="-41697"/>
                  <a:pt x="3095168" y="7497"/>
                  <a:pt x="3251163" y="0"/>
                </a:cubicBezTo>
                <a:cubicBezTo>
                  <a:pt x="3407158" y="-7497"/>
                  <a:pt x="3635529" y="47357"/>
                  <a:pt x="3794573" y="0"/>
                </a:cubicBezTo>
                <a:cubicBezTo>
                  <a:pt x="3953617" y="-47357"/>
                  <a:pt x="4304929" y="66729"/>
                  <a:pt x="4604255" y="0"/>
                </a:cubicBezTo>
                <a:cubicBezTo>
                  <a:pt x="5027266" y="-30665"/>
                  <a:pt x="5500145" y="300759"/>
                  <a:pt x="5404636" y="800381"/>
                </a:cubicBezTo>
                <a:cubicBezTo>
                  <a:pt x="5433481" y="919785"/>
                  <a:pt x="5398025" y="1152676"/>
                  <a:pt x="5404636" y="1333952"/>
                </a:cubicBezTo>
                <a:cubicBezTo>
                  <a:pt x="5411247" y="1515228"/>
                  <a:pt x="5375799" y="1660042"/>
                  <a:pt x="5404636" y="1931551"/>
                </a:cubicBezTo>
                <a:cubicBezTo>
                  <a:pt x="5433473" y="2203060"/>
                  <a:pt x="5354167" y="2316930"/>
                  <a:pt x="5404636" y="2433108"/>
                </a:cubicBezTo>
                <a:cubicBezTo>
                  <a:pt x="5455105" y="2549286"/>
                  <a:pt x="5373973" y="2754999"/>
                  <a:pt x="5404636" y="2870636"/>
                </a:cubicBezTo>
                <a:cubicBezTo>
                  <a:pt x="5435299" y="2986273"/>
                  <a:pt x="5400550" y="3137104"/>
                  <a:pt x="5404636" y="3340178"/>
                </a:cubicBezTo>
                <a:cubicBezTo>
                  <a:pt x="5408722" y="3543252"/>
                  <a:pt x="5383050" y="3772595"/>
                  <a:pt x="5404636" y="4001806"/>
                </a:cubicBezTo>
                <a:cubicBezTo>
                  <a:pt x="5419297" y="4539377"/>
                  <a:pt x="5026546" y="4806371"/>
                  <a:pt x="4604255" y="4802187"/>
                </a:cubicBezTo>
                <a:cubicBezTo>
                  <a:pt x="4392607" y="4822358"/>
                  <a:pt x="4329160" y="4752989"/>
                  <a:pt x="4136922" y="4802187"/>
                </a:cubicBezTo>
                <a:cubicBezTo>
                  <a:pt x="3944684" y="4851385"/>
                  <a:pt x="3762475" y="4748014"/>
                  <a:pt x="3631550" y="4802187"/>
                </a:cubicBezTo>
                <a:cubicBezTo>
                  <a:pt x="3500625" y="4856360"/>
                  <a:pt x="3322338" y="4790661"/>
                  <a:pt x="3088140" y="4802187"/>
                </a:cubicBezTo>
                <a:cubicBezTo>
                  <a:pt x="2853942" y="4813713"/>
                  <a:pt x="2686880" y="4768733"/>
                  <a:pt x="2468651" y="4802187"/>
                </a:cubicBezTo>
                <a:cubicBezTo>
                  <a:pt x="2250422" y="4835641"/>
                  <a:pt x="2108979" y="4774581"/>
                  <a:pt x="2001318" y="4802187"/>
                </a:cubicBezTo>
                <a:cubicBezTo>
                  <a:pt x="1893657" y="4829793"/>
                  <a:pt x="1649599" y="4781131"/>
                  <a:pt x="1381830" y="4802187"/>
                </a:cubicBezTo>
                <a:cubicBezTo>
                  <a:pt x="1114061" y="4823243"/>
                  <a:pt x="1068875" y="4782134"/>
                  <a:pt x="800381" y="4802187"/>
                </a:cubicBezTo>
                <a:cubicBezTo>
                  <a:pt x="301816" y="4797134"/>
                  <a:pt x="60846" y="4490901"/>
                  <a:pt x="0" y="4001806"/>
                </a:cubicBezTo>
                <a:cubicBezTo>
                  <a:pt x="-1372" y="3851708"/>
                  <a:pt x="43988" y="3674162"/>
                  <a:pt x="0" y="3532264"/>
                </a:cubicBezTo>
                <a:cubicBezTo>
                  <a:pt x="-43988" y="3390366"/>
                  <a:pt x="12703" y="3217118"/>
                  <a:pt x="0" y="3094736"/>
                </a:cubicBezTo>
                <a:cubicBezTo>
                  <a:pt x="-12703" y="2972354"/>
                  <a:pt x="52250" y="2718390"/>
                  <a:pt x="0" y="2593179"/>
                </a:cubicBezTo>
                <a:cubicBezTo>
                  <a:pt x="-52250" y="2467968"/>
                  <a:pt x="12171" y="2326969"/>
                  <a:pt x="0" y="2123637"/>
                </a:cubicBezTo>
                <a:cubicBezTo>
                  <a:pt x="-12171" y="1920305"/>
                  <a:pt x="22800" y="1812114"/>
                  <a:pt x="0" y="1526037"/>
                </a:cubicBezTo>
                <a:cubicBezTo>
                  <a:pt x="-22800" y="1239960"/>
                  <a:pt x="52957" y="1159748"/>
                  <a:pt x="0" y="800381"/>
                </a:cubicBezTo>
                <a:close/>
              </a:path>
            </a:pathLst>
          </a:custGeom>
          <a:noFill/>
          <a:ln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9F3DFB9-F470-7ECA-DC27-C5D8F0AA3294}"/>
              </a:ext>
            </a:extLst>
          </p:cNvPr>
          <p:cNvSpPr/>
          <p:nvPr/>
        </p:nvSpPr>
        <p:spPr>
          <a:xfrm>
            <a:off x="569167" y="1690688"/>
            <a:ext cx="5822302" cy="1998932"/>
          </a:xfrm>
          <a:custGeom>
            <a:avLst/>
            <a:gdLst>
              <a:gd name="connsiteX0" fmla="*/ 0 w 5822302"/>
              <a:gd name="connsiteY0" fmla="*/ 333162 h 1998932"/>
              <a:gd name="connsiteX1" fmla="*/ 333162 w 5822302"/>
              <a:gd name="connsiteY1" fmla="*/ 0 h 1998932"/>
              <a:gd name="connsiteX2" fmla="*/ 906048 w 5822302"/>
              <a:gd name="connsiteY2" fmla="*/ 0 h 1998932"/>
              <a:gd name="connsiteX3" fmla="*/ 1375815 w 5822302"/>
              <a:gd name="connsiteY3" fmla="*/ 0 h 1998932"/>
              <a:gd name="connsiteX4" fmla="*/ 1794022 w 5822302"/>
              <a:gd name="connsiteY4" fmla="*/ 0 h 1998932"/>
              <a:gd name="connsiteX5" fmla="*/ 2315349 w 5822302"/>
              <a:gd name="connsiteY5" fmla="*/ 0 h 1998932"/>
              <a:gd name="connsiteX6" fmla="*/ 2836676 w 5822302"/>
              <a:gd name="connsiteY6" fmla="*/ 0 h 1998932"/>
              <a:gd name="connsiteX7" fmla="*/ 3409562 w 5822302"/>
              <a:gd name="connsiteY7" fmla="*/ 0 h 1998932"/>
              <a:gd name="connsiteX8" fmla="*/ 3879329 w 5822302"/>
              <a:gd name="connsiteY8" fmla="*/ 0 h 1998932"/>
              <a:gd name="connsiteX9" fmla="*/ 4555335 w 5822302"/>
              <a:gd name="connsiteY9" fmla="*/ 0 h 1998932"/>
              <a:gd name="connsiteX10" fmla="*/ 5489140 w 5822302"/>
              <a:gd name="connsiteY10" fmla="*/ 0 h 1998932"/>
              <a:gd name="connsiteX11" fmla="*/ 5822302 w 5822302"/>
              <a:gd name="connsiteY11" fmla="*/ 333162 h 1998932"/>
              <a:gd name="connsiteX12" fmla="*/ 5822302 w 5822302"/>
              <a:gd name="connsiteY12" fmla="*/ 790691 h 1998932"/>
              <a:gd name="connsiteX13" fmla="*/ 5822302 w 5822302"/>
              <a:gd name="connsiteY13" fmla="*/ 1194915 h 1998932"/>
              <a:gd name="connsiteX14" fmla="*/ 5822302 w 5822302"/>
              <a:gd name="connsiteY14" fmla="*/ 1665770 h 1998932"/>
              <a:gd name="connsiteX15" fmla="*/ 5489140 w 5822302"/>
              <a:gd name="connsiteY15" fmla="*/ 1998932 h 1998932"/>
              <a:gd name="connsiteX16" fmla="*/ 4967813 w 5822302"/>
              <a:gd name="connsiteY16" fmla="*/ 1998932 h 1998932"/>
              <a:gd name="connsiteX17" fmla="*/ 4291807 w 5822302"/>
              <a:gd name="connsiteY17" fmla="*/ 1998932 h 1998932"/>
              <a:gd name="connsiteX18" fmla="*/ 3770481 w 5822302"/>
              <a:gd name="connsiteY18" fmla="*/ 1998932 h 1998932"/>
              <a:gd name="connsiteX19" fmla="*/ 3197594 w 5822302"/>
              <a:gd name="connsiteY19" fmla="*/ 1998932 h 1998932"/>
              <a:gd name="connsiteX20" fmla="*/ 2521588 w 5822302"/>
              <a:gd name="connsiteY20" fmla="*/ 1998932 h 1998932"/>
              <a:gd name="connsiteX21" fmla="*/ 2051821 w 5822302"/>
              <a:gd name="connsiteY21" fmla="*/ 1998932 h 1998932"/>
              <a:gd name="connsiteX22" fmla="*/ 1375815 w 5822302"/>
              <a:gd name="connsiteY22" fmla="*/ 1998932 h 1998932"/>
              <a:gd name="connsiteX23" fmla="*/ 333162 w 5822302"/>
              <a:gd name="connsiteY23" fmla="*/ 1998932 h 1998932"/>
              <a:gd name="connsiteX24" fmla="*/ 0 w 5822302"/>
              <a:gd name="connsiteY24" fmla="*/ 1665770 h 1998932"/>
              <a:gd name="connsiteX25" fmla="*/ 0 w 5822302"/>
              <a:gd name="connsiteY25" fmla="*/ 1248219 h 1998932"/>
              <a:gd name="connsiteX26" fmla="*/ 0 w 5822302"/>
              <a:gd name="connsiteY26" fmla="*/ 843995 h 1998932"/>
              <a:gd name="connsiteX27" fmla="*/ 0 w 5822302"/>
              <a:gd name="connsiteY27" fmla="*/ 333162 h 1998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822302" h="1998932" extrusionOk="0">
                <a:moveTo>
                  <a:pt x="0" y="333162"/>
                </a:moveTo>
                <a:cubicBezTo>
                  <a:pt x="-8918" y="150986"/>
                  <a:pt x="143685" y="5846"/>
                  <a:pt x="333162" y="0"/>
                </a:cubicBezTo>
                <a:cubicBezTo>
                  <a:pt x="577533" y="-56886"/>
                  <a:pt x="779995" y="30510"/>
                  <a:pt x="906048" y="0"/>
                </a:cubicBezTo>
                <a:cubicBezTo>
                  <a:pt x="1032101" y="-30510"/>
                  <a:pt x="1272872" y="27413"/>
                  <a:pt x="1375815" y="0"/>
                </a:cubicBezTo>
                <a:cubicBezTo>
                  <a:pt x="1478758" y="-27413"/>
                  <a:pt x="1661347" y="48045"/>
                  <a:pt x="1794022" y="0"/>
                </a:cubicBezTo>
                <a:cubicBezTo>
                  <a:pt x="1926697" y="-48045"/>
                  <a:pt x="2142399" y="28640"/>
                  <a:pt x="2315349" y="0"/>
                </a:cubicBezTo>
                <a:cubicBezTo>
                  <a:pt x="2488299" y="-28640"/>
                  <a:pt x="2692219" y="40032"/>
                  <a:pt x="2836676" y="0"/>
                </a:cubicBezTo>
                <a:cubicBezTo>
                  <a:pt x="2981133" y="-40032"/>
                  <a:pt x="3294367" y="13743"/>
                  <a:pt x="3409562" y="0"/>
                </a:cubicBezTo>
                <a:cubicBezTo>
                  <a:pt x="3524757" y="-13743"/>
                  <a:pt x="3669165" y="31237"/>
                  <a:pt x="3879329" y="0"/>
                </a:cubicBezTo>
                <a:cubicBezTo>
                  <a:pt x="4089493" y="-31237"/>
                  <a:pt x="4325286" y="47765"/>
                  <a:pt x="4555335" y="0"/>
                </a:cubicBezTo>
                <a:cubicBezTo>
                  <a:pt x="4785384" y="-47765"/>
                  <a:pt x="5043649" y="5968"/>
                  <a:pt x="5489140" y="0"/>
                </a:cubicBezTo>
                <a:cubicBezTo>
                  <a:pt x="5672043" y="12446"/>
                  <a:pt x="5796344" y="129165"/>
                  <a:pt x="5822302" y="333162"/>
                </a:cubicBezTo>
                <a:cubicBezTo>
                  <a:pt x="5853796" y="427953"/>
                  <a:pt x="5784177" y="644163"/>
                  <a:pt x="5822302" y="790691"/>
                </a:cubicBezTo>
                <a:cubicBezTo>
                  <a:pt x="5860427" y="937219"/>
                  <a:pt x="5795618" y="1030100"/>
                  <a:pt x="5822302" y="1194915"/>
                </a:cubicBezTo>
                <a:cubicBezTo>
                  <a:pt x="5848986" y="1359730"/>
                  <a:pt x="5795811" y="1456131"/>
                  <a:pt x="5822302" y="1665770"/>
                </a:cubicBezTo>
                <a:cubicBezTo>
                  <a:pt x="5773099" y="1846697"/>
                  <a:pt x="5707172" y="1998252"/>
                  <a:pt x="5489140" y="1998932"/>
                </a:cubicBezTo>
                <a:cubicBezTo>
                  <a:pt x="5369891" y="2012780"/>
                  <a:pt x="5175658" y="1967693"/>
                  <a:pt x="4967813" y="1998932"/>
                </a:cubicBezTo>
                <a:cubicBezTo>
                  <a:pt x="4759968" y="2030171"/>
                  <a:pt x="4474973" y="1989192"/>
                  <a:pt x="4291807" y="1998932"/>
                </a:cubicBezTo>
                <a:cubicBezTo>
                  <a:pt x="4108641" y="2008672"/>
                  <a:pt x="3967411" y="1945568"/>
                  <a:pt x="3770481" y="1998932"/>
                </a:cubicBezTo>
                <a:cubicBezTo>
                  <a:pt x="3573551" y="2052296"/>
                  <a:pt x="3336551" y="1973319"/>
                  <a:pt x="3197594" y="1998932"/>
                </a:cubicBezTo>
                <a:cubicBezTo>
                  <a:pt x="3058637" y="2024545"/>
                  <a:pt x="2678429" y="1961534"/>
                  <a:pt x="2521588" y="1998932"/>
                </a:cubicBezTo>
                <a:cubicBezTo>
                  <a:pt x="2364747" y="2036330"/>
                  <a:pt x="2233529" y="1978014"/>
                  <a:pt x="2051821" y="1998932"/>
                </a:cubicBezTo>
                <a:cubicBezTo>
                  <a:pt x="1870113" y="2019850"/>
                  <a:pt x="1671248" y="1945352"/>
                  <a:pt x="1375815" y="1998932"/>
                </a:cubicBezTo>
                <a:cubicBezTo>
                  <a:pt x="1080382" y="2052512"/>
                  <a:pt x="586725" y="1898629"/>
                  <a:pt x="333162" y="1998932"/>
                </a:cubicBezTo>
                <a:cubicBezTo>
                  <a:pt x="103943" y="1994890"/>
                  <a:pt x="19664" y="1864978"/>
                  <a:pt x="0" y="1665770"/>
                </a:cubicBezTo>
                <a:cubicBezTo>
                  <a:pt x="-9915" y="1543264"/>
                  <a:pt x="9194" y="1419518"/>
                  <a:pt x="0" y="1248219"/>
                </a:cubicBezTo>
                <a:cubicBezTo>
                  <a:pt x="-9194" y="1076920"/>
                  <a:pt x="23005" y="977723"/>
                  <a:pt x="0" y="843995"/>
                </a:cubicBezTo>
                <a:cubicBezTo>
                  <a:pt x="-23005" y="710267"/>
                  <a:pt x="51954" y="541808"/>
                  <a:pt x="0" y="333162"/>
                </a:cubicBezTo>
                <a:close/>
              </a:path>
            </a:pathLst>
          </a:custGeom>
          <a:noFill/>
          <a:ln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E745311-A9B3-CBFB-4740-A45D2D4646FB}"/>
                  </a:ext>
                </a:extLst>
              </p:cNvPr>
              <p:cNvSpPr txBox="1"/>
              <p:nvPr/>
            </p:nvSpPr>
            <p:spPr>
              <a:xfrm>
                <a:off x="741005" y="2324456"/>
                <a:ext cx="565046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From observations nowadays: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l-GR" i="1" smtClean="0"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&lt;0.01</m:t>
                    </m:r>
                  </m:oMath>
                </a14:m>
                <a:br>
                  <a:rPr lang="en-US" dirty="0"/>
                </a:br>
                <a:r>
                  <a:rPr lang="en-US" dirty="0"/>
                  <a:t>Back to electroweak phase: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l-GR" i="1" smtClean="0"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𝐸𝑊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−30</m:t>
                        </m:r>
                      </m:sup>
                    </m:sSup>
                  </m:oMath>
                </a14:m>
                <a:br>
                  <a:rPr lang="en-US" dirty="0"/>
                </a:br>
                <a:br>
                  <a:rPr lang="en-US" dirty="0"/>
                </a:br>
                <a:r>
                  <a:rPr lang="en-US" dirty="0"/>
                  <a:t>Why should the early universe be flat to such precision?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E745311-A9B3-CBFB-4740-A45D2D4646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005" y="2324456"/>
                <a:ext cx="5650464" cy="1200329"/>
              </a:xfrm>
              <a:prstGeom prst="rect">
                <a:avLst/>
              </a:prstGeom>
              <a:blipFill>
                <a:blip r:embed="rId2"/>
                <a:stretch>
                  <a:fillRect l="-972" t="-2538" b="-71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F898ED1-9F23-4A1B-F854-DF69D232276D}"/>
                  </a:ext>
                </a:extLst>
              </p:cNvPr>
              <p:cNvSpPr txBox="1"/>
              <p:nvPr/>
            </p:nvSpPr>
            <p:spPr>
              <a:xfrm>
                <a:off x="6843622" y="2132979"/>
                <a:ext cx="5237064" cy="3934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For a purely matter-dominated universe, with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2/3</m:t>
                        </m:r>
                      </m:sup>
                    </m:sSup>
                  </m:oMath>
                </a14:m>
                <a:r>
                  <a:rPr lang="en-US" dirty="0"/>
                  <a:t>, the particle horizon at time t can be written as</a:t>
                </a:r>
                <a:br>
                  <a:rPr lang="en-US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Sup>
                            <m:sSub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bSup>
                        </m:num>
                        <m:den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  <m:d>
                                    <m:d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sup>
                          </m:sSup>
                        </m:den>
                      </m:f>
                    </m:oMath>
                  </m:oMathPara>
                </a14:m>
                <a:br>
                  <a:rPr lang="en-US" dirty="0"/>
                </a:b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≈1100,</m:t>
                    </m:r>
                  </m:oMath>
                </a14:m>
                <a:r>
                  <a:rPr lang="en-US" dirty="0"/>
                  <a:t> CMB formed</a:t>
                </a:r>
                <a:br>
                  <a:rPr lang="en-US" dirty="0"/>
                </a:br>
                <a:r>
                  <a:rPr lang="en-US" dirty="0"/>
                  <a:t>Distance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</m:oMath>
                </a14:m>
                <a:r>
                  <a:rPr lang="en-US" dirty="0"/>
                  <a:t> today subtends an angle on the sky given by</a:t>
                </a:r>
                <a:br>
                  <a:rPr lang="en-US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𝜗</m:t>
                      </m:r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𝑧</m:t>
                              </m:r>
                            </m:e>
                          </m:d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𝑧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1100</m:t>
                              </m:r>
                            </m:e>
                          </m:rad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≈1.7°</m:t>
                      </m:r>
                    </m:oMath>
                  </m:oMathPara>
                </a14:m>
                <a:br>
                  <a:rPr lang="en-US" dirty="0"/>
                </a:br>
                <a:r>
                  <a:rPr lang="en-US" dirty="0">
                    <a:highlight>
                      <a:srgbClr val="C0C0C0"/>
                    </a:highlight>
                  </a:rPr>
                  <a:t>Patches of the sky separated by more than </a:t>
                </a:r>
                <a14:m>
                  <m:oMath xmlns:m="http://schemas.openxmlformats.org/officeDocument/2006/math">
                    <m:r>
                      <a:rPr lang="en-US" i="1">
                        <a:highlight>
                          <a:srgbClr val="C0C0C0"/>
                        </a:highligh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𝜗</m:t>
                    </m:r>
                  </m:oMath>
                </a14:m>
                <a:r>
                  <a:rPr lang="en-US" dirty="0">
                    <a:highlight>
                      <a:srgbClr val="C0C0C0"/>
                    </a:highlight>
                  </a:rPr>
                  <a:t>  had no causal contact at the time the CMB was formed.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F898ED1-9F23-4A1B-F854-DF69D23227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3622" y="2132979"/>
                <a:ext cx="5237064" cy="3934860"/>
              </a:xfrm>
              <a:prstGeom prst="rect">
                <a:avLst/>
              </a:prstGeom>
              <a:blipFill>
                <a:blip r:embed="rId3"/>
                <a:stretch>
                  <a:fillRect l="-1048" t="-930" b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D0CE9241-3FD4-F1AE-7259-9B0B47BFF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5215" y="4557646"/>
            <a:ext cx="3709550" cy="1932150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FF65171-2553-6D0F-6C00-A4373C4BD166}"/>
              </a:ext>
            </a:extLst>
          </p:cNvPr>
          <p:cNvSpPr/>
          <p:nvPr/>
        </p:nvSpPr>
        <p:spPr>
          <a:xfrm>
            <a:off x="1698171" y="4413380"/>
            <a:ext cx="3912637" cy="2235733"/>
          </a:xfrm>
          <a:custGeom>
            <a:avLst/>
            <a:gdLst>
              <a:gd name="connsiteX0" fmla="*/ 0 w 3912637"/>
              <a:gd name="connsiteY0" fmla="*/ 372630 h 2235733"/>
              <a:gd name="connsiteX1" fmla="*/ 372630 w 3912637"/>
              <a:gd name="connsiteY1" fmla="*/ 0 h 2235733"/>
              <a:gd name="connsiteX2" fmla="*/ 900526 w 3912637"/>
              <a:gd name="connsiteY2" fmla="*/ 0 h 2235733"/>
              <a:gd name="connsiteX3" fmla="*/ 1365075 w 3912637"/>
              <a:gd name="connsiteY3" fmla="*/ 0 h 2235733"/>
              <a:gd name="connsiteX4" fmla="*/ 1797950 w 3912637"/>
              <a:gd name="connsiteY4" fmla="*/ 0 h 2235733"/>
              <a:gd name="connsiteX5" fmla="*/ 2294172 w 3912637"/>
              <a:gd name="connsiteY5" fmla="*/ 0 h 2235733"/>
              <a:gd name="connsiteX6" fmla="*/ 2790394 w 3912637"/>
              <a:gd name="connsiteY6" fmla="*/ 0 h 2235733"/>
              <a:gd name="connsiteX7" fmla="*/ 3540007 w 3912637"/>
              <a:gd name="connsiteY7" fmla="*/ 0 h 2235733"/>
              <a:gd name="connsiteX8" fmla="*/ 3912637 w 3912637"/>
              <a:gd name="connsiteY8" fmla="*/ 372630 h 2235733"/>
              <a:gd name="connsiteX9" fmla="*/ 3912637 w 3912637"/>
              <a:gd name="connsiteY9" fmla="*/ 839645 h 2235733"/>
              <a:gd name="connsiteX10" fmla="*/ 3912637 w 3912637"/>
              <a:gd name="connsiteY10" fmla="*/ 1366279 h 2235733"/>
              <a:gd name="connsiteX11" fmla="*/ 3912637 w 3912637"/>
              <a:gd name="connsiteY11" fmla="*/ 1863103 h 2235733"/>
              <a:gd name="connsiteX12" fmla="*/ 3540007 w 3912637"/>
              <a:gd name="connsiteY12" fmla="*/ 2235733 h 2235733"/>
              <a:gd name="connsiteX13" fmla="*/ 3075458 w 3912637"/>
              <a:gd name="connsiteY13" fmla="*/ 2235733 h 2235733"/>
              <a:gd name="connsiteX14" fmla="*/ 2547562 w 3912637"/>
              <a:gd name="connsiteY14" fmla="*/ 2235733 h 2235733"/>
              <a:gd name="connsiteX15" fmla="*/ 2051340 w 3912637"/>
              <a:gd name="connsiteY15" fmla="*/ 2235733 h 2235733"/>
              <a:gd name="connsiteX16" fmla="*/ 1460096 w 3912637"/>
              <a:gd name="connsiteY16" fmla="*/ 2235733 h 2235733"/>
              <a:gd name="connsiteX17" fmla="*/ 868852 w 3912637"/>
              <a:gd name="connsiteY17" fmla="*/ 2235733 h 2235733"/>
              <a:gd name="connsiteX18" fmla="*/ 372630 w 3912637"/>
              <a:gd name="connsiteY18" fmla="*/ 2235733 h 2235733"/>
              <a:gd name="connsiteX19" fmla="*/ 0 w 3912637"/>
              <a:gd name="connsiteY19" fmla="*/ 1863103 h 2235733"/>
              <a:gd name="connsiteX20" fmla="*/ 0 w 3912637"/>
              <a:gd name="connsiteY20" fmla="*/ 1336469 h 2235733"/>
              <a:gd name="connsiteX21" fmla="*/ 0 w 3912637"/>
              <a:gd name="connsiteY21" fmla="*/ 809835 h 2235733"/>
              <a:gd name="connsiteX22" fmla="*/ 0 w 3912637"/>
              <a:gd name="connsiteY22" fmla="*/ 372630 h 2235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912637" h="2235733" extrusionOk="0">
                <a:moveTo>
                  <a:pt x="0" y="372630"/>
                </a:moveTo>
                <a:cubicBezTo>
                  <a:pt x="-5792" y="168017"/>
                  <a:pt x="142592" y="25872"/>
                  <a:pt x="372630" y="0"/>
                </a:cubicBezTo>
                <a:cubicBezTo>
                  <a:pt x="504406" y="-24592"/>
                  <a:pt x="789093" y="60677"/>
                  <a:pt x="900526" y="0"/>
                </a:cubicBezTo>
                <a:cubicBezTo>
                  <a:pt x="1011959" y="-60677"/>
                  <a:pt x="1203856" y="13073"/>
                  <a:pt x="1365075" y="0"/>
                </a:cubicBezTo>
                <a:cubicBezTo>
                  <a:pt x="1526294" y="-13073"/>
                  <a:pt x="1660662" y="14921"/>
                  <a:pt x="1797950" y="0"/>
                </a:cubicBezTo>
                <a:cubicBezTo>
                  <a:pt x="1935238" y="-14921"/>
                  <a:pt x="2115394" y="25322"/>
                  <a:pt x="2294172" y="0"/>
                </a:cubicBezTo>
                <a:cubicBezTo>
                  <a:pt x="2472950" y="-25322"/>
                  <a:pt x="2556711" y="53501"/>
                  <a:pt x="2790394" y="0"/>
                </a:cubicBezTo>
                <a:cubicBezTo>
                  <a:pt x="3024077" y="-53501"/>
                  <a:pt x="3325740" y="66979"/>
                  <a:pt x="3540007" y="0"/>
                </a:cubicBezTo>
                <a:cubicBezTo>
                  <a:pt x="3757750" y="265"/>
                  <a:pt x="3901229" y="127799"/>
                  <a:pt x="3912637" y="372630"/>
                </a:cubicBezTo>
                <a:cubicBezTo>
                  <a:pt x="3957795" y="488437"/>
                  <a:pt x="3857796" y="667188"/>
                  <a:pt x="3912637" y="839645"/>
                </a:cubicBezTo>
                <a:cubicBezTo>
                  <a:pt x="3967478" y="1012102"/>
                  <a:pt x="3877174" y="1175468"/>
                  <a:pt x="3912637" y="1366279"/>
                </a:cubicBezTo>
                <a:cubicBezTo>
                  <a:pt x="3948100" y="1557090"/>
                  <a:pt x="3870130" y="1720824"/>
                  <a:pt x="3912637" y="1863103"/>
                </a:cubicBezTo>
                <a:cubicBezTo>
                  <a:pt x="3910437" y="2079710"/>
                  <a:pt x="3711654" y="2221077"/>
                  <a:pt x="3540007" y="2235733"/>
                </a:cubicBezTo>
                <a:cubicBezTo>
                  <a:pt x="3434364" y="2277880"/>
                  <a:pt x="3253567" y="2209214"/>
                  <a:pt x="3075458" y="2235733"/>
                </a:cubicBezTo>
                <a:cubicBezTo>
                  <a:pt x="2897349" y="2262252"/>
                  <a:pt x="2707176" y="2181342"/>
                  <a:pt x="2547562" y="2235733"/>
                </a:cubicBezTo>
                <a:cubicBezTo>
                  <a:pt x="2387948" y="2290124"/>
                  <a:pt x="2286649" y="2228100"/>
                  <a:pt x="2051340" y="2235733"/>
                </a:cubicBezTo>
                <a:cubicBezTo>
                  <a:pt x="1816031" y="2243366"/>
                  <a:pt x="1649601" y="2203690"/>
                  <a:pt x="1460096" y="2235733"/>
                </a:cubicBezTo>
                <a:cubicBezTo>
                  <a:pt x="1270591" y="2267776"/>
                  <a:pt x="1060756" y="2228090"/>
                  <a:pt x="868852" y="2235733"/>
                </a:cubicBezTo>
                <a:cubicBezTo>
                  <a:pt x="676948" y="2243376"/>
                  <a:pt x="519399" y="2231054"/>
                  <a:pt x="372630" y="2235733"/>
                </a:cubicBezTo>
                <a:cubicBezTo>
                  <a:pt x="185817" y="2217117"/>
                  <a:pt x="22690" y="2076921"/>
                  <a:pt x="0" y="1863103"/>
                </a:cubicBezTo>
                <a:cubicBezTo>
                  <a:pt x="-52387" y="1645570"/>
                  <a:pt x="30811" y="1461565"/>
                  <a:pt x="0" y="1336469"/>
                </a:cubicBezTo>
                <a:cubicBezTo>
                  <a:pt x="-30811" y="1211373"/>
                  <a:pt x="41440" y="998265"/>
                  <a:pt x="0" y="809835"/>
                </a:cubicBezTo>
                <a:cubicBezTo>
                  <a:pt x="-41440" y="621405"/>
                  <a:pt x="49757" y="558294"/>
                  <a:pt x="0" y="372630"/>
                </a:cubicBezTo>
                <a:close/>
              </a:path>
            </a:pathLst>
          </a:custGeom>
          <a:noFill/>
          <a:ln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Connector: Curved 25">
            <a:extLst>
              <a:ext uri="{FF2B5EF4-FFF2-40B4-BE49-F238E27FC236}">
                <a16:creationId xmlns:a16="http://schemas.microsoft.com/office/drawing/2014/main" id="{CEDF2BF4-8D92-AC7F-B60F-6CB9F656C762}"/>
              </a:ext>
            </a:extLst>
          </p:cNvPr>
          <p:cNvCxnSpPr>
            <a:cxnSpLocks/>
          </p:cNvCxnSpPr>
          <p:nvPr/>
        </p:nvCxnSpPr>
        <p:spPr>
          <a:xfrm flipV="1">
            <a:off x="5610808" y="5215812"/>
            <a:ext cx="1088572" cy="699796"/>
          </a:xfrm>
          <a:prstGeom prst="curvedConnector3">
            <a:avLst/>
          </a:prstGeom>
          <a:ln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DDF765F2-D87D-1859-5877-D2533D734640}"/>
              </a:ext>
            </a:extLst>
          </p:cNvPr>
          <p:cNvSpPr/>
          <p:nvPr/>
        </p:nvSpPr>
        <p:spPr>
          <a:xfrm>
            <a:off x="665582" y="466428"/>
            <a:ext cx="7965233" cy="830074"/>
          </a:xfrm>
          <a:custGeom>
            <a:avLst/>
            <a:gdLst>
              <a:gd name="connsiteX0" fmla="*/ 0 w 7965233"/>
              <a:gd name="connsiteY0" fmla="*/ 138348 h 830074"/>
              <a:gd name="connsiteX1" fmla="*/ 138348 w 7965233"/>
              <a:gd name="connsiteY1" fmla="*/ 0 h 830074"/>
              <a:gd name="connsiteX2" fmla="*/ 576003 w 7965233"/>
              <a:gd name="connsiteY2" fmla="*/ 0 h 830074"/>
              <a:gd name="connsiteX3" fmla="*/ 936773 w 7965233"/>
              <a:gd name="connsiteY3" fmla="*/ 0 h 830074"/>
              <a:gd name="connsiteX4" fmla="*/ 1605084 w 7965233"/>
              <a:gd name="connsiteY4" fmla="*/ 0 h 830074"/>
              <a:gd name="connsiteX5" fmla="*/ 1965854 w 7965233"/>
              <a:gd name="connsiteY5" fmla="*/ 0 h 830074"/>
              <a:gd name="connsiteX6" fmla="*/ 2480395 w 7965233"/>
              <a:gd name="connsiteY6" fmla="*/ 0 h 830074"/>
              <a:gd name="connsiteX7" fmla="*/ 2994935 w 7965233"/>
              <a:gd name="connsiteY7" fmla="*/ 0 h 830074"/>
              <a:gd name="connsiteX8" fmla="*/ 3740132 w 7965233"/>
              <a:gd name="connsiteY8" fmla="*/ 0 h 830074"/>
              <a:gd name="connsiteX9" fmla="*/ 4408443 w 7965233"/>
              <a:gd name="connsiteY9" fmla="*/ 0 h 830074"/>
              <a:gd name="connsiteX10" fmla="*/ 4769213 w 7965233"/>
              <a:gd name="connsiteY10" fmla="*/ 0 h 830074"/>
              <a:gd name="connsiteX11" fmla="*/ 5437524 w 7965233"/>
              <a:gd name="connsiteY11" fmla="*/ 0 h 830074"/>
              <a:gd name="connsiteX12" fmla="*/ 6028950 w 7965233"/>
              <a:gd name="connsiteY12" fmla="*/ 0 h 830074"/>
              <a:gd name="connsiteX13" fmla="*/ 6466605 w 7965233"/>
              <a:gd name="connsiteY13" fmla="*/ 0 h 830074"/>
              <a:gd name="connsiteX14" fmla="*/ 7211802 w 7965233"/>
              <a:gd name="connsiteY14" fmla="*/ 0 h 830074"/>
              <a:gd name="connsiteX15" fmla="*/ 7826885 w 7965233"/>
              <a:gd name="connsiteY15" fmla="*/ 0 h 830074"/>
              <a:gd name="connsiteX16" fmla="*/ 7965233 w 7965233"/>
              <a:gd name="connsiteY16" fmla="*/ 138348 h 830074"/>
              <a:gd name="connsiteX17" fmla="*/ 7965233 w 7965233"/>
              <a:gd name="connsiteY17" fmla="*/ 691726 h 830074"/>
              <a:gd name="connsiteX18" fmla="*/ 7826885 w 7965233"/>
              <a:gd name="connsiteY18" fmla="*/ 830074 h 830074"/>
              <a:gd name="connsiteX19" fmla="*/ 7081688 w 7965233"/>
              <a:gd name="connsiteY19" fmla="*/ 830074 h 830074"/>
              <a:gd name="connsiteX20" fmla="*/ 6567148 w 7965233"/>
              <a:gd name="connsiteY20" fmla="*/ 830074 h 830074"/>
              <a:gd name="connsiteX21" fmla="*/ 6206378 w 7965233"/>
              <a:gd name="connsiteY21" fmla="*/ 830074 h 830074"/>
              <a:gd name="connsiteX22" fmla="*/ 5845608 w 7965233"/>
              <a:gd name="connsiteY22" fmla="*/ 830074 h 830074"/>
              <a:gd name="connsiteX23" fmla="*/ 5254182 w 7965233"/>
              <a:gd name="connsiteY23" fmla="*/ 830074 h 830074"/>
              <a:gd name="connsiteX24" fmla="*/ 4816527 w 7965233"/>
              <a:gd name="connsiteY24" fmla="*/ 830074 h 830074"/>
              <a:gd name="connsiteX25" fmla="*/ 4071330 w 7965233"/>
              <a:gd name="connsiteY25" fmla="*/ 830074 h 830074"/>
              <a:gd name="connsiteX26" fmla="*/ 3556790 w 7965233"/>
              <a:gd name="connsiteY26" fmla="*/ 830074 h 830074"/>
              <a:gd name="connsiteX27" fmla="*/ 2811593 w 7965233"/>
              <a:gd name="connsiteY27" fmla="*/ 830074 h 830074"/>
              <a:gd name="connsiteX28" fmla="*/ 2066397 w 7965233"/>
              <a:gd name="connsiteY28" fmla="*/ 830074 h 830074"/>
              <a:gd name="connsiteX29" fmla="*/ 1321200 w 7965233"/>
              <a:gd name="connsiteY29" fmla="*/ 830074 h 830074"/>
              <a:gd name="connsiteX30" fmla="*/ 729774 w 7965233"/>
              <a:gd name="connsiteY30" fmla="*/ 830074 h 830074"/>
              <a:gd name="connsiteX31" fmla="*/ 138348 w 7965233"/>
              <a:gd name="connsiteY31" fmla="*/ 830074 h 830074"/>
              <a:gd name="connsiteX32" fmla="*/ 0 w 7965233"/>
              <a:gd name="connsiteY32" fmla="*/ 691726 h 830074"/>
              <a:gd name="connsiteX33" fmla="*/ 0 w 7965233"/>
              <a:gd name="connsiteY33" fmla="*/ 138348 h 830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965233" h="830074" fill="none" extrusionOk="0">
                <a:moveTo>
                  <a:pt x="0" y="138348"/>
                </a:moveTo>
                <a:cubicBezTo>
                  <a:pt x="-1309" y="60463"/>
                  <a:pt x="58270" y="-732"/>
                  <a:pt x="138348" y="0"/>
                </a:cubicBezTo>
                <a:cubicBezTo>
                  <a:pt x="257324" y="-29869"/>
                  <a:pt x="412953" y="11012"/>
                  <a:pt x="576003" y="0"/>
                </a:cubicBezTo>
                <a:cubicBezTo>
                  <a:pt x="739054" y="-11012"/>
                  <a:pt x="843820" y="33018"/>
                  <a:pt x="936773" y="0"/>
                </a:cubicBezTo>
                <a:cubicBezTo>
                  <a:pt x="1029726" y="-33018"/>
                  <a:pt x="1460624" y="6491"/>
                  <a:pt x="1605084" y="0"/>
                </a:cubicBezTo>
                <a:cubicBezTo>
                  <a:pt x="1749544" y="-6491"/>
                  <a:pt x="1833419" y="33359"/>
                  <a:pt x="1965854" y="0"/>
                </a:cubicBezTo>
                <a:cubicBezTo>
                  <a:pt x="2098289" y="-33359"/>
                  <a:pt x="2367616" y="28889"/>
                  <a:pt x="2480395" y="0"/>
                </a:cubicBezTo>
                <a:cubicBezTo>
                  <a:pt x="2593174" y="-28889"/>
                  <a:pt x="2747619" y="7107"/>
                  <a:pt x="2994935" y="0"/>
                </a:cubicBezTo>
                <a:cubicBezTo>
                  <a:pt x="3242251" y="-7107"/>
                  <a:pt x="3394996" y="20181"/>
                  <a:pt x="3740132" y="0"/>
                </a:cubicBezTo>
                <a:cubicBezTo>
                  <a:pt x="4085268" y="-20181"/>
                  <a:pt x="4127029" y="33493"/>
                  <a:pt x="4408443" y="0"/>
                </a:cubicBezTo>
                <a:cubicBezTo>
                  <a:pt x="4689857" y="-33493"/>
                  <a:pt x="4625262" y="40919"/>
                  <a:pt x="4769213" y="0"/>
                </a:cubicBezTo>
                <a:cubicBezTo>
                  <a:pt x="4913164" y="-40919"/>
                  <a:pt x="5156622" y="5612"/>
                  <a:pt x="5437524" y="0"/>
                </a:cubicBezTo>
                <a:cubicBezTo>
                  <a:pt x="5718426" y="-5612"/>
                  <a:pt x="5738575" y="9619"/>
                  <a:pt x="6028950" y="0"/>
                </a:cubicBezTo>
                <a:cubicBezTo>
                  <a:pt x="6319325" y="-9619"/>
                  <a:pt x="6250743" y="32900"/>
                  <a:pt x="6466605" y="0"/>
                </a:cubicBezTo>
                <a:cubicBezTo>
                  <a:pt x="6682468" y="-32900"/>
                  <a:pt x="6912442" y="5598"/>
                  <a:pt x="7211802" y="0"/>
                </a:cubicBezTo>
                <a:cubicBezTo>
                  <a:pt x="7511162" y="-5598"/>
                  <a:pt x="7664921" y="16745"/>
                  <a:pt x="7826885" y="0"/>
                </a:cubicBezTo>
                <a:cubicBezTo>
                  <a:pt x="7889330" y="15714"/>
                  <a:pt x="7962765" y="75315"/>
                  <a:pt x="7965233" y="138348"/>
                </a:cubicBezTo>
                <a:cubicBezTo>
                  <a:pt x="8006613" y="379827"/>
                  <a:pt x="7902479" y="522519"/>
                  <a:pt x="7965233" y="691726"/>
                </a:cubicBezTo>
                <a:cubicBezTo>
                  <a:pt x="7983411" y="762851"/>
                  <a:pt x="7884053" y="838620"/>
                  <a:pt x="7826885" y="830074"/>
                </a:cubicBezTo>
                <a:cubicBezTo>
                  <a:pt x="7573234" y="871658"/>
                  <a:pt x="7327436" y="828233"/>
                  <a:pt x="7081688" y="830074"/>
                </a:cubicBezTo>
                <a:cubicBezTo>
                  <a:pt x="6835940" y="831915"/>
                  <a:pt x="6735197" y="814322"/>
                  <a:pt x="6567148" y="830074"/>
                </a:cubicBezTo>
                <a:cubicBezTo>
                  <a:pt x="6399099" y="845826"/>
                  <a:pt x="6348729" y="828546"/>
                  <a:pt x="6206378" y="830074"/>
                </a:cubicBezTo>
                <a:cubicBezTo>
                  <a:pt x="6064027" y="831602"/>
                  <a:pt x="5934486" y="823013"/>
                  <a:pt x="5845608" y="830074"/>
                </a:cubicBezTo>
                <a:cubicBezTo>
                  <a:pt x="5756730" y="837135"/>
                  <a:pt x="5523845" y="800035"/>
                  <a:pt x="5254182" y="830074"/>
                </a:cubicBezTo>
                <a:cubicBezTo>
                  <a:pt x="4984519" y="860113"/>
                  <a:pt x="4938906" y="801795"/>
                  <a:pt x="4816527" y="830074"/>
                </a:cubicBezTo>
                <a:cubicBezTo>
                  <a:pt x="4694149" y="858353"/>
                  <a:pt x="4343526" y="799753"/>
                  <a:pt x="4071330" y="830074"/>
                </a:cubicBezTo>
                <a:cubicBezTo>
                  <a:pt x="3799134" y="860395"/>
                  <a:pt x="3786386" y="780195"/>
                  <a:pt x="3556790" y="830074"/>
                </a:cubicBezTo>
                <a:cubicBezTo>
                  <a:pt x="3327194" y="879953"/>
                  <a:pt x="2995425" y="810764"/>
                  <a:pt x="2811593" y="830074"/>
                </a:cubicBezTo>
                <a:cubicBezTo>
                  <a:pt x="2627761" y="849384"/>
                  <a:pt x="2429606" y="778129"/>
                  <a:pt x="2066397" y="830074"/>
                </a:cubicBezTo>
                <a:cubicBezTo>
                  <a:pt x="1703188" y="882019"/>
                  <a:pt x="1533853" y="763503"/>
                  <a:pt x="1321200" y="830074"/>
                </a:cubicBezTo>
                <a:cubicBezTo>
                  <a:pt x="1108547" y="896645"/>
                  <a:pt x="873023" y="799551"/>
                  <a:pt x="729774" y="830074"/>
                </a:cubicBezTo>
                <a:cubicBezTo>
                  <a:pt x="586525" y="860597"/>
                  <a:pt x="334718" y="800301"/>
                  <a:pt x="138348" y="830074"/>
                </a:cubicBezTo>
                <a:cubicBezTo>
                  <a:pt x="74168" y="823904"/>
                  <a:pt x="1819" y="759348"/>
                  <a:pt x="0" y="691726"/>
                </a:cubicBezTo>
                <a:cubicBezTo>
                  <a:pt x="-34389" y="446312"/>
                  <a:pt x="7647" y="361648"/>
                  <a:pt x="0" y="138348"/>
                </a:cubicBezTo>
                <a:close/>
              </a:path>
              <a:path w="7965233" h="830074" stroke="0" extrusionOk="0">
                <a:moveTo>
                  <a:pt x="0" y="138348"/>
                </a:moveTo>
                <a:cubicBezTo>
                  <a:pt x="-2642" y="62481"/>
                  <a:pt x="50393" y="12325"/>
                  <a:pt x="138348" y="0"/>
                </a:cubicBezTo>
                <a:cubicBezTo>
                  <a:pt x="422655" y="-62448"/>
                  <a:pt x="539966" y="26283"/>
                  <a:pt x="729774" y="0"/>
                </a:cubicBezTo>
                <a:cubicBezTo>
                  <a:pt x="919582" y="-26283"/>
                  <a:pt x="1078238" y="23812"/>
                  <a:pt x="1167429" y="0"/>
                </a:cubicBezTo>
                <a:cubicBezTo>
                  <a:pt x="1256621" y="-23812"/>
                  <a:pt x="1425285" y="29079"/>
                  <a:pt x="1528199" y="0"/>
                </a:cubicBezTo>
                <a:cubicBezTo>
                  <a:pt x="1631113" y="-29079"/>
                  <a:pt x="1852576" y="49638"/>
                  <a:pt x="2042739" y="0"/>
                </a:cubicBezTo>
                <a:cubicBezTo>
                  <a:pt x="2232902" y="-49638"/>
                  <a:pt x="2326005" y="1015"/>
                  <a:pt x="2557280" y="0"/>
                </a:cubicBezTo>
                <a:cubicBezTo>
                  <a:pt x="2788555" y="-1015"/>
                  <a:pt x="2989833" y="36436"/>
                  <a:pt x="3148706" y="0"/>
                </a:cubicBezTo>
                <a:cubicBezTo>
                  <a:pt x="3307579" y="-36436"/>
                  <a:pt x="3434597" y="36712"/>
                  <a:pt x="3586361" y="0"/>
                </a:cubicBezTo>
                <a:cubicBezTo>
                  <a:pt x="3738126" y="-36712"/>
                  <a:pt x="4088243" y="58630"/>
                  <a:pt x="4331558" y="0"/>
                </a:cubicBezTo>
                <a:cubicBezTo>
                  <a:pt x="4574873" y="-58630"/>
                  <a:pt x="4683312" y="57317"/>
                  <a:pt x="4846098" y="0"/>
                </a:cubicBezTo>
                <a:cubicBezTo>
                  <a:pt x="5008884" y="-57317"/>
                  <a:pt x="5286355" y="78193"/>
                  <a:pt x="5591295" y="0"/>
                </a:cubicBezTo>
                <a:cubicBezTo>
                  <a:pt x="5896235" y="-78193"/>
                  <a:pt x="6138054" y="57235"/>
                  <a:pt x="6336492" y="0"/>
                </a:cubicBezTo>
                <a:cubicBezTo>
                  <a:pt x="6534930" y="-57235"/>
                  <a:pt x="6696967" y="57150"/>
                  <a:pt x="6851032" y="0"/>
                </a:cubicBezTo>
                <a:cubicBezTo>
                  <a:pt x="7005097" y="-57150"/>
                  <a:pt x="7057148" y="20272"/>
                  <a:pt x="7211802" y="0"/>
                </a:cubicBezTo>
                <a:cubicBezTo>
                  <a:pt x="7366456" y="-20272"/>
                  <a:pt x="7634210" y="57179"/>
                  <a:pt x="7826885" y="0"/>
                </a:cubicBezTo>
                <a:cubicBezTo>
                  <a:pt x="7895525" y="-485"/>
                  <a:pt x="7967884" y="61888"/>
                  <a:pt x="7965233" y="138348"/>
                </a:cubicBezTo>
                <a:cubicBezTo>
                  <a:pt x="8006639" y="322968"/>
                  <a:pt x="7922094" y="538459"/>
                  <a:pt x="7965233" y="691726"/>
                </a:cubicBezTo>
                <a:cubicBezTo>
                  <a:pt x="7983132" y="781684"/>
                  <a:pt x="7900132" y="832615"/>
                  <a:pt x="7826885" y="830074"/>
                </a:cubicBezTo>
                <a:cubicBezTo>
                  <a:pt x="7573115" y="871606"/>
                  <a:pt x="7497255" y="810007"/>
                  <a:pt x="7235459" y="830074"/>
                </a:cubicBezTo>
                <a:cubicBezTo>
                  <a:pt x="6973663" y="850141"/>
                  <a:pt x="6821496" y="760300"/>
                  <a:pt x="6490262" y="830074"/>
                </a:cubicBezTo>
                <a:cubicBezTo>
                  <a:pt x="6159028" y="899848"/>
                  <a:pt x="6220113" y="801034"/>
                  <a:pt x="6052607" y="830074"/>
                </a:cubicBezTo>
                <a:cubicBezTo>
                  <a:pt x="5885102" y="859114"/>
                  <a:pt x="5549652" y="752139"/>
                  <a:pt x="5307411" y="830074"/>
                </a:cubicBezTo>
                <a:cubicBezTo>
                  <a:pt x="5065170" y="908009"/>
                  <a:pt x="4786243" y="824835"/>
                  <a:pt x="4639099" y="830074"/>
                </a:cubicBezTo>
                <a:cubicBezTo>
                  <a:pt x="4491955" y="835313"/>
                  <a:pt x="4216798" y="756683"/>
                  <a:pt x="3970788" y="830074"/>
                </a:cubicBezTo>
                <a:cubicBezTo>
                  <a:pt x="3724778" y="903465"/>
                  <a:pt x="3673054" y="795095"/>
                  <a:pt x="3379362" y="830074"/>
                </a:cubicBezTo>
                <a:cubicBezTo>
                  <a:pt x="3085670" y="865053"/>
                  <a:pt x="2979362" y="769794"/>
                  <a:pt x="2864822" y="830074"/>
                </a:cubicBezTo>
                <a:cubicBezTo>
                  <a:pt x="2750282" y="890354"/>
                  <a:pt x="2631878" y="791140"/>
                  <a:pt x="2504052" y="830074"/>
                </a:cubicBezTo>
                <a:cubicBezTo>
                  <a:pt x="2376226" y="869008"/>
                  <a:pt x="2145757" y="781793"/>
                  <a:pt x="1989511" y="830074"/>
                </a:cubicBezTo>
                <a:cubicBezTo>
                  <a:pt x="1833265" y="878355"/>
                  <a:pt x="1709567" y="814299"/>
                  <a:pt x="1551856" y="830074"/>
                </a:cubicBezTo>
                <a:cubicBezTo>
                  <a:pt x="1394145" y="845849"/>
                  <a:pt x="1096531" y="807690"/>
                  <a:pt x="806659" y="830074"/>
                </a:cubicBezTo>
                <a:cubicBezTo>
                  <a:pt x="516787" y="852458"/>
                  <a:pt x="457889" y="788685"/>
                  <a:pt x="138348" y="830074"/>
                </a:cubicBezTo>
                <a:cubicBezTo>
                  <a:pt x="63980" y="826003"/>
                  <a:pt x="699" y="770953"/>
                  <a:pt x="0" y="691726"/>
                </a:cubicBezTo>
                <a:cubicBezTo>
                  <a:pt x="-58754" y="425820"/>
                  <a:pt x="38852" y="263564"/>
                  <a:pt x="0" y="138348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305EA31-CACB-5F8C-B884-AB3ADAFDDF1C}"/>
              </a:ext>
            </a:extLst>
          </p:cNvPr>
          <p:cNvSpPr txBox="1"/>
          <p:nvPr/>
        </p:nvSpPr>
        <p:spPr>
          <a:xfrm>
            <a:off x="1233972" y="466428"/>
            <a:ext cx="7651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Why on Earth do we need inflation?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02B0363-6038-417B-1CF3-F54D30B38D3A}"/>
              </a:ext>
            </a:extLst>
          </p:cNvPr>
          <p:cNvSpPr txBox="1"/>
          <p:nvPr/>
        </p:nvSpPr>
        <p:spPr>
          <a:xfrm>
            <a:off x="9794810" y="6524116"/>
            <a:ext cx="2670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200" dirty="0"/>
              <a:t>[1]. </a:t>
            </a:r>
            <a:r>
              <a:rPr lang="en-US" sz="1200" b="1" dirty="0"/>
              <a:t>David Tong</a:t>
            </a:r>
            <a:r>
              <a:rPr lang="en-US" sz="1200" dirty="0"/>
              <a:t>. </a:t>
            </a:r>
            <a:r>
              <a:rPr lang="en-US" sz="1200" i="1" dirty="0"/>
              <a:t>Cosmology(2019)</a:t>
            </a:r>
          </a:p>
        </p:txBody>
      </p:sp>
    </p:spTree>
    <p:extLst>
      <p:ext uri="{BB962C8B-B14F-4D97-AF65-F5344CB8AC3E}">
        <p14:creationId xmlns:p14="http://schemas.microsoft.com/office/powerpoint/2010/main" val="3507919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F1EA5-478E-4D59-FC59-AC9CA14B18B4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6200000">
            <a:off x="-251926" y="3959777"/>
            <a:ext cx="2426251" cy="646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/>
              <a:t>CMB(Planck)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A9B09C-D5FF-CF07-B40F-CF40C0175191}"/>
              </a:ext>
            </a:extLst>
          </p:cNvPr>
          <p:cNvSpPr txBox="1"/>
          <p:nvPr/>
        </p:nvSpPr>
        <p:spPr>
          <a:xfrm>
            <a:off x="638033" y="5657528"/>
            <a:ext cx="10972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From observations there were </a:t>
            </a:r>
            <a:r>
              <a:rPr lang="en-US" sz="1800" dirty="0">
                <a:highlight>
                  <a:srgbClr val="C0C0C0"/>
                </a:highlight>
              </a:rPr>
              <a:t>dynamical processes </a:t>
            </a:r>
            <a:r>
              <a:rPr lang="en-US" sz="1800" dirty="0"/>
              <a:t>that somehow connect points that were not in causal contact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C0C0C0"/>
                </a:highlight>
              </a:rPr>
              <a:t>CMB is not completely uniform. It contains tiny, but important anisotropies</a:t>
            </a:r>
            <a:br>
              <a:rPr lang="en-US" sz="1800" dirty="0"/>
            </a:br>
            <a:endParaRPr lang="en-US" sz="1800" dirty="0"/>
          </a:p>
        </p:txBody>
      </p:sp>
      <p:pic>
        <p:nvPicPr>
          <p:cNvPr id="9" name="Picture 8" descr="A blue and orange speckled background&#10;&#10;Description automatically generated">
            <a:extLst>
              <a:ext uri="{FF2B5EF4-FFF2-40B4-BE49-F238E27FC236}">
                <a16:creationId xmlns:a16="http://schemas.microsoft.com/office/drawing/2014/main" id="{59A43180-E131-53B8-8C5A-44D0F577A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16" y="277142"/>
            <a:ext cx="10605796" cy="530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169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42EAD-365F-7F3F-62A3-755114088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6380" y="1985128"/>
            <a:ext cx="6635620" cy="1165095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 Solution: An Accelerating Phase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A1AFA6-04D7-7694-685B-F10CCC4B9B6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9918" y="1463405"/>
                <a:ext cx="10112828" cy="174800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1800" dirty="0"/>
                  <a:t>Postulate: early universe underwent a period of accelerated expansion referred to as </a:t>
                </a:r>
                <a:r>
                  <a:rPr lang="en-US" sz="1800" dirty="0">
                    <a:highlight>
                      <a:srgbClr val="C0C0C0"/>
                    </a:highlight>
                  </a:rPr>
                  <a:t>inflation</a:t>
                </a:r>
                <a:br>
                  <a:rPr lang="en-US" sz="1800" dirty="0">
                    <a:highlight>
                      <a:srgbClr val="FFFF00"/>
                    </a:highlight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&gt;1  (1)</m:t>
                      </m:r>
                    </m:oMath>
                  </m:oMathPara>
                </a14:m>
                <a:br>
                  <a:rPr lang="en-US" sz="1800" b="0" dirty="0">
                    <a:ea typeface="Cambria Math" panose="02040503050406030204" pitchFamily="18" charset="0"/>
                  </a:rPr>
                </a:br>
                <a:r>
                  <a:rPr lang="en-US" sz="1800" b="0" dirty="0">
                    <a:ea typeface="Cambria Math" panose="02040503050406030204" pitchFamily="18" charset="0"/>
                  </a:rPr>
                  <a:t>or de Sitter-type phase with</a:t>
                </a:r>
                <a:br>
                  <a:rPr lang="en-US" sz="1800" b="0" dirty="0">
                    <a:ea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𝑖𝑛𝑓</m:t>
                              </m:r>
                            </m:sub>
                          </m:sSub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US" sz="1800" dirty="0"/>
              </a:p>
              <a:p>
                <a:pPr marL="0" indent="0">
                  <a:buNone/>
                </a:pPr>
                <a:endParaRPr lang="en-US" sz="1800" dirty="0">
                  <a:highlight>
                    <a:srgbClr val="FFFF00"/>
                  </a:highlight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A1AFA6-04D7-7694-685B-F10CCC4B9B6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9918" y="1463405"/>
                <a:ext cx="10112828" cy="1748000"/>
              </a:xfrm>
              <a:blipFill>
                <a:blip r:embed="rId2"/>
                <a:stretch>
                  <a:fillRect l="-542" t="-31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455B648-7B03-7CF7-EB1F-778F8823587F}"/>
              </a:ext>
            </a:extLst>
          </p:cNvPr>
          <p:cNvSpPr/>
          <p:nvPr/>
        </p:nvSpPr>
        <p:spPr>
          <a:xfrm>
            <a:off x="279918" y="2779433"/>
            <a:ext cx="5529945" cy="2277759"/>
          </a:xfrm>
          <a:custGeom>
            <a:avLst/>
            <a:gdLst>
              <a:gd name="connsiteX0" fmla="*/ 0 w 5529945"/>
              <a:gd name="connsiteY0" fmla="*/ 379634 h 2277759"/>
              <a:gd name="connsiteX1" fmla="*/ 379634 w 5529945"/>
              <a:gd name="connsiteY1" fmla="*/ 0 h 2277759"/>
              <a:gd name="connsiteX2" fmla="*/ 975969 w 5529945"/>
              <a:gd name="connsiteY2" fmla="*/ 0 h 2277759"/>
              <a:gd name="connsiteX3" fmla="*/ 1476890 w 5529945"/>
              <a:gd name="connsiteY3" fmla="*/ 0 h 2277759"/>
              <a:gd name="connsiteX4" fmla="*/ 1930104 w 5529945"/>
              <a:gd name="connsiteY4" fmla="*/ 0 h 2277759"/>
              <a:gd name="connsiteX5" fmla="*/ 2478732 w 5529945"/>
              <a:gd name="connsiteY5" fmla="*/ 0 h 2277759"/>
              <a:gd name="connsiteX6" fmla="*/ 3027360 w 5529945"/>
              <a:gd name="connsiteY6" fmla="*/ 0 h 2277759"/>
              <a:gd name="connsiteX7" fmla="*/ 3623694 w 5529945"/>
              <a:gd name="connsiteY7" fmla="*/ 0 h 2277759"/>
              <a:gd name="connsiteX8" fmla="*/ 4124615 w 5529945"/>
              <a:gd name="connsiteY8" fmla="*/ 0 h 2277759"/>
              <a:gd name="connsiteX9" fmla="*/ 5150311 w 5529945"/>
              <a:gd name="connsiteY9" fmla="*/ 0 h 2277759"/>
              <a:gd name="connsiteX10" fmla="*/ 5529945 w 5529945"/>
              <a:gd name="connsiteY10" fmla="*/ 379634 h 2277759"/>
              <a:gd name="connsiteX11" fmla="*/ 5529945 w 5529945"/>
              <a:gd name="connsiteY11" fmla="*/ 900983 h 2277759"/>
              <a:gd name="connsiteX12" fmla="*/ 5529945 w 5529945"/>
              <a:gd name="connsiteY12" fmla="*/ 1391961 h 2277759"/>
              <a:gd name="connsiteX13" fmla="*/ 5529945 w 5529945"/>
              <a:gd name="connsiteY13" fmla="*/ 1898125 h 2277759"/>
              <a:gd name="connsiteX14" fmla="*/ 5150311 w 5529945"/>
              <a:gd name="connsiteY14" fmla="*/ 2277759 h 2277759"/>
              <a:gd name="connsiteX15" fmla="*/ 4506270 w 5529945"/>
              <a:gd name="connsiteY15" fmla="*/ 2277759 h 2277759"/>
              <a:gd name="connsiteX16" fmla="*/ 3814521 w 5529945"/>
              <a:gd name="connsiteY16" fmla="*/ 2277759 h 2277759"/>
              <a:gd name="connsiteX17" fmla="*/ 3122773 w 5529945"/>
              <a:gd name="connsiteY17" fmla="*/ 2277759 h 2277759"/>
              <a:gd name="connsiteX18" fmla="*/ 2574145 w 5529945"/>
              <a:gd name="connsiteY18" fmla="*/ 2277759 h 2277759"/>
              <a:gd name="connsiteX19" fmla="*/ 1977811 w 5529945"/>
              <a:gd name="connsiteY19" fmla="*/ 2277759 h 2277759"/>
              <a:gd name="connsiteX20" fmla="*/ 1286063 w 5529945"/>
              <a:gd name="connsiteY20" fmla="*/ 2277759 h 2277759"/>
              <a:gd name="connsiteX21" fmla="*/ 379634 w 5529945"/>
              <a:gd name="connsiteY21" fmla="*/ 2277759 h 2277759"/>
              <a:gd name="connsiteX22" fmla="*/ 0 w 5529945"/>
              <a:gd name="connsiteY22" fmla="*/ 1898125 h 2277759"/>
              <a:gd name="connsiteX23" fmla="*/ 0 w 5529945"/>
              <a:gd name="connsiteY23" fmla="*/ 1376776 h 2277759"/>
              <a:gd name="connsiteX24" fmla="*/ 0 w 5529945"/>
              <a:gd name="connsiteY24" fmla="*/ 870613 h 2277759"/>
              <a:gd name="connsiteX25" fmla="*/ 0 w 5529945"/>
              <a:gd name="connsiteY25" fmla="*/ 379634 h 2277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29945" h="2277759" extrusionOk="0">
                <a:moveTo>
                  <a:pt x="0" y="379634"/>
                </a:moveTo>
                <a:cubicBezTo>
                  <a:pt x="-58763" y="181988"/>
                  <a:pt x="128623" y="44128"/>
                  <a:pt x="379634" y="0"/>
                </a:cubicBezTo>
                <a:cubicBezTo>
                  <a:pt x="660642" y="-43581"/>
                  <a:pt x="719425" y="16322"/>
                  <a:pt x="975969" y="0"/>
                </a:cubicBezTo>
                <a:cubicBezTo>
                  <a:pt x="1232514" y="-16322"/>
                  <a:pt x="1251501" y="26925"/>
                  <a:pt x="1476890" y="0"/>
                </a:cubicBezTo>
                <a:cubicBezTo>
                  <a:pt x="1702279" y="-26925"/>
                  <a:pt x="1758676" y="256"/>
                  <a:pt x="1930104" y="0"/>
                </a:cubicBezTo>
                <a:cubicBezTo>
                  <a:pt x="2101532" y="-256"/>
                  <a:pt x="2204879" y="39783"/>
                  <a:pt x="2478732" y="0"/>
                </a:cubicBezTo>
                <a:cubicBezTo>
                  <a:pt x="2752585" y="-39783"/>
                  <a:pt x="2864052" y="26368"/>
                  <a:pt x="3027360" y="0"/>
                </a:cubicBezTo>
                <a:cubicBezTo>
                  <a:pt x="3190668" y="-26368"/>
                  <a:pt x="3456482" y="33040"/>
                  <a:pt x="3623694" y="0"/>
                </a:cubicBezTo>
                <a:cubicBezTo>
                  <a:pt x="3790906" y="-33040"/>
                  <a:pt x="3878151" y="51104"/>
                  <a:pt x="4124615" y="0"/>
                </a:cubicBezTo>
                <a:cubicBezTo>
                  <a:pt x="4371079" y="-51104"/>
                  <a:pt x="4859766" y="114138"/>
                  <a:pt x="5150311" y="0"/>
                </a:cubicBezTo>
                <a:cubicBezTo>
                  <a:pt x="5346225" y="-60835"/>
                  <a:pt x="5518610" y="218612"/>
                  <a:pt x="5529945" y="379634"/>
                </a:cubicBezTo>
                <a:cubicBezTo>
                  <a:pt x="5549373" y="629874"/>
                  <a:pt x="5481374" y="675752"/>
                  <a:pt x="5529945" y="900983"/>
                </a:cubicBezTo>
                <a:cubicBezTo>
                  <a:pt x="5578516" y="1126214"/>
                  <a:pt x="5509583" y="1242721"/>
                  <a:pt x="5529945" y="1391961"/>
                </a:cubicBezTo>
                <a:cubicBezTo>
                  <a:pt x="5550307" y="1541201"/>
                  <a:pt x="5494040" y="1772176"/>
                  <a:pt x="5529945" y="1898125"/>
                </a:cubicBezTo>
                <a:cubicBezTo>
                  <a:pt x="5536546" y="2090440"/>
                  <a:pt x="5360020" y="2268626"/>
                  <a:pt x="5150311" y="2277759"/>
                </a:cubicBezTo>
                <a:cubicBezTo>
                  <a:pt x="4901559" y="2325592"/>
                  <a:pt x="4690065" y="2230727"/>
                  <a:pt x="4506270" y="2277759"/>
                </a:cubicBezTo>
                <a:cubicBezTo>
                  <a:pt x="4322475" y="2324791"/>
                  <a:pt x="4036255" y="2217629"/>
                  <a:pt x="3814521" y="2277759"/>
                </a:cubicBezTo>
                <a:cubicBezTo>
                  <a:pt x="3592787" y="2337889"/>
                  <a:pt x="3280749" y="2257303"/>
                  <a:pt x="3122773" y="2277759"/>
                </a:cubicBezTo>
                <a:cubicBezTo>
                  <a:pt x="2964797" y="2298215"/>
                  <a:pt x="2686867" y="2250646"/>
                  <a:pt x="2574145" y="2277759"/>
                </a:cubicBezTo>
                <a:cubicBezTo>
                  <a:pt x="2461423" y="2304872"/>
                  <a:pt x="2228267" y="2208738"/>
                  <a:pt x="1977811" y="2277759"/>
                </a:cubicBezTo>
                <a:cubicBezTo>
                  <a:pt x="1727355" y="2346780"/>
                  <a:pt x="1617407" y="2218892"/>
                  <a:pt x="1286063" y="2277759"/>
                </a:cubicBezTo>
                <a:cubicBezTo>
                  <a:pt x="954719" y="2336626"/>
                  <a:pt x="692687" y="2177015"/>
                  <a:pt x="379634" y="2277759"/>
                </a:cubicBezTo>
                <a:cubicBezTo>
                  <a:pt x="141386" y="2275341"/>
                  <a:pt x="-25572" y="2123567"/>
                  <a:pt x="0" y="1898125"/>
                </a:cubicBezTo>
                <a:cubicBezTo>
                  <a:pt x="-15530" y="1790303"/>
                  <a:pt x="56478" y="1533647"/>
                  <a:pt x="0" y="1376776"/>
                </a:cubicBezTo>
                <a:cubicBezTo>
                  <a:pt x="-56478" y="1219905"/>
                  <a:pt x="35573" y="1041459"/>
                  <a:pt x="0" y="870613"/>
                </a:cubicBezTo>
                <a:cubicBezTo>
                  <a:pt x="-35573" y="699767"/>
                  <a:pt x="3795" y="598644"/>
                  <a:pt x="0" y="379634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2D94625-4D50-8BEE-08CA-F1E26C1676AE}"/>
              </a:ext>
            </a:extLst>
          </p:cNvPr>
          <p:cNvSpPr/>
          <p:nvPr/>
        </p:nvSpPr>
        <p:spPr>
          <a:xfrm>
            <a:off x="5965371" y="3429000"/>
            <a:ext cx="5529945" cy="3110528"/>
          </a:xfrm>
          <a:custGeom>
            <a:avLst/>
            <a:gdLst>
              <a:gd name="connsiteX0" fmla="*/ 0 w 5529945"/>
              <a:gd name="connsiteY0" fmla="*/ 518432 h 3110528"/>
              <a:gd name="connsiteX1" fmla="*/ 518432 w 5529945"/>
              <a:gd name="connsiteY1" fmla="*/ 0 h 3110528"/>
              <a:gd name="connsiteX2" fmla="*/ 1080067 w 5529945"/>
              <a:gd name="connsiteY2" fmla="*/ 0 h 3110528"/>
              <a:gd name="connsiteX3" fmla="*/ 1551841 w 5529945"/>
              <a:gd name="connsiteY3" fmla="*/ 0 h 3110528"/>
              <a:gd name="connsiteX4" fmla="*/ 1978683 w 5529945"/>
              <a:gd name="connsiteY4" fmla="*/ 0 h 3110528"/>
              <a:gd name="connsiteX5" fmla="*/ 2495388 w 5529945"/>
              <a:gd name="connsiteY5" fmla="*/ 0 h 3110528"/>
              <a:gd name="connsiteX6" fmla="*/ 3012092 w 5529945"/>
              <a:gd name="connsiteY6" fmla="*/ 0 h 3110528"/>
              <a:gd name="connsiteX7" fmla="*/ 3573727 w 5529945"/>
              <a:gd name="connsiteY7" fmla="*/ 0 h 3110528"/>
              <a:gd name="connsiteX8" fmla="*/ 4045501 w 5529945"/>
              <a:gd name="connsiteY8" fmla="*/ 0 h 3110528"/>
              <a:gd name="connsiteX9" fmla="*/ 5011513 w 5529945"/>
              <a:gd name="connsiteY9" fmla="*/ 0 h 3110528"/>
              <a:gd name="connsiteX10" fmla="*/ 5529945 w 5529945"/>
              <a:gd name="connsiteY10" fmla="*/ 518432 h 3110528"/>
              <a:gd name="connsiteX11" fmla="*/ 5529945 w 5529945"/>
              <a:gd name="connsiteY11" fmla="*/ 1057585 h 3110528"/>
              <a:gd name="connsiteX12" fmla="*/ 5529945 w 5529945"/>
              <a:gd name="connsiteY12" fmla="*/ 1555264 h 3110528"/>
              <a:gd name="connsiteX13" fmla="*/ 5529945 w 5529945"/>
              <a:gd name="connsiteY13" fmla="*/ 2011470 h 3110528"/>
              <a:gd name="connsiteX14" fmla="*/ 5529945 w 5529945"/>
              <a:gd name="connsiteY14" fmla="*/ 2592096 h 3110528"/>
              <a:gd name="connsiteX15" fmla="*/ 5011513 w 5529945"/>
              <a:gd name="connsiteY15" fmla="*/ 3110528 h 3110528"/>
              <a:gd name="connsiteX16" fmla="*/ 4494809 w 5529945"/>
              <a:gd name="connsiteY16" fmla="*/ 3110528 h 3110528"/>
              <a:gd name="connsiteX17" fmla="*/ 3843312 w 5529945"/>
              <a:gd name="connsiteY17" fmla="*/ 3110528 h 3110528"/>
              <a:gd name="connsiteX18" fmla="*/ 3326608 w 5529945"/>
              <a:gd name="connsiteY18" fmla="*/ 3110528 h 3110528"/>
              <a:gd name="connsiteX19" fmla="*/ 2764973 w 5529945"/>
              <a:gd name="connsiteY19" fmla="*/ 3110528 h 3110528"/>
              <a:gd name="connsiteX20" fmla="*/ 2113476 w 5529945"/>
              <a:gd name="connsiteY20" fmla="*/ 3110528 h 3110528"/>
              <a:gd name="connsiteX21" fmla="*/ 1641702 w 5529945"/>
              <a:gd name="connsiteY21" fmla="*/ 3110528 h 3110528"/>
              <a:gd name="connsiteX22" fmla="*/ 518432 w 5529945"/>
              <a:gd name="connsiteY22" fmla="*/ 3110528 h 3110528"/>
              <a:gd name="connsiteX23" fmla="*/ 0 w 5529945"/>
              <a:gd name="connsiteY23" fmla="*/ 2592096 h 3110528"/>
              <a:gd name="connsiteX24" fmla="*/ 0 w 5529945"/>
              <a:gd name="connsiteY24" fmla="*/ 2115153 h 3110528"/>
              <a:gd name="connsiteX25" fmla="*/ 0 w 5529945"/>
              <a:gd name="connsiteY25" fmla="*/ 1617474 h 3110528"/>
              <a:gd name="connsiteX26" fmla="*/ 0 w 5529945"/>
              <a:gd name="connsiteY26" fmla="*/ 1161268 h 3110528"/>
              <a:gd name="connsiteX27" fmla="*/ 0 w 5529945"/>
              <a:gd name="connsiteY27" fmla="*/ 518432 h 3110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29945" h="3110528" extrusionOk="0">
                <a:moveTo>
                  <a:pt x="0" y="518432"/>
                </a:moveTo>
                <a:cubicBezTo>
                  <a:pt x="-17383" y="235666"/>
                  <a:pt x="223247" y="9460"/>
                  <a:pt x="518432" y="0"/>
                </a:cubicBezTo>
                <a:cubicBezTo>
                  <a:pt x="726427" y="-35457"/>
                  <a:pt x="824837" y="43044"/>
                  <a:pt x="1080067" y="0"/>
                </a:cubicBezTo>
                <a:cubicBezTo>
                  <a:pt x="1335297" y="-43044"/>
                  <a:pt x="1361669" y="38550"/>
                  <a:pt x="1551841" y="0"/>
                </a:cubicBezTo>
                <a:cubicBezTo>
                  <a:pt x="1742013" y="-38550"/>
                  <a:pt x="1818151" y="869"/>
                  <a:pt x="1978683" y="0"/>
                </a:cubicBezTo>
                <a:cubicBezTo>
                  <a:pt x="2139215" y="-869"/>
                  <a:pt x="2387229" y="35664"/>
                  <a:pt x="2495388" y="0"/>
                </a:cubicBezTo>
                <a:cubicBezTo>
                  <a:pt x="2603547" y="-35664"/>
                  <a:pt x="2846697" y="59151"/>
                  <a:pt x="3012092" y="0"/>
                </a:cubicBezTo>
                <a:cubicBezTo>
                  <a:pt x="3177487" y="-59151"/>
                  <a:pt x="3402785" y="37504"/>
                  <a:pt x="3573727" y="0"/>
                </a:cubicBezTo>
                <a:cubicBezTo>
                  <a:pt x="3744670" y="-37504"/>
                  <a:pt x="3822881" y="36865"/>
                  <a:pt x="4045501" y="0"/>
                </a:cubicBezTo>
                <a:cubicBezTo>
                  <a:pt x="4268121" y="-36865"/>
                  <a:pt x="4797967" y="54689"/>
                  <a:pt x="5011513" y="0"/>
                </a:cubicBezTo>
                <a:cubicBezTo>
                  <a:pt x="5287489" y="-45766"/>
                  <a:pt x="5511423" y="311595"/>
                  <a:pt x="5529945" y="518432"/>
                </a:cubicBezTo>
                <a:cubicBezTo>
                  <a:pt x="5544801" y="756852"/>
                  <a:pt x="5470656" y="788181"/>
                  <a:pt x="5529945" y="1057585"/>
                </a:cubicBezTo>
                <a:cubicBezTo>
                  <a:pt x="5589234" y="1326989"/>
                  <a:pt x="5489834" y="1421259"/>
                  <a:pt x="5529945" y="1555264"/>
                </a:cubicBezTo>
                <a:cubicBezTo>
                  <a:pt x="5570056" y="1689269"/>
                  <a:pt x="5485481" y="1844033"/>
                  <a:pt x="5529945" y="2011470"/>
                </a:cubicBezTo>
                <a:cubicBezTo>
                  <a:pt x="5574409" y="2178907"/>
                  <a:pt x="5505232" y="2356168"/>
                  <a:pt x="5529945" y="2592096"/>
                </a:cubicBezTo>
                <a:cubicBezTo>
                  <a:pt x="5513474" y="2877389"/>
                  <a:pt x="5344762" y="3109591"/>
                  <a:pt x="5011513" y="3110528"/>
                </a:cubicBezTo>
                <a:cubicBezTo>
                  <a:pt x="4907300" y="3129545"/>
                  <a:pt x="4720935" y="3108610"/>
                  <a:pt x="4494809" y="3110528"/>
                </a:cubicBezTo>
                <a:cubicBezTo>
                  <a:pt x="4268683" y="3112446"/>
                  <a:pt x="3991053" y="3091927"/>
                  <a:pt x="3843312" y="3110528"/>
                </a:cubicBezTo>
                <a:cubicBezTo>
                  <a:pt x="3695571" y="3129129"/>
                  <a:pt x="3556830" y="3080412"/>
                  <a:pt x="3326608" y="3110528"/>
                </a:cubicBezTo>
                <a:cubicBezTo>
                  <a:pt x="3096386" y="3140644"/>
                  <a:pt x="3011780" y="3080360"/>
                  <a:pt x="2764973" y="3110528"/>
                </a:cubicBezTo>
                <a:cubicBezTo>
                  <a:pt x="2518167" y="3140696"/>
                  <a:pt x="2421115" y="3080223"/>
                  <a:pt x="2113476" y="3110528"/>
                </a:cubicBezTo>
                <a:cubicBezTo>
                  <a:pt x="1805837" y="3140833"/>
                  <a:pt x="1753875" y="3075713"/>
                  <a:pt x="1641702" y="3110528"/>
                </a:cubicBezTo>
                <a:cubicBezTo>
                  <a:pt x="1529529" y="3145343"/>
                  <a:pt x="811226" y="3007460"/>
                  <a:pt x="518432" y="3110528"/>
                </a:cubicBezTo>
                <a:cubicBezTo>
                  <a:pt x="184190" y="3145437"/>
                  <a:pt x="-2704" y="2843699"/>
                  <a:pt x="0" y="2592096"/>
                </a:cubicBezTo>
                <a:cubicBezTo>
                  <a:pt x="-7274" y="2485681"/>
                  <a:pt x="32541" y="2317416"/>
                  <a:pt x="0" y="2115153"/>
                </a:cubicBezTo>
                <a:cubicBezTo>
                  <a:pt x="-32541" y="1912890"/>
                  <a:pt x="27640" y="1860857"/>
                  <a:pt x="0" y="1617474"/>
                </a:cubicBezTo>
                <a:cubicBezTo>
                  <a:pt x="-27640" y="1374091"/>
                  <a:pt x="53145" y="1300965"/>
                  <a:pt x="0" y="1161268"/>
                </a:cubicBezTo>
                <a:cubicBezTo>
                  <a:pt x="-53145" y="1021571"/>
                  <a:pt x="45379" y="838505"/>
                  <a:pt x="0" y="518432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95E40EE-F9E5-02F7-39EF-95E440042C91}"/>
                  </a:ext>
                </a:extLst>
              </p:cNvPr>
              <p:cNvSpPr txBox="1"/>
              <p:nvPr/>
            </p:nvSpPr>
            <p:spPr>
              <a:xfrm>
                <a:off x="478833" y="3221345"/>
                <a:ext cx="5408784" cy="1937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Particle horizon for </a:t>
                </a: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𝑎</m:t>
                    </m:r>
                    <m:d>
                      <m:d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 </m:t>
                    </m:r>
                    <m:sSup>
                      <m:sSupPr>
                        <m:ctrlP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/>
                  <a:t>  </a:t>
                </a:r>
                <a:br>
                  <a:rPr lang="en-US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𝑐𝑎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nary>
                      <m:nary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</m:e>
                            </m:d>
                          </m:den>
                        </m:f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 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</m:den>
                        </m:f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→∞</m:t>
                        </m:r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𝑖𝑓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&gt;1</m:t>
                    </m:r>
                  </m:oMath>
                </a14:m>
                <a:br>
                  <a:rPr lang="en-US" dirty="0"/>
                </a:br>
                <a:r>
                  <a:rPr lang="en-US" dirty="0"/>
                  <a:t>So an early accelerating phase buys us (conformal) time and allows far flung regions of the early universe to be in causal contact.</a:t>
                </a:r>
                <a:br>
                  <a:rPr lang="en-US" dirty="0"/>
                </a:br>
                <a:endParaRPr lang="en-US" dirty="0"/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95E40EE-F9E5-02F7-39EF-95E440042C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33" y="3221345"/>
                <a:ext cx="5408784" cy="1937582"/>
              </a:xfrm>
              <a:prstGeom prst="rect">
                <a:avLst/>
              </a:prstGeom>
              <a:blipFill>
                <a:blip r:embed="rId3"/>
                <a:stretch>
                  <a:fillRect l="-1015" t="-1572" r="-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2ABF30B-DA56-A256-C026-FD2D4918E19B}"/>
              </a:ext>
            </a:extLst>
          </p:cNvPr>
          <p:cNvSpPr txBox="1"/>
          <p:nvPr/>
        </p:nvSpPr>
        <p:spPr>
          <a:xfrm>
            <a:off x="2045347" y="2857462"/>
            <a:ext cx="21534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dirty="0">
                <a:highlight>
                  <a:srgbClr val="C0C0C0"/>
                </a:highlight>
              </a:rPr>
              <a:t>Horizon problem</a:t>
            </a:r>
            <a:br>
              <a:rPr lang="ka-GE" sz="2000" dirty="0"/>
            </a:br>
            <a:endParaRPr lang="en-US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37E973F-44B2-02C5-DFBE-448BF3C3A0E5}"/>
              </a:ext>
            </a:extLst>
          </p:cNvPr>
          <p:cNvSpPr txBox="1"/>
          <p:nvPr/>
        </p:nvSpPr>
        <p:spPr>
          <a:xfrm>
            <a:off x="7575292" y="3532454"/>
            <a:ext cx="24920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dirty="0">
                <a:highlight>
                  <a:srgbClr val="C0C0C0"/>
                </a:highlight>
              </a:rPr>
              <a:t>Flatness problem</a:t>
            </a:r>
            <a:br>
              <a:rPr lang="ka-GE" sz="2000" dirty="0"/>
            </a:br>
            <a:endParaRPr lang="en-US" sz="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10B9367-C014-F56D-79CC-D72764B56D82}"/>
                  </a:ext>
                </a:extLst>
              </p:cNvPr>
              <p:cNvSpPr txBox="1"/>
              <p:nvPr/>
            </p:nvSpPr>
            <p:spPr>
              <a:xfrm>
                <a:off x="6226034" y="3985082"/>
                <a:ext cx="5529945" cy="2393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An inflationary phase (1) must be driven by some background energy density that scales as</a:t>
                </a:r>
                <a:br>
                  <a:rPr lang="en-US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~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2/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br>
                  <a:rPr lang="en-US" dirty="0"/>
                </a:br>
                <a:r>
                  <a:rPr lang="en-US" dirty="0"/>
                  <a:t>which for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&gt;1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US" dirty="0"/>
                  <a:t>dilutes away more slowly than the curvature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~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dirty="0"/>
                  <a:t> This means that with a sufficiently long period of inflation, the spatial curvature can be driven as small as we like.</a:t>
                </a: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10B9367-C014-F56D-79CC-D72764B56D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6034" y="3985082"/>
                <a:ext cx="5529945" cy="2393860"/>
              </a:xfrm>
              <a:prstGeom prst="rect">
                <a:avLst/>
              </a:prstGeom>
              <a:blipFill>
                <a:blip r:embed="rId4"/>
                <a:stretch>
                  <a:fillRect l="-882" t="-1531" b="-3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 descr="A wire mesh sphere with a wire in the middle&#10;&#10;Description automatically generated">
            <a:extLst>
              <a:ext uri="{FF2B5EF4-FFF2-40B4-BE49-F238E27FC236}">
                <a16:creationId xmlns:a16="http://schemas.microsoft.com/office/drawing/2014/main" id="{879238D7-EB6C-DAA7-5F68-FE7D34FE4E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080" y="5135221"/>
            <a:ext cx="2610628" cy="1553188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957818F-6A47-C300-6DCC-1E8EC45E4980}"/>
              </a:ext>
            </a:extLst>
          </p:cNvPr>
          <p:cNvSpPr/>
          <p:nvPr/>
        </p:nvSpPr>
        <p:spPr>
          <a:xfrm>
            <a:off x="3183225" y="5143650"/>
            <a:ext cx="2610628" cy="1573524"/>
          </a:xfrm>
          <a:custGeom>
            <a:avLst/>
            <a:gdLst>
              <a:gd name="connsiteX0" fmla="*/ 0 w 2610628"/>
              <a:gd name="connsiteY0" fmla="*/ 262259 h 1573524"/>
              <a:gd name="connsiteX1" fmla="*/ 262259 w 2610628"/>
              <a:gd name="connsiteY1" fmla="*/ 0 h 1573524"/>
              <a:gd name="connsiteX2" fmla="*/ 783787 w 2610628"/>
              <a:gd name="connsiteY2" fmla="*/ 0 h 1573524"/>
              <a:gd name="connsiteX3" fmla="*/ 1263592 w 2610628"/>
              <a:gd name="connsiteY3" fmla="*/ 0 h 1573524"/>
              <a:gd name="connsiteX4" fmla="*/ 1722536 w 2610628"/>
              <a:gd name="connsiteY4" fmla="*/ 0 h 1573524"/>
              <a:gd name="connsiteX5" fmla="*/ 2348369 w 2610628"/>
              <a:gd name="connsiteY5" fmla="*/ 0 h 1573524"/>
              <a:gd name="connsiteX6" fmla="*/ 2610628 w 2610628"/>
              <a:gd name="connsiteY6" fmla="*/ 262259 h 1573524"/>
              <a:gd name="connsiteX7" fmla="*/ 2610628 w 2610628"/>
              <a:gd name="connsiteY7" fmla="*/ 786762 h 1573524"/>
              <a:gd name="connsiteX8" fmla="*/ 2610628 w 2610628"/>
              <a:gd name="connsiteY8" fmla="*/ 1311265 h 1573524"/>
              <a:gd name="connsiteX9" fmla="*/ 2348369 w 2610628"/>
              <a:gd name="connsiteY9" fmla="*/ 1573524 h 1573524"/>
              <a:gd name="connsiteX10" fmla="*/ 1805980 w 2610628"/>
              <a:gd name="connsiteY10" fmla="*/ 1573524 h 1573524"/>
              <a:gd name="connsiteX11" fmla="*/ 1305314 w 2610628"/>
              <a:gd name="connsiteY11" fmla="*/ 1573524 h 1573524"/>
              <a:gd name="connsiteX12" fmla="*/ 846370 w 2610628"/>
              <a:gd name="connsiteY12" fmla="*/ 1573524 h 1573524"/>
              <a:gd name="connsiteX13" fmla="*/ 262259 w 2610628"/>
              <a:gd name="connsiteY13" fmla="*/ 1573524 h 1573524"/>
              <a:gd name="connsiteX14" fmla="*/ 0 w 2610628"/>
              <a:gd name="connsiteY14" fmla="*/ 1311265 h 1573524"/>
              <a:gd name="connsiteX15" fmla="*/ 0 w 2610628"/>
              <a:gd name="connsiteY15" fmla="*/ 797252 h 1573524"/>
              <a:gd name="connsiteX16" fmla="*/ 0 w 2610628"/>
              <a:gd name="connsiteY16" fmla="*/ 262259 h 1573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610628" h="1573524" extrusionOk="0">
                <a:moveTo>
                  <a:pt x="0" y="262259"/>
                </a:moveTo>
                <a:cubicBezTo>
                  <a:pt x="-34450" y="124464"/>
                  <a:pt x="97925" y="20804"/>
                  <a:pt x="262259" y="0"/>
                </a:cubicBezTo>
                <a:cubicBezTo>
                  <a:pt x="490456" y="-9625"/>
                  <a:pt x="656057" y="20574"/>
                  <a:pt x="783787" y="0"/>
                </a:cubicBezTo>
                <a:cubicBezTo>
                  <a:pt x="911517" y="-20574"/>
                  <a:pt x="1079716" y="50098"/>
                  <a:pt x="1263592" y="0"/>
                </a:cubicBezTo>
                <a:cubicBezTo>
                  <a:pt x="1447469" y="-50098"/>
                  <a:pt x="1527383" y="2289"/>
                  <a:pt x="1722536" y="0"/>
                </a:cubicBezTo>
                <a:cubicBezTo>
                  <a:pt x="1917689" y="-2289"/>
                  <a:pt x="2133851" y="72043"/>
                  <a:pt x="2348369" y="0"/>
                </a:cubicBezTo>
                <a:cubicBezTo>
                  <a:pt x="2488124" y="-14023"/>
                  <a:pt x="2649466" y="119705"/>
                  <a:pt x="2610628" y="262259"/>
                </a:cubicBezTo>
                <a:cubicBezTo>
                  <a:pt x="2612487" y="493516"/>
                  <a:pt x="2557707" y="672916"/>
                  <a:pt x="2610628" y="786762"/>
                </a:cubicBezTo>
                <a:cubicBezTo>
                  <a:pt x="2663549" y="900608"/>
                  <a:pt x="2609780" y="1185293"/>
                  <a:pt x="2610628" y="1311265"/>
                </a:cubicBezTo>
                <a:cubicBezTo>
                  <a:pt x="2608203" y="1445379"/>
                  <a:pt x="2488128" y="1595339"/>
                  <a:pt x="2348369" y="1573524"/>
                </a:cubicBezTo>
                <a:cubicBezTo>
                  <a:pt x="2099127" y="1583953"/>
                  <a:pt x="2074914" y="1514222"/>
                  <a:pt x="1805980" y="1573524"/>
                </a:cubicBezTo>
                <a:cubicBezTo>
                  <a:pt x="1537046" y="1632826"/>
                  <a:pt x="1504669" y="1567923"/>
                  <a:pt x="1305314" y="1573524"/>
                </a:cubicBezTo>
                <a:cubicBezTo>
                  <a:pt x="1105959" y="1579125"/>
                  <a:pt x="966465" y="1527333"/>
                  <a:pt x="846370" y="1573524"/>
                </a:cubicBezTo>
                <a:cubicBezTo>
                  <a:pt x="726275" y="1619715"/>
                  <a:pt x="512475" y="1550645"/>
                  <a:pt x="262259" y="1573524"/>
                </a:cubicBezTo>
                <a:cubicBezTo>
                  <a:pt x="81679" y="1571292"/>
                  <a:pt x="6792" y="1455971"/>
                  <a:pt x="0" y="1311265"/>
                </a:cubicBezTo>
                <a:cubicBezTo>
                  <a:pt x="-6849" y="1087375"/>
                  <a:pt x="47315" y="916656"/>
                  <a:pt x="0" y="797252"/>
                </a:cubicBezTo>
                <a:cubicBezTo>
                  <a:pt x="-47315" y="677848"/>
                  <a:pt x="42728" y="504566"/>
                  <a:pt x="0" y="262259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Connector: Curved 24">
            <a:extLst>
              <a:ext uri="{FF2B5EF4-FFF2-40B4-BE49-F238E27FC236}">
                <a16:creationId xmlns:a16="http://schemas.microsoft.com/office/drawing/2014/main" id="{EE9A83DB-BD1D-5595-EC94-45ACEDC5CB79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318732" y="5858886"/>
            <a:ext cx="1121759" cy="171517"/>
          </a:xfrm>
          <a:prstGeom prst="curvedConnector3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E2763FC-12E1-730C-90EE-434E5E90E95E}"/>
              </a:ext>
            </a:extLst>
          </p:cNvPr>
          <p:cNvSpPr/>
          <p:nvPr/>
        </p:nvSpPr>
        <p:spPr>
          <a:xfrm>
            <a:off x="646921" y="426881"/>
            <a:ext cx="7965233" cy="771184"/>
          </a:xfrm>
          <a:custGeom>
            <a:avLst/>
            <a:gdLst>
              <a:gd name="connsiteX0" fmla="*/ 0 w 7965233"/>
              <a:gd name="connsiteY0" fmla="*/ 128533 h 771184"/>
              <a:gd name="connsiteX1" fmla="*/ 128533 w 7965233"/>
              <a:gd name="connsiteY1" fmla="*/ 0 h 771184"/>
              <a:gd name="connsiteX2" fmla="*/ 567306 w 7965233"/>
              <a:gd name="connsiteY2" fmla="*/ 0 h 771184"/>
              <a:gd name="connsiteX3" fmla="*/ 928996 w 7965233"/>
              <a:gd name="connsiteY3" fmla="*/ 0 h 771184"/>
              <a:gd name="connsiteX4" fmla="*/ 1599014 w 7965233"/>
              <a:gd name="connsiteY4" fmla="*/ 0 h 771184"/>
              <a:gd name="connsiteX5" fmla="*/ 1960705 w 7965233"/>
              <a:gd name="connsiteY5" fmla="*/ 0 h 771184"/>
              <a:gd name="connsiteX6" fmla="*/ 2476559 w 7965233"/>
              <a:gd name="connsiteY6" fmla="*/ 0 h 771184"/>
              <a:gd name="connsiteX7" fmla="*/ 2992414 w 7965233"/>
              <a:gd name="connsiteY7" fmla="*/ 0 h 771184"/>
              <a:gd name="connsiteX8" fmla="*/ 3739513 w 7965233"/>
              <a:gd name="connsiteY8" fmla="*/ 0 h 771184"/>
              <a:gd name="connsiteX9" fmla="*/ 4409530 w 7965233"/>
              <a:gd name="connsiteY9" fmla="*/ 0 h 771184"/>
              <a:gd name="connsiteX10" fmla="*/ 4771221 w 7965233"/>
              <a:gd name="connsiteY10" fmla="*/ 0 h 771184"/>
              <a:gd name="connsiteX11" fmla="*/ 5441239 w 7965233"/>
              <a:gd name="connsiteY11" fmla="*/ 0 h 771184"/>
              <a:gd name="connsiteX12" fmla="*/ 6034175 w 7965233"/>
              <a:gd name="connsiteY12" fmla="*/ 0 h 771184"/>
              <a:gd name="connsiteX13" fmla="*/ 6472947 w 7965233"/>
              <a:gd name="connsiteY13" fmla="*/ 0 h 771184"/>
              <a:gd name="connsiteX14" fmla="*/ 7220047 w 7965233"/>
              <a:gd name="connsiteY14" fmla="*/ 0 h 771184"/>
              <a:gd name="connsiteX15" fmla="*/ 7836700 w 7965233"/>
              <a:gd name="connsiteY15" fmla="*/ 0 h 771184"/>
              <a:gd name="connsiteX16" fmla="*/ 7965233 w 7965233"/>
              <a:gd name="connsiteY16" fmla="*/ 128533 h 771184"/>
              <a:gd name="connsiteX17" fmla="*/ 7965233 w 7965233"/>
              <a:gd name="connsiteY17" fmla="*/ 642651 h 771184"/>
              <a:gd name="connsiteX18" fmla="*/ 7836700 w 7965233"/>
              <a:gd name="connsiteY18" fmla="*/ 771184 h 771184"/>
              <a:gd name="connsiteX19" fmla="*/ 7089601 w 7965233"/>
              <a:gd name="connsiteY19" fmla="*/ 771184 h 771184"/>
              <a:gd name="connsiteX20" fmla="*/ 6573746 w 7965233"/>
              <a:gd name="connsiteY20" fmla="*/ 771184 h 771184"/>
              <a:gd name="connsiteX21" fmla="*/ 6212056 w 7965233"/>
              <a:gd name="connsiteY21" fmla="*/ 771184 h 771184"/>
              <a:gd name="connsiteX22" fmla="*/ 5850365 w 7965233"/>
              <a:gd name="connsiteY22" fmla="*/ 771184 h 771184"/>
              <a:gd name="connsiteX23" fmla="*/ 5257429 w 7965233"/>
              <a:gd name="connsiteY23" fmla="*/ 771184 h 771184"/>
              <a:gd name="connsiteX24" fmla="*/ 4818656 w 7965233"/>
              <a:gd name="connsiteY24" fmla="*/ 771184 h 771184"/>
              <a:gd name="connsiteX25" fmla="*/ 4071557 w 7965233"/>
              <a:gd name="connsiteY25" fmla="*/ 771184 h 771184"/>
              <a:gd name="connsiteX26" fmla="*/ 3555703 w 7965233"/>
              <a:gd name="connsiteY26" fmla="*/ 771184 h 771184"/>
              <a:gd name="connsiteX27" fmla="*/ 2808603 w 7965233"/>
              <a:gd name="connsiteY27" fmla="*/ 771184 h 771184"/>
              <a:gd name="connsiteX28" fmla="*/ 2061504 w 7965233"/>
              <a:gd name="connsiteY28" fmla="*/ 771184 h 771184"/>
              <a:gd name="connsiteX29" fmla="*/ 1314405 w 7965233"/>
              <a:gd name="connsiteY29" fmla="*/ 771184 h 771184"/>
              <a:gd name="connsiteX30" fmla="*/ 721469 w 7965233"/>
              <a:gd name="connsiteY30" fmla="*/ 771184 h 771184"/>
              <a:gd name="connsiteX31" fmla="*/ 128533 w 7965233"/>
              <a:gd name="connsiteY31" fmla="*/ 771184 h 771184"/>
              <a:gd name="connsiteX32" fmla="*/ 0 w 7965233"/>
              <a:gd name="connsiteY32" fmla="*/ 642651 h 771184"/>
              <a:gd name="connsiteX33" fmla="*/ 0 w 7965233"/>
              <a:gd name="connsiteY33" fmla="*/ 128533 h 771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965233" h="771184" fill="none" extrusionOk="0">
                <a:moveTo>
                  <a:pt x="0" y="128533"/>
                </a:moveTo>
                <a:cubicBezTo>
                  <a:pt x="-8430" y="48028"/>
                  <a:pt x="51608" y="-1184"/>
                  <a:pt x="128533" y="0"/>
                </a:cubicBezTo>
                <a:cubicBezTo>
                  <a:pt x="219032" y="-31962"/>
                  <a:pt x="364014" y="531"/>
                  <a:pt x="567306" y="0"/>
                </a:cubicBezTo>
                <a:cubicBezTo>
                  <a:pt x="770598" y="-531"/>
                  <a:pt x="854115" y="6198"/>
                  <a:pt x="928996" y="0"/>
                </a:cubicBezTo>
                <a:cubicBezTo>
                  <a:pt x="1003877" y="-6198"/>
                  <a:pt x="1422997" y="37760"/>
                  <a:pt x="1599014" y="0"/>
                </a:cubicBezTo>
                <a:cubicBezTo>
                  <a:pt x="1775031" y="-37760"/>
                  <a:pt x="1820470" y="7026"/>
                  <a:pt x="1960705" y="0"/>
                </a:cubicBezTo>
                <a:cubicBezTo>
                  <a:pt x="2100940" y="-7026"/>
                  <a:pt x="2241860" y="44326"/>
                  <a:pt x="2476559" y="0"/>
                </a:cubicBezTo>
                <a:cubicBezTo>
                  <a:pt x="2711258" y="-44326"/>
                  <a:pt x="2843579" y="10565"/>
                  <a:pt x="2992414" y="0"/>
                </a:cubicBezTo>
                <a:cubicBezTo>
                  <a:pt x="3141249" y="-10565"/>
                  <a:pt x="3409158" y="57475"/>
                  <a:pt x="3739513" y="0"/>
                </a:cubicBezTo>
                <a:cubicBezTo>
                  <a:pt x="4069868" y="-57475"/>
                  <a:pt x="4081881" y="57853"/>
                  <a:pt x="4409530" y="0"/>
                </a:cubicBezTo>
                <a:cubicBezTo>
                  <a:pt x="4737179" y="-57853"/>
                  <a:pt x="4637161" y="21246"/>
                  <a:pt x="4771221" y="0"/>
                </a:cubicBezTo>
                <a:cubicBezTo>
                  <a:pt x="4905281" y="-21246"/>
                  <a:pt x="5221058" y="19755"/>
                  <a:pt x="5441239" y="0"/>
                </a:cubicBezTo>
                <a:cubicBezTo>
                  <a:pt x="5661420" y="-19755"/>
                  <a:pt x="5847055" y="9523"/>
                  <a:pt x="6034175" y="0"/>
                </a:cubicBezTo>
                <a:cubicBezTo>
                  <a:pt x="6221295" y="-9523"/>
                  <a:pt x="6266325" y="43700"/>
                  <a:pt x="6472947" y="0"/>
                </a:cubicBezTo>
                <a:cubicBezTo>
                  <a:pt x="6679569" y="-43700"/>
                  <a:pt x="6870278" y="47933"/>
                  <a:pt x="7220047" y="0"/>
                </a:cubicBezTo>
                <a:cubicBezTo>
                  <a:pt x="7569816" y="-47933"/>
                  <a:pt x="7688441" y="17866"/>
                  <a:pt x="7836700" y="0"/>
                </a:cubicBezTo>
                <a:cubicBezTo>
                  <a:pt x="7900920" y="7616"/>
                  <a:pt x="7963622" y="66276"/>
                  <a:pt x="7965233" y="128533"/>
                </a:cubicBezTo>
                <a:cubicBezTo>
                  <a:pt x="8006856" y="382191"/>
                  <a:pt x="7950629" y="385625"/>
                  <a:pt x="7965233" y="642651"/>
                </a:cubicBezTo>
                <a:cubicBezTo>
                  <a:pt x="7984888" y="707927"/>
                  <a:pt x="7891613" y="778324"/>
                  <a:pt x="7836700" y="771184"/>
                </a:cubicBezTo>
                <a:cubicBezTo>
                  <a:pt x="7610883" y="772529"/>
                  <a:pt x="7359609" y="732717"/>
                  <a:pt x="7089601" y="771184"/>
                </a:cubicBezTo>
                <a:cubicBezTo>
                  <a:pt x="6819593" y="809651"/>
                  <a:pt x="6716351" y="745097"/>
                  <a:pt x="6573746" y="771184"/>
                </a:cubicBezTo>
                <a:cubicBezTo>
                  <a:pt x="6431142" y="797271"/>
                  <a:pt x="6347899" y="762689"/>
                  <a:pt x="6212056" y="771184"/>
                </a:cubicBezTo>
                <a:cubicBezTo>
                  <a:pt x="6076213" y="779679"/>
                  <a:pt x="6008703" y="730424"/>
                  <a:pt x="5850365" y="771184"/>
                </a:cubicBezTo>
                <a:cubicBezTo>
                  <a:pt x="5692027" y="811944"/>
                  <a:pt x="5503622" y="700569"/>
                  <a:pt x="5257429" y="771184"/>
                </a:cubicBezTo>
                <a:cubicBezTo>
                  <a:pt x="5011236" y="841799"/>
                  <a:pt x="4996612" y="744506"/>
                  <a:pt x="4818656" y="771184"/>
                </a:cubicBezTo>
                <a:cubicBezTo>
                  <a:pt x="4640700" y="797862"/>
                  <a:pt x="4263368" y="704643"/>
                  <a:pt x="4071557" y="771184"/>
                </a:cubicBezTo>
                <a:cubicBezTo>
                  <a:pt x="3879746" y="837725"/>
                  <a:pt x="3775915" y="771172"/>
                  <a:pt x="3555703" y="771184"/>
                </a:cubicBezTo>
                <a:cubicBezTo>
                  <a:pt x="3335491" y="771196"/>
                  <a:pt x="3120467" y="725213"/>
                  <a:pt x="2808603" y="771184"/>
                </a:cubicBezTo>
                <a:cubicBezTo>
                  <a:pt x="2496739" y="817155"/>
                  <a:pt x="2284279" y="740193"/>
                  <a:pt x="2061504" y="771184"/>
                </a:cubicBezTo>
                <a:cubicBezTo>
                  <a:pt x="1838729" y="802175"/>
                  <a:pt x="1657354" y="713291"/>
                  <a:pt x="1314405" y="771184"/>
                </a:cubicBezTo>
                <a:cubicBezTo>
                  <a:pt x="971456" y="829077"/>
                  <a:pt x="852211" y="744244"/>
                  <a:pt x="721469" y="771184"/>
                </a:cubicBezTo>
                <a:cubicBezTo>
                  <a:pt x="590727" y="798124"/>
                  <a:pt x="265624" y="721698"/>
                  <a:pt x="128533" y="771184"/>
                </a:cubicBezTo>
                <a:cubicBezTo>
                  <a:pt x="63752" y="768052"/>
                  <a:pt x="621" y="710640"/>
                  <a:pt x="0" y="642651"/>
                </a:cubicBezTo>
                <a:cubicBezTo>
                  <a:pt x="-14357" y="450007"/>
                  <a:pt x="49573" y="278954"/>
                  <a:pt x="0" y="128533"/>
                </a:cubicBezTo>
                <a:close/>
              </a:path>
              <a:path w="7965233" h="771184" stroke="0" extrusionOk="0">
                <a:moveTo>
                  <a:pt x="0" y="128533"/>
                </a:moveTo>
                <a:cubicBezTo>
                  <a:pt x="-15603" y="60738"/>
                  <a:pt x="54840" y="2889"/>
                  <a:pt x="128533" y="0"/>
                </a:cubicBezTo>
                <a:cubicBezTo>
                  <a:pt x="255668" y="-28241"/>
                  <a:pt x="426434" y="43112"/>
                  <a:pt x="721469" y="0"/>
                </a:cubicBezTo>
                <a:cubicBezTo>
                  <a:pt x="1016504" y="-43112"/>
                  <a:pt x="990236" y="7770"/>
                  <a:pt x="1160242" y="0"/>
                </a:cubicBezTo>
                <a:cubicBezTo>
                  <a:pt x="1330248" y="-7770"/>
                  <a:pt x="1369286" y="7957"/>
                  <a:pt x="1521932" y="0"/>
                </a:cubicBezTo>
                <a:cubicBezTo>
                  <a:pt x="1674578" y="-7957"/>
                  <a:pt x="1885531" y="54141"/>
                  <a:pt x="2037787" y="0"/>
                </a:cubicBezTo>
                <a:cubicBezTo>
                  <a:pt x="2190044" y="-54141"/>
                  <a:pt x="2322709" y="8179"/>
                  <a:pt x="2553641" y="0"/>
                </a:cubicBezTo>
                <a:cubicBezTo>
                  <a:pt x="2784573" y="-8179"/>
                  <a:pt x="3017641" y="56401"/>
                  <a:pt x="3146577" y="0"/>
                </a:cubicBezTo>
                <a:cubicBezTo>
                  <a:pt x="3275513" y="-56401"/>
                  <a:pt x="3463064" y="4402"/>
                  <a:pt x="3585349" y="0"/>
                </a:cubicBezTo>
                <a:cubicBezTo>
                  <a:pt x="3707634" y="-4402"/>
                  <a:pt x="4163371" y="5167"/>
                  <a:pt x="4332449" y="0"/>
                </a:cubicBezTo>
                <a:cubicBezTo>
                  <a:pt x="4501527" y="-5167"/>
                  <a:pt x="4592129" y="34551"/>
                  <a:pt x="4848303" y="0"/>
                </a:cubicBezTo>
                <a:cubicBezTo>
                  <a:pt x="5104477" y="-34551"/>
                  <a:pt x="5298275" y="29878"/>
                  <a:pt x="5595402" y="0"/>
                </a:cubicBezTo>
                <a:cubicBezTo>
                  <a:pt x="5892529" y="-29878"/>
                  <a:pt x="6099276" y="17490"/>
                  <a:pt x="6342501" y="0"/>
                </a:cubicBezTo>
                <a:cubicBezTo>
                  <a:pt x="6585726" y="-17490"/>
                  <a:pt x="6636624" y="8153"/>
                  <a:pt x="6858356" y="0"/>
                </a:cubicBezTo>
                <a:cubicBezTo>
                  <a:pt x="7080089" y="-8153"/>
                  <a:pt x="7081654" y="34910"/>
                  <a:pt x="7220047" y="0"/>
                </a:cubicBezTo>
                <a:cubicBezTo>
                  <a:pt x="7358440" y="-34910"/>
                  <a:pt x="7638059" y="21534"/>
                  <a:pt x="7836700" y="0"/>
                </a:cubicBezTo>
                <a:cubicBezTo>
                  <a:pt x="7891559" y="-1007"/>
                  <a:pt x="7985846" y="57134"/>
                  <a:pt x="7965233" y="128533"/>
                </a:cubicBezTo>
                <a:cubicBezTo>
                  <a:pt x="7968920" y="308444"/>
                  <a:pt x="7942673" y="458606"/>
                  <a:pt x="7965233" y="642651"/>
                </a:cubicBezTo>
                <a:cubicBezTo>
                  <a:pt x="7978785" y="723897"/>
                  <a:pt x="7891807" y="783951"/>
                  <a:pt x="7836700" y="771184"/>
                </a:cubicBezTo>
                <a:cubicBezTo>
                  <a:pt x="7633341" y="836040"/>
                  <a:pt x="7415273" y="756284"/>
                  <a:pt x="7243764" y="771184"/>
                </a:cubicBezTo>
                <a:cubicBezTo>
                  <a:pt x="7072255" y="786084"/>
                  <a:pt x="6760312" y="737353"/>
                  <a:pt x="6496665" y="771184"/>
                </a:cubicBezTo>
                <a:cubicBezTo>
                  <a:pt x="6233018" y="805015"/>
                  <a:pt x="6249898" y="733895"/>
                  <a:pt x="6057892" y="771184"/>
                </a:cubicBezTo>
                <a:cubicBezTo>
                  <a:pt x="5865886" y="808473"/>
                  <a:pt x="5591118" y="754799"/>
                  <a:pt x="5310793" y="771184"/>
                </a:cubicBezTo>
                <a:cubicBezTo>
                  <a:pt x="5030468" y="787569"/>
                  <a:pt x="4888098" y="765329"/>
                  <a:pt x="4640775" y="771184"/>
                </a:cubicBezTo>
                <a:cubicBezTo>
                  <a:pt x="4393452" y="777039"/>
                  <a:pt x="4276703" y="740682"/>
                  <a:pt x="3970758" y="771184"/>
                </a:cubicBezTo>
                <a:cubicBezTo>
                  <a:pt x="3664813" y="801686"/>
                  <a:pt x="3649131" y="721679"/>
                  <a:pt x="3377822" y="771184"/>
                </a:cubicBezTo>
                <a:cubicBezTo>
                  <a:pt x="3106513" y="820689"/>
                  <a:pt x="3109345" y="734093"/>
                  <a:pt x="2861968" y="771184"/>
                </a:cubicBezTo>
                <a:cubicBezTo>
                  <a:pt x="2614591" y="808275"/>
                  <a:pt x="2666779" y="734138"/>
                  <a:pt x="2500277" y="771184"/>
                </a:cubicBezTo>
                <a:cubicBezTo>
                  <a:pt x="2333775" y="808230"/>
                  <a:pt x="2095869" y="743695"/>
                  <a:pt x="1984422" y="771184"/>
                </a:cubicBezTo>
                <a:cubicBezTo>
                  <a:pt x="1872976" y="798673"/>
                  <a:pt x="1665407" y="720505"/>
                  <a:pt x="1545650" y="771184"/>
                </a:cubicBezTo>
                <a:cubicBezTo>
                  <a:pt x="1425893" y="821863"/>
                  <a:pt x="1024710" y="683988"/>
                  <a:pt x="798551" y="771184"/>
                </a:cubicBezTo>
                <a:cubicBezTo>
                  <a:pt x="572392" y="858380"/>
                  <a:pt x="269670" y="717850"/>
                  <a:pt x="128533" y="771184"/>
                </a:cubicBezTo>
                <a:cubicBezTo>
                  <a:pt x="63520" y="759259"/>
                  <a:pt x="3738" y="728729"/>
                  <a:pt x="0" y="642651"/>
                </a:cubicBezTo>
                <a:cubicBezTo>
                  <a:pt x="-19270" y="442408"/>
                  <a:pt x="17910" y="324271"/>
                  <a:pt x="0" y="128533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A Solution: An Accelerating Phase</a:t>
            </a:r>
            <a:endParaRPr lang="en-US" sz="36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7BC7A7-1E83-7A67-7F9B-E8C93B3A342F}"/>
              </a:ext>
            </a:extLst>
          </p:cNvPr>
          <p:cNvSpPr txBox="1"/>
          <p:nvPr/>
        </p:nvSpPr>
        <p:spPr>
          <a:xfrm>
            <a:off x="-3887" y="6558338"/>
            <a:ext cx="60975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200" dirty="0"/>
              <a:t>[1]. </a:t>
            </a:r>
            <a:r>
              <a:rPr lang="en-US" sz="1200" b="1" dirty="0"/>
              <a:t>David Tong</a:t>
            </a:r>
            <a:r>
              <a:rPr lang="en-US" sz="1200" dirty="0"/>
              <a:t>. </a:t>
            </a:r>
            <a:r>
              <a:rPr lang="en-US" sz="1200" i="1" dirty="0"/>
              <a:t>Cosmology(2019)</a:t>
            </a:r>
          </a:p>
        </p:txBody>
      </p:sp>
    </p:spTree>
    <p:extLst>
      <p:ext uri="{BB962C8B-B14F-4D97-AF65-F5344CB8AC3E}">
        <p14:creationId xmlns:p14="http://schemas.microsoft.com/office/powerpoint/2010/main" val="3950319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A08FECA-8F41-7288-18CF-10E212E36FB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42596" y="1312441"/>
                <a:ext cx="10971245" cy="3446171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sz="2400" dirty="0"/>
                  <a:t>If physical horizon had size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/>
                  <a:t>and then inflation lasts for some time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US" sz="2400" dirty="0"/>
                  <a:t>by the end of inflation, this region of space has been blown up to </a:t>
                </a:r>
                <a:br>
                  <a:rPr lang="en-US" sz="2400" b="0" i="1" dirty="0"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𝑖𝑛𝑓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br>
                  <a:rPr lang="en-US" sz="2400" dirty="0"/>
                </a:br>
                <a:r>
                  <a:rPr lang="en-US" sz="2400" dirty="0"/>
                  <a:t>where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𝑖𝑛𝑓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en-US" sz="2400" dirty="0"/>
                  <a:t> is number of </a:t>
                </a:r>
                <a:r>
                  <a:rPr lang="en-US" sz="2400" dirty="0">
                    <a:highlight>
                      <a:srgbClr val="C0C0C0"/>
                    </a:highlight>
                  </a:rPr>
                  <a:t>e-folds</a:t>
                </a:r>
                <a:r>
                  <a:rPr lang="en-US" sz="2400" dirty="0"/>
                  <a:t>.</a:t>
                </a:r>
                <a:br>
                  <a:rPr lang="en-US" sz="2400" dirty="0"/>
                </a:br>
                <a:r>
                  <a:rPr lang="en-US" sz="2400" dirty="0"/>
                  <a:t>If the end of inflation occurred at redshift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𝑖𝑛𝑓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400" dirty="0"/>
                  <a:t> to determine the amount of inflation we need to specify both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𝑖𝑛𝑓</m:t>
                        </m:r>
                      </m:sub>
                    </m:sSub>
                  </m:oMath>
                </a14:m>
                <a:r>
                  <a:rPr lang="en-US" sz="2400" dirty="0"/>
                  <a:t> and the size of the horizon prior to inflation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</m:oMath>
                </a14:m>
                <a:r>
                  <a:rPr lang="en-US" sz="2400" dirty="0"/>
                  <a:t>. </a:t>
                </a:r>
                <a:br>
                  <a:rPr lang="en-US" sz="2400" dirty="0"/>
                </a:br>
                <a:r>
                  <a:rPr lang="en-US" sz="2400" dirty="0"/>
                  <a:t>Big but - </a:t>
                </a:r>
                <a:r>
                  <a:rPr lang="en-US" sz="2400" dirty="0">
                    <a:highlight>
                      <a:srgbClr val="C0C0C0"/>
                    </a:highlight>
                  </a:rPr>
                  <a:t>we don’t know either of these</a:t>
                </a:r>
                <a:br>
                  <a:rPr lang="en-US" sz="2400" dirty="0">
                    <a:highlight>
                      <a:srgbClr val="C0C0C0"/>
                    </a:highlight>
                  </a:rPr>
                </a:br>
                <a:r>
                  <a:rPr lang="en-US" sz="2400" dirty="0"/>
                  <a:t>The general expectation is that inflation took place at a time before SM works, so:</a:t>
                </a:r>
                <a:br>
                  <a:rPr lang="en-US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𝑖𝑛𝑓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&gt;35  </m:t>
                      </m:r>
                    </m:oMath>
                  </m:oMathPara>
                </a14:m>
                <a:br>
                  <a:rPr lang="en-US" sz="2400" b="0" dirty="0"/>
                </a:br>
                <a:r>
                  <a:rPr lang="en-US" sz="2400" dirty="0"/>
                  <a:t>Many models posit that inflation took place much earlier than this, at an epoch where the early universe is getting close to Planckian energy scales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 ~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27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&gt;62.</m:t>
                    </m:r>
                  </m:oMath>
                </a14:m>
                <a:br>
                  <a:rPr lang="en-US" sz="2400" dirty="0">
                    <a:highlight>
                      <a:srgbClr val="C0C0C0"/>
                    </a:highlight>
                  </a:rPr>
                </a:br>
                <a:endParaRPr lang="en-US" sz="2400" dirty="0">
                  <a:highlight>
                    <a:srgbClr val="C0C0C0"/>
                  </a:highlight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A08FECA-8F41-7288-18CF-10E212E36FB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2596" y="1312441"/>
                <a:ext cx="10971245" cy="3446171"/>
              </a:xfrm>
              <a:blipFill>
                <a:blip r:embed="rId2"/>
                <a:stretch>
                  <a:fillRect l="-722" t="-28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B351164-6C59-3502-BCDB-2B4EE805A642}"/>
              </a:ext>
            </a:extLst>
          </p:cNvPr>
          <p:cNvSpPr/>
          <p:nvPr/>
        </p:nvSpPr>
        <p:spPr>
          <a:xfrm>
            <a:off x="4646645" y="4655975"/>
            <a:ext cx="6867331" cy="1698171"/>
          </a:xfrm>
          <a:custGeom>
            <a:avLst/>
            <a:gdLst>
              <a:gd name="connsiteX0" fmla="*/ 0 w 6867331"/>
              <a:gd name="connsiteY0" fmla="*/ 283034 h 1698171"/>
              <a:gd name="connsiteX1" fmla="*/ 283034 w 6867331"/>
              <a:gd name="connsiteY1" fmla="*/ 0 h 1698171"/>
              <a:gd name="connsiteX2" fmla="*/ 855876 w 6867331"/>
              <a:gd name="connsiteY2" fmla="*/ 0 h 1698171"/>
              <a:gd name="connsiteX3" fmla="*/ 1302693 w 6867331"/>
              <a:gd name="connsiteY3" fmla="*/ 0 h 1698171"/>
              <a:gd name="connsiteX4" fmla="*/ 1686497 w 6867331"/>
              <a:gd name="connsiteY4" fmla="*/ 0 h 1698171"/>
              <a:gd name="connsiteX5" fmla="*/ 2196327 w 6867331"/>
              <a:gd name="connsiteY5" fmla="*/ 0 h 1698171"/>
              <a:gd name="connsiteX6" fmla="*/ 2706156 w 6867331"/>
              <a:gd name="connsiteY6" fmla="*/ 0 h 1698171"/>
              <a:gd name="connsiteX7" fmla="*/ 3278998 w 6867331"/>
              <a:gd name="connsiteY7" fmla="*/ 0 h 1698171"/>
              <a:gd name="connsiteX8" fmla="*/ 3725815 w 6867331"/>
              <a:gd name="connsiteY8" fmla="*/ 0 h 1698171"/>
              <a:gd name="connsiteX9" fmla="*/ 4424682 w 6867331"/>
              <a:gd name="connsiteY9" fmla="*/ 0 h 1698171"/>
              <a:gd name="connsiteX10" fmla="*/ 4934512 w 6867331"/>
              <a:gd name="connsiteY10" fmla="*/ 0 h 1698171"/>
              <a:gd name="connsiteX11" fmla="*/ 5633379 w 6867331"/>
              <a:gd name="connsiteY11" fmla="*/ 0 h 1698171"/>
              <a:gd name="connsiteX12" fmla="*/ 6584297 w 6867331"/>
              <a:gd name="connsiteY12" fmla="*/ 0 h 1698171"/>
              <a:gd name="connsiteX13" fmla="*/ 6867331 w 6867331"/>
              <a:gd name="connsiteY13" fmla="*/ 283034 h 1698171"/>
              <a:gd name="connsiteX14" fmla="*/ 6867331 w 6867331"/>
              <a:gd name="connsiteY14" fmla="*/ 826443 h 1698171"/>
              <a:gd name="connsiteX15" fmla="*/ 6867331 w 6867331"/>
              <a:gd name="connsiteY15" fmla="*/ 1415137 h 1698171"/>
              <a:gd name="connsiteX16" fmla="*/ 6584297 w 6867331"/>
              <a:gd name="connsiteY16" fmla="*/ 1698171 h 1698171"/>
              <a:gd name="connsiteX17" fmla="*/ 6137480 w 6867331"/>
              <a:gd name="connsiteY17" fmla="*/ 1698171 h 1698171"/>
              <a:gd name="connsiteX18" fmla="*/ 5627651 w 6867331"/>
              <a:gd name="connsiteY18" fmla="*/ 1698171 h 1698171"/>
              <a:gd name="connsiteX19" fmla="*/ 5054809 w 6867331"/>
              <a:gd name="connsiteY19" fmla="*/ 1698171 h 1698171"/>
              <a:gd name="connsiteX20" fmla="*/ 4355941 w 6867331"/>
              <a:gd name="connsiteY20" fmla="*/ 1698171 h 1698171"/>
              <a:gd name="connsiteX21" fmla="*/ 3909124 w 6867331"/>
              <a:gd name="connsiteY21" fmla="*/ 1698171 h 1698171"/>
              <a:gd name="connsiteX22" fmla="*/ 3210257 w 6867331"/>
              <a:gd name="connsiteY22" fmla="*/ 1698171 h 1698171"/>
              <a:gd name="connsiteX23" fmla="*/ 2574402 w 6867331"/>
              <a:gd name="connsiteY23" fmla="*/ 1698171 h 1698171"/>
              <a:gd name="connsiteX24" fmla="*/ 1938548 w 6867331"/>
              <a:gd name="connsiteY24" fmla="*/ 1698171 h 1698171"/>
              <a:gd name="connsiteX25" fmla="*/ 1365706 w 6867331"/>
              <a:gd name="connsiteY25" fmla="*/ 1698171 h 1698171"/>
              <a:gd name="connsiteX26" fmla="*/ 855876 w 6867331"/>
              <a:gd name="connsiteY26" fmla="*/ 1698171 h 1698171"/>
              <a:gd name="connsiteX27" fmla="*/ 283034 w 6867331"/>
              <a:gd name="connsiteY27" fmla="*/ 1698171 h 1698171"/>
              <a:gd name="connsiteX28" fmla="*/ 0 w 6867331"/>
              <a:gd name="connsiteY28" fmla="*/ 1415137 h 1698171"/>
              <a:gd name="connsiteX29" fmla="*/ 0 w 6867331"/>
              <a:gd name="connsiteY29" fmla="*/ 849086 h 1698171"/>
              <a:gd name="connsiteX30" fmla="*/ 0 w 6867331"/>
              <a:gd name="connsiteY30" fmla="*/ 283034 h 1698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867331" h="1698171" extrusionOk="0">
                <a:moveTo>
                  <a:pt x="0" y="283034"/>
                </a:moveTo>
                <a:cubicBezTo>
                  <a:pt x="-21548" y="131127"/>
                  <a:pt x="119849" y="7332"/>
                  <a:pt x="283034" y="0"/>
                </a:cubicBezTo>
                <a:cubicBezTo>
                  <a:pt x="558892" y="-63187"/>
                  <a:pt x="630074" y="34036"/>
                  <a:pt x="855876" y="0"/>
                </a:cubicBezTo>
                <a:cubicBezTo>
                  <a:pt x="1081678" y="-34036"/>
                  <a:pt x="1203729" y="53562"/>
                  <a:pt x="1302693" y="0"/>
                </a:cubicBezTo>
                <a:cubicBezTo>
                  <a:pt x="1401657" y="-53562"/>
                  <a:pt x="1572959" y="566"/>
                  <a:pt x="1686497" y="0"/>
                </a:cubicBezTo>
                <a:cubicBezTo>
                  <a:pt x="1800035" y="-566"/>
                  <a:pt x="1944043" y="29446"/>
                  <a:pt x="2196327" y="0"/>
                </a:cubicBezTo>
                <a:cubicBezTo>
                  <a:pt x="2448611" y="-29446"/>
                  <a:pt x="2553879" y="58470"/>
                  <a:pt x="2706156" y="0"/>
                </a:cubicBezTo>
                <a:cubicBezTo>
                  <a:pt x="2858433" y="-58470"/>
                  <a:pt x="3086744" y="8615"/>
                  <a:pt x="3278998" y="0"/>
                </a:cubicBezTo>
                <a:cubicBezTo>
                  <a:pt x="3471252" y="-8615"/>
                  <a:pt x="3512598" y="21038"/>
                  <a:pt x="3725815" y="0"/>
                </a:cubicBezTo>
                <a:cubicBezTo>
                  <a:pt x="3939032" y="-21038"/>
                  <a:pt x="4122197" y="64500"/>
                  <a:pt x="4424682" y="0"/>
                </a:cubicBezTo>
                <a:cubicBezTo>
                  <a:pt x="4727167" y="-64500"/>
                  <a:pt x="4736398" y="60122"/>
                  <a:pt x="4934512" y="0"/>
                </a:cubicBezTo>
                <a:cubicBezTo>
                  <a:pt x="5132626" y="-60122"/>
                  <a:pt x="5329347" y="18298"/>
                  <a:pt x="5633379" y="0"/>
                </a:cubicBezTo>
                <a:cubicBezTo>
                  <a:pt x="5937411" y="-18298"/>
                  <a:pt x="6196248" y="83798"/>
                  <a:pt x="6584297" y="0"/>
                </a:cubicBezTo>
                <a:cubicBezTo>
                  <a:pt x="6736003" y="22644"/>
                  <a:pt x="6830456" y="110894"/>
                  <a:pt x="6867331" y="283034"/>
                </a:cubicBezTo>
                <a:cubicBezTo>
                  <a:pt x="6922243" y="406891"/>
                  <a:pt x="6820683" y="580081"/>
                  <a:pt x="6867331" y="826443"/>
                </a:cubicBezTo>
                <a:cubicBezTo>
                  <a:pt x="6913979" y="1072805"/>
                  <a:pt x="6867007" y="1228777"/>
                  <a:pt x="6867331" y="1415137"/>
                </a:cubicBezTo>
                <a:cubicBezTo>
                  <a:pt x="6870533" y="1592316"/>
                  <a:pt x="6729766" y="1700469"/>
                  <a:pt x="6584297" y="1698171"/>
                </a:cubicBezTo>
                <a:cubicBezTo>
                  <a:pt x="6433973" y="1741139"/>
                  <a:pt x="6340044" y="1674051"/>
                  <a:pt x="6137480" y="1698171"/>
                </a:cubicBezTo>
                <a:cubicBezTo>
                  <a:pt x="5934916" y="1722291"/>
                  <a:pt x="5772787" y="1652305"/>
                  <a:pt x="5627651" y="1698171"/>
                </a:cubicBezTo>
                <a:cubicBezTo>
                  <a:pt x="5482515" y="1744037"/>
                  <a:pt x="5337772" y="1639135"/>
                  <a:pt x="5054809" y="1698171"/>
                </a:cubicBezTo>
                <a:cubicBezTo>
                  <a:pt x="4771846" y="1757207"/>
                  <a:pt x="4674231" y="1687202"/>
                  <a:pt x="4355941" y="1698171"/>
                </a:cubicBezTo>
                <a:cubicBezTo>
                  <a:pt x="4037651" y="1709140"/>
                  <a:pt x="4129742" y="1670235"/>
                  <a:pt x="3909124" y="1698171"/>
                </a:cubicBezTo>
                <a:cubicBezTo>
                  <a:pt x="3688506" y="1726107"/>
                  <a:pt x="3547019" y="1682545"/>
                  <a:pt x="3210257" y="1698171"/>
                </a:cubicBezTo>
                <a:cubicBezTo>
                  <a:pt x="2873495" y="1713797"/>
                  <a:pt x="2805501" y="1633091"/>
                  <a:pt x="2574402" y="1698171"/>
                </a:cubicBezTo>
                <a:cubicBezTo>
                  <a:pt x="2343304" y="1763251"/>
                  <a:pt x="2117470" y="1679288"/>
                  <a:pt x="1938548" y="1698171"/>
                </a:cubicBezTo>
                <a:cubicBezTo>
                  <a:pt x="1759626" y="1717054"/>
                  <a:pt x="1554957" y="1633981"/>
                  <a:pt x="1365706" y="1698171"/>
                </a:cubicBezTo>
                <a:cubicBezTo>
                  <a:pt x="1176455" y="1762361"/>
                  <a:pt x="996775" y="1658341"/>
                  <a:pt x="855876" y="1698171"/>
                </a:cubicBezTo>
                <a:cubicBezTo>
                  <a:pt x="714977" y="1738001"/>
                  <a:pt x="412572" y="1648957"/>
                  <a:pt x="283034" y="1698171"/>
                </a:cubicBezTo>
                <a:cubicBezTo>
                  <a:pt x="108743" y="1689220"/>
                  <a:pt x="-7120" y="1577874"/>
                  <a:pt x="0" y="1415137"/>
                </a:cubicBezTo>
                <a:cubicBezTo>
                  <a:pt x="-6828" y="1247741"/>
                  <a:pt x="40530" y="1114206"/>
                  <a:pt x="0" y="849086"/>
                </a:cubicBezTo>
                <a:cubicBezTo>
                  <a:pt x="-40530" y="583966"/>
                  <a:pt x="47240" y="518862"/>
                  <a:pt x="0" y="283034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4AE3EFD-DC9D-867D-05EB-ECCEA8C336AA}"/>
              </a:ext>
            </a:extLst>
          </p:cNvPr>
          <p:cNvSpPr/>
          <p:nvPr/>
        </p:nvSpPr>
        <p:spPr>
          <a:xfrm>
            <a:off x="5299787" y="4758612"/>
            <a:ext cx="2332653" cy="401909"/>
          </a:xfrm>
          <a:custGeom>
            <a:avLst/>
            <a:gdLst>
              <a:gd name="connsiteX0" fmla="*/ 0 w 2332653"/>
              <a:gd name="connsiteY0" fmla="*/ 66986 h 401909"/>
              <a:gd name="connsiteX1" fmla="*/ 66986 w 2332653"/>
              <a:gd name="connsiteY1" fmla="*/ 0 h 401909"/>
              <a:gd name="connsiteX2" fmla="*/ 616656 w 2332653"/>
              <a:gd name="connsiteY2" fmla="*/ 0 h 401909"/>
              <a:gd name="connsiteX3" fmla="*/ 1122353 w 2332653"/>
              <a:gd name="connsiteY3" fmla="*/ 0 h 401909"/>
              <a:gd name="connsiteX4" fmla="*/ 1606063 w 2332653"/>
              <a:gd name="connsiteY4" fmla="*/ 0 h 401909"/>
              <a:gd name="connsiteX5" fmla="*/ 2265667 w 2332653"/>
              <a:gd name="connsiteY5" fmla="*/ 0 h 401909"/>
              <a:gd name="connsiteX6" fmla="*/ 2332653 w 2332653"/>
              <a:gd name="connsiteY6" fmla="*/ 66986 h 401909"/>
              <a:gd name="connsiteX7" fmla="*/ 2332653 w 2332653"/>
              <a:gd name="connsiteY7" fmla="*/ 334923 h 401909"/>
              <a:gd name="connsiteX8" fmla="*/ 2265667 w 2332653"/>
              <a:gd name="connsiteY8" fmla="*/ 401909 h 401909"/>
              <a:gd name="connsiteX9" fmla="*/ 1715997 w 2332653"/>
              <a:gd name="connsiteY9" fmla="*/ 401909 h 401909"/>
              <a:gd name="connsiteX10" fmla="*/ 1122353 w 2332653"/>
              <a:gd name="connsiteY10" fmla="*/ 401909 h 401909"/>
              <a:gd name="connsiteX11" fmla="*/ 594669 w 2332653"/>
              <a:gd name="connsiteY11" fmla="*/ 401909 h 401909"/>
              <a:gd name="connsiteX12" fmla="*/ 66986 w 2332653"/>
              <a:gd name="connsiteY12" fmla="*/ 401909 h 401909"/>
              <a:gd name="connsiteX13" fmla="*/ 0 w 2332653"/>
              <a:gd name="connsiteY13" fmla="*/ 334923 h 401909"/>
              <a:gd name="connsiteX14" fmla="*/ 0 w 2332653"/>
              <a:gd name="connsiteY14" fmla="*/ 66986 h 401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332653" h="401909" extrusionOk="0">
                <a:moveTo>
                  <a:pt x="0" y="66986"/>
                </a:moveTo>
                <a:cubicBezTo>
                  <a:pt x="-8961" y="31824"/>
                  <a:pt x="28437" y="1659"/>
                  <a:pt x="66986" y="0"/>
                </a:cubicBezTo>
                <a:cubicBezTo>
                  <a:pt x="269625" y="-49818"/>
                  <a:pt x="423253" y="36286"/>
                  <a:pt x="616656" y="0"/>
                </a:cubicBezTo>
                <a:cubicBezTo>
                  <a:pt x="810059" y="-36286"/>
                  <a:pt x="937373" y="26905"/>
                  <a:pt x="1122353" y="0"/>
                </a:cubicBezTo>
                <a:cubicBezTo>
                  <a:pt x="1307333" y="-26905"/>
                  <a:pt x="1434649" y="11272"/>
                  <a:pt x="1606063" y="0"/>
                </a:cubicBezTo>
                <a:cubicBezTo>
                  <a:pt x="1777477" y="-11272"/>
                  <a:pt x="2007479" y="15678"/>
                  <a:pt x="2265667" y="0"/>
                </a:cubicBezTo>
                <a:cubicBezTo>
                  <a:pt x="2300946" y="-4730"/>
                  <a:pt x="2343518" y="30631"/>
                  <a:pt x="2332653" y="66986"/>
                </a:cubicBezTo>
                <a:cubicBezTo>
                  <a:pt x="2341356" y="132821"/>
                  <a:pt x="2301167" y="259470"/>
                  <a:pt x="2332653" y="334923"/>
                </a:cubicBezTo>
                <a:cubicBezTo>
                  <a:pt x="2326811" y="362503"/>
                  <a:pt x="2305813" y="400009"/>
                  <a:pt x="2265667" y="401909"/>
                </a:cubicBezTo>
                <a:cubicBezTo>
                  <a:pt x="1997683" y="450062"/>
                  <a:pt x="1891386" y="343306"/>
                  <a:pt x="1715997" y="401909"/>
                </a:cubicBezTo>
                <a:cubicBezTo>
                  <a:pt x="1540608" y="460512"/>
                  <a:pt x="1333297" y="374567"/>
                  <a:pt x="1122353" y="401909"/>
                </a:cubicBezTo>
                <a:cubicBezTo>
                  <a:pt x="911409" y="429251"/>
                  <a:pt x="791256" y="399809"/>
                  <a:pt x="594669" y="401909"/>
                </a:cubicBezTo>
                <a:cubicBezTo>
                  <a:pt x="398082" y="404009"/>
                  <a:pt x="223408" y="364933"/>
                  <a:pt x="66986" y="401909"/>
                </a:cubicBezTo>
                <a:cubicBezTo>
                  <a:pt x="33119" y="393686"/>
                  <a:pt x="35" y="364404"/>
                  <a:pt x="0" y="334923"/>
                </a:cubicBezTo>
                <a:cubicBezTo>
                  <a:pt x="-31771" y="276627"/>
                  <a:pt x="3906" y="127474"/>
                  <a:pt x="0" y="66986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bg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5FDF34-F790-8009-6CF0-6D0D34E4D1B7}"/>
              </a:ext>
            </a:extLst>
          </p:cNvPr>
          <p:cNvSpPr txBox="1"/>
          <p:nvPr/>
        </p:nvSpPr>
        <p:spPr>
          <a:xfrm>
            <a:off x="5505061" y="4805678"/>
            <a:ext cx="2192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The take-away message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704905-31F3-FBBB-A0FA-1C663547930D}"/>
              </a:ext>
            </a:extLst>
          </p:cNvPr>
          <p:cNvSpPr txBox="1"/>
          <p:nvPr/>
        </p:nvSpPr>
        <p:spPr>
          <a:xfrm>
            <a:off x="4952223" y="5229392"/>
            <a:ext cx="675076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While there are compelling reasons to believe that inflation happened, there is still much we don’t know about the </a:t>
            </a:r>
            <a:r>
              <a:rPr lang="en-US" dirty="0">
                <a:highlight>
                  <a:srgbClr val="FF0000"/>
                </a:highlight>
              </a:rPr>
              <a:t>process </a:t>
            </a:r>
            <a:r>
              <a:rPr lang="en-US" dirty="0"/>
              <a:t>including the </a:t>
            </a:r>
            <a:r>
              <a:rPr lang="en-US" dirty="0">
                <a:highlight>
                  <a:srgbClr val="FF0000"/>
                </a:highlight>
              </a:rPr>
              <a:t>scale</a:t>
            </a:r>
            <a:r>
              <a:rPr lang="en-US" dirty="0"/>
              <a:t> at which it occurred.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7DC8326-660E-60EE-C28C-04D3799F0650}"/>
              </a:ext>
            </a:extLst>
          </p:cNvPr>
          <p:cNvSpPr/>
          <p:nvPr/>
        </p:nvSpPr>
        <p:spPr>
          <a:xfrm>
            <a:off x="646921" y="391885"/>
            <a:ext cx="7965233" cy="806179"/>
          </a:xfrm>
          <a:custGeom>
            <a:avLst/>
            <a:gdLst>
              <a:gd name="connsiteX0" fmla="*/ 0 w 7965233"/>
              <a:gd name="connsiteY0" fmla="*/ 134366 h 806179"/>
              <a:gd name="connsiteX1" fmla="*/ 134366 w 7965233"/>
              <a:gd name="connsiteY1" fmla="*/ 0 h 806179"/>
              <a:gd name="connsiteX2" fmla="*/ 572475 w 7965233"/>
              <a:gd name="connsiteY2" fmla="*/ 0 h 806179"/>
              <a:gd name="connsiteX3" fmla="*/ 933618 w 7965233"/>
              <a:gd name="connsiteY3" fmla="*/ 0 h 806179"/>
              <a:gd name="connsiteX4" fmla="*/ 1602622 w 7965233"/>
              <a:gd name="connsiteY4" fmla="*/ 0 h 806179"/>
              <a:gd name="connsiteX5" fmla="*/ 1963765 w 7965233"/>
              <a:gd name="connsiteY5" fmla="*/ 0 h 806179"/>
              <a:gd name="connsiteX6" fmla="*/ 2478839 w 7965233"/>
              <a:gd name="connsiteY6" fmla="*/ 0 h 806179"/>
              <a:gd name="connsiteX7" fmla="*/ 2993912 w 7965233"/>
              <a:gd name="connsiteY7" fmla="*/ 0 h 806179"/>
              <a:gd name="connsiteX8" fmla="*/ 3739881 w 7965233"/>
              <a:gd name="connsiteY8" fmla="*/ 0 h 806179"/>
              <a:gd name="connsiteX9" fmla="*/ 4408884 w 7965233"/>
              <a:gd name="connsiteY9" fmla="*/ 0 h 806179"/>
              <a:gd name="connsiteX10" fmla="*/ 4770028 w 7965233"/>
              <a:gd name="connsiteY10" fmla="*/ 0 h 806179"/>
              <a:gd name="connsiteX11" fmla="*/ 5439031 w 7965233"/>
              <a:gd name="connsiteY11" fmla="*/ 0 h 806179"/>
              <a:gd name="connsiteX12" fmla="*/ 6031070 w 7965233"/>
              <a:gd name="connsiteY12" fmla="*/ 0 h 806179"/>
              <a:gd name="connsiteX13" fmla="*/ 6469178 w 7965233"/>
              <a:gd name="connsiteY13" fmla="*/ 0 h 806179"/>
              <a:gd name="connsiteX14" fmla="*/ 7215147 w 7965233"/>
              <a:gd name="connsiteY14" fmla="*/ 0 h 806179"/>
              <a:gd name="connsiteX15" fmla="*/ 7830867 w 7965233"/>
              <a:gd name="connsiteY15" fmla="*/ 0 h 806179"/>
              <a:gd name="connsiteX16" fmla="*/ 7965233 w 7965233"/>
              <a:gd name="connsiteY16" fmla="*/ 134366 h 806179"/>
              <a:gd name="connsiteX17" fmla="*/ 7965233 w 7965233"/>
              <a:gd name="connsiteY17" fmla="*/ 671813 h 806179"/>
              <a:gd name="connsiteX18" fmla="*/ 7830867 w 7965233"/>
              <a:gd name="connsiteY18" fmla="*/ 806179 h 806179"/>
              <a:gd name="connsiteX19" fmla="*/ 7084898 w 7965233"/>
              <a:gd name="connsiteY19" fmla="*/ 806179 h 806179"/>
              <a:gd name="connsiteX20" fmla="*/ 6569825 w 7965233"/>
              <a:gd name="connsiteY20" fmla="*/ 806179 h 806179"/>
              <a:gd name="connsiteX21" fmla="*/ 6208681 w 7965233"/>
              <a:gd name="connsiteY21" fmla="*/ 806179 h 806179"/>
              <a:gd name="connsiteX22" fmla="*/ 5847538 w 7965233"/>
              <a:gd name="connsiteY22" fmla="*/ 806179 h 806179"/>
              <a:gd name="connsiteX23" fmla="*/ 5255499 w 7965233"/>
              <a:gd name="connsiteY23" fmla="*/ 806179 h 806179"/>
              <a:gd name="connsiteX24" fmla="*/ 4817391 w 7965233"/>
              <a:gd name="connsiteY24" fmla="*/ 806179 h 806179"/>
              <a:gd name="connsiteX25" fmla="*/ 4071422 w 7965233"/>
              <a:gd name="connsiteY25" fmla="*/ 806179 h 806179"/>
              <a:gd name="connsiteX26" fmla="*/ 3556349 w 7965233"/>
              <a:gd name="connsiteY26" fmla="*/ 806179 h 806179"/>
              <a:gd name="connsiteX27" fmla="*/ 2810380 w 7965233"/>
              <a:gd name="connsiteY27" fmla="*/ 806179 h 806179"/>
              <a:gd name="connsiteX28" fmla="*/ 2064412 w 7965233"/>
              <a:gd name="connsiteY28" fmla="*/ 806179 h 806179"/>
              <a:gd name="connsiteX29" fmla="*/ 1318443 w 7965233"/>
              <a:gd name="connsiteY29" fmla="*/ 806179 h 806179"/>
              <a:gd name="connsiteX30" fmla="*/ 726405 w 7965233"/>
              <a:gd name="connsiteY30" fmla="*/ 806179 h 806179"/>
              <a:gd name="connsiteX31" fmla="*/ 134366 w 7965233"/>
              <a:gd name="connsiteY31" fmla="*/ 806179 h 806179"/>
              <a:gd name="connsiteX32" fmla="*/ 0 w 7965233"/>
              <a:gd name="connsiteY32" fmla="*/ 671813 h 806179"/>
              <a:gd name="connsiteX33" fmla="*/ 0 w 7965233"/>
              <a:gd name="connsiteY33" fmla="*/ 134366 h 806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965233" h="806179" fill="none" extrusionOk="0">
                <a:moveTo>
                  <a:pt x="0" y="134366"/>
                </a:moveTo>
                <a:cubicBezTo>
                  <a:pt x="-6198" y="53160"/>
                  <a:pt x="51913" y="-1644"/>
                  <a:pt x="134366" y="0"/>
                </a:cubicBezTo>
                <a:cubicBezTo>
                  <a:pt x="293348" y="-23667"/>
                  <a:pt x="464778" y="29907"/>
                  <a:pt x="572475" y="0"/>
                </a:cubicBezTo>
                <a:cubicBezTo>
                  <a:pt x="680172" y="-29907"/>
                  <a:pt x="803999" y="9037"/>
                  <a:pt x="933618" y="0"/>
                </a:cubicBezTo>
                <a:cubicBezTo>
                  <a:pt x="1063237" y="-9037"/>
                  <a:pt x="1273341" y="22726"/>
                  <a:pt x="1602622" y="0"/>
                </a:cubicBezTo>
                <a:cubicBezTo>
                  <a:pt x="1931903" y="-22726"/>
                  <a:pt x="1848625" y="26014"/>
                  <a:pt x="1963765" y="0"/>
                </a:cubicBezTo>
                <a:cubicBezTo>
                  <a:pt x="2078905" y="-26014"/>
                  <a:pt x="2371306" y="57051"/>
                  <a:pt x="2478839" y="0"/>
                </a:cubicBezTo>
                <a:cubicBezTo>
                  <a:pt x="2586372" y="-57051"/>
                  <a:pt x="2748267" y="58099"/>
                  <a:pt x="2993912" y="0"/>
                </a:cubicBezTo>
                <a:cubicBezTo>
                  <a:pt x="3239557" y="-58099"/>
                  <a:pt x="3420761" y="21498"/>
                  <a:pt x="3739881" y="0"/>
                </a:cubicBezTo>
                <a:cubicBezTo>
                  <a:pt x="4059001" y="-21498"/>
                  <a:pt x="4196564" y="30887"/>
                  <a:pt x="4408884" y="0"/>
                </a:cubicBezTo>
                <a:cubicBezTo>
                  <a:pt x="4621204" y="-30887"/>
                  <a:pt x="4647223" y="17618"/>
                  <a:pt x="4770028" y="0"/>
                </a:cubicBezTo>
                <a:cubicBezTo>
                  <a:pt x="4892833" y="-17618"/>
                  <a:pt x="5279434" y="41529"/>
                  <a:pt x="5439031" y="0"/>
                </a:cubicBezTo>
                <a:cubicBezTo>
                  <a:pt x="5598628" y="-41529"/>
                  <a:pt x="5780763" y="19896"/>
                  <a:pt x="6031070" y="0"/>
                </a:cubicBezTo>
                <a:cubicBezTo>
                  <a:pt x="6281377" y="-19896"/>
                  <a:pt x="6319263" y="51243"/>
                  <a:pt x="6469178" y="0"/>
                </a:cubicBezTo>
                <a:cubicBezTo>
                  <a:pt x="6619093" y="-51243"/>
                  <a:pt x="6979223" y="81203"/>
                  <a:pt x="7215147" y="0"/>
                </a:cubicBezTo>
                <a:cubicBezTo>
                  <a:pt x="7451071" y="-81203"/>
                  <a:pt x="7552506" y="51453"/>
                  <a:pt x="7830867" y="0"/>
                </a:cubicBezTo>
                <a:cubicBezTo>
                  <a:pt x="7892283" y="14398"/>
                  <a:pt x="7964530" y="63968"/>
                  <a:pt x="7965233" y="134366"/>
                </a:cubicBezTo>
                <a:cubicBezTo>
                  <a:pt x="7993419" y="353599"/>
                  <a:pt x="7928973" y="549749"/>
                  <a:pt x="7965233" y="671813"/>
                </a:cubicBezTo>
                <a:cubicBezTo>
                  <a:pt x="7973710" y="743558"/>
                  <a:pt x="7901545" y="807747"/>
                  <a:pt x="7830867" y="806179"/>
                </a:cubicBezTo>
                <a:cubicBezTo>
                  <a:pt x="7583051" y="865634"/>
                  <a:pt x="7293182" y="793108"/>
                  <a:pt x="7084898" y="806179"/>
                </a:cubicBezTo>
                <a:cubicBezTo>
                  <a:pt x="6876614" y="819250"/>
                  <a:pt x="6799464" y="773982"/>
                  <a:pt x="6569825" y="806179"/>
                </a:cubicBezTo>
                <a:cubicBezTo>
                  <a:pt x="6340186" y="838376"/>
                  <a:pt x="6387045" y="776403"/>
                  <a:pt x="6208681" y="806179"/>
                </a:cubicBezTo>
                <a:cubicBezTo>
                  <a:pt x="6030317" y="835955"/>
                  <a:pt x="5933573" y="770650"/>
                  <a:pt x="5847538" y="806179"/>
                </a:cubicBezTo>
                <a:cubicBezTo>
                  <a:pt x="5761503" y="841708"/>
                  <a:pt x="5499965" y="793964"/>
                  <a:pt x="5255499" y="806179"/>
                </a:cubicBezTo>
                <a:cubicBezTo>
                  <a:pt x="5011033" y="818394"/>
                  <a:pt x="4985169" y="760286"/>
                  <a:pt x="4817391" y="806179"/>
                </a:cubicBezTo>
                <a:cubicBezTo>
                  <a:pt x="4649613" y="852072"/>
                  <a:pt x="4312805" y="725493"/>
                  <a:pt x="4071422" y="806179"/>
                </a:cubicBezTo>
                <a:cubicBezTo>
                  <a:pt x="3830039" y="886865"/>
                  <a:pt x="3782106" y="782319"/>
                  <a:pt x="3556349" y="806179"/>
                </a:cubicBezTo>
                <a:cubicBezTo>
                  <a:pt x="3330592" y="830039"/>
                  <a:pt x="3172268" y="773584"/>
                  <a:pt x="2810380" y="806179"/>
                </a:cubicBezTo>
                <a:cubicBezTo>
                  <a:pt x="2448492" y="838774"/>
                  <a:pt x="2216956" y="799450"/>
                  <a:pt x="2064412" y="806179"/>
                </a:cubicBezTo>
                <a:cubicBezTo>
                  <a:pt x="1911868" y="812908"/>
                  <a:pt x="1474807" y="744582"/>
                  <a:pt x="1318443" y="806179"/>
                </a:cubicBezTo>
                <a:cubicBezTo>
                  <a:pt x="1162079" y="867776"/>
                  <a:pt x="934763" y="772708"/>
                  <a:pt x="726405" y="806179"/>
                </a:cubicBezTo>
                <a:cubicBezTo>
                  <a:pt x="518047" y="839650"/>
                  <a:pt x="369055" y="774554"/>
                  <a:pt x="134366" y="806179"/>
                </a:cubicBezTo>
                <a:cubicBezTo>
                  <a:pt x="68892" y="801771"/>
                  <a:pt x="992" y="741229"/>
                  <a:pt x="0" y="671813"/>
                </a:cubicBezTo>
                <a:cubicBezTo>
                  <a:pt x="-33218" y="533305"/>
                  <a:pt x="26037" y="288766"/>
                  <a:pt x="0" y="134366"/>
                </a:cubicBezTo>
                <a:close/>
              </a:path>
              <a:path w="7965233" h="806179" stroke="0" extrusionOk="0">
                <a:moveTo>
                  <a:pt x="0" y="134366"/>
                </a:moveTo>
                <a:cubicBezTo>
                  <a:pt x="-8143" y="61824"/>
                  <a:pt x="49183" y="11714"/>
                  <a:pt x="134366" y="0"/>
                </a:cubicBezTo>
                <a:cubicBezTo>
                  <a:pt x="349028" y="-64794"/>
                  <a:pt x="441325" y="45650"/>
                  <a:pt x="726405" y="0"/>
                </a:cubicBezTo>
                <a:cubicBezTo>
                  <a:pt x="1011485" y="-45650"/>
                  <a:pt x="1071099" y="15013"/>
                  <a:pt x="1164513" y="0"/>
                </a:cubicBezTo>
                <a:cubicBezTo>
                  <a:pt x="1257927" y="-15013"/>
                  <a:pt x="1417295" y="18668"/>
                  <a:pt x="1525657" y="0"/>
                </a:cubicBezTo>
                <a:cubicBezTo>
                  <a:pt x="1634019" y="-18668"/>
                  <a:pt x="1847579" y="37397"/>
                  <a:pt x="2040730" y="0"/>
                </a:cubicBezTo>
                <a:cubicBezTo>
                  <a:pt x="2233881" y="-37397"/>
                  <a:pt x="2382426" y="9007"/>
                  <a:pt x="2555804" y="0"/>
                </a:cubicBezTo>
                <a:cubicBezTo>
                  <a:pt x="2729182" y="-9007"/>
                  <a:pt x="2948594" y="31926"/>
                  <a:pt x="3147842" y="0"/>
                </a:cubicBezTo>
                <a:cubicBezTo>
                  <a:pt x="3347090" y="-31926"/>
                  <a:pt x="3478928" y="49676"/>
                  <a:pt x="3585951" y="0"/>
                </a:cubicBezTo>
                <a:cubicBezTo>
                  <a:pt x="3692974" y="-49676"/>
                  <a:pt x="4057152" y="58012"/>
                  <a:pt x="4331919" y="0"/>
                </a:cubicBezTo>
                <a:cubicBezTo>
                  <a:pt x="4606686" y="-58012"/>
                  <a:pt x="4660416" y="34903"/>
                  <a:pt x="4846993" y="0"/>
                </a:cubicBezTo>
                <a:cubicBezTo>
                  <a:pt x="5033570" y="-34903"/>
                  <a:pt x="5439454" y="32635"/>
                  <a:pt x="5592961" y="0"/>
                </a:cubicBezTo>
                <a:cubicBezTo>
                  <a:pt x="5746468" y="-32635"/>
                  <a:pt x="5967663" y="17816"/>
                  <a:pt x="6338930" y="0"/>
                </a:cubicBezTo>
                <a:cubicBezTo>
                  <a:pt x="6710197" y="-17816"/>
                  <a:pt x="6608276" y="49546"/>
                  <a:pt x="6854003" y="0"/>
                </a:cubicBezTo>
                <a:cubicBezTo>
                  <a:pt x="7099730" y="-49546"/>
                  <a:pt x="7118952" y="33283"/>
                  <a:pt x="7215147" y="0"/>
                </a:cubicBezTo>
                <a:cubicBezTo>
                  <a:pt x="7311342" y="-33283"/>
                  <a:pt x="7635771" y="14118"/>
                  <a:pt x="7830867" y="0"/>
                </a:cubicBezTo>
                <a:cubicBezTo>
                  <a:pt x="7896779" y="-518"/>
                  <a:pt x="7969997" y="60063"/>
                  <a:pt x="7965233" y="134366"/>
                </a:cubicBezTo>
                <a:cubicBezTo>
                  <a:pt x="8003242" y="300951"/>
                  <a:pt x="7928001" y="479984"/>
                  <a:pt x="7965233" y="671813"/>
                </a:cubicBezTo>
                <a:cubicBezTo>
                  <a:pt x="7982012" y="758724"/>
                  <a:pt x="7896975" y="812691"/>
                  <a:pt x="7830867" y="806179"/>
                </a:cubicBezTo>
                <a:cubicBezTo>
                  <a:pt x="7675614" y="807156"/>
                  <a:pt x="7471660" y="767811"/>
                  <a:pt x="7238828" y="806179"/>
                </a:cubicBezTo>
                <a:cubicBezTo>
                  <a:pt x="7005996" y="844547"/>
                  <a:pt x="6772727" y="744843"/>
                  <a:pt x="6492860" y="806179"/>
                </a:cubicBezTo>
                <a:cubicBezTo>
                  <a:pt x="6212993" y="867515"/>
                  <a:pt x="6267418" y="772782"/>
                  <a:pt x="6054751" y="806179"/>
                </a:cubicBezTo>
                <a:cubicBezTo>
                  <a:pt x="5842084" y="839576"/>
                  <a:pt x="5573512" y="770337"/>
                  <a:pt x="5308783" y="806179"/>
                </a:cubicBezTo>
                <a:cubicBezTo>
                  <a:pt x="5044054" y="842021"/>
                  <a:pt x="4802451" y="735422"/>
                  <a:pt x="4639779" y="806179"/>
                </a:cubicBezTo>
                <a:cubicBezTo>
                  <a:pt x="4477107" y="876936"/>
                  <a:pt x="4197147" y="745092"/>
                  <a:pt x="3970776" y="806179"/>
                </a:cubicBezTo>
                <a:cubicBezTo>
                  <a:pt x="3744405" y="867266"/>
                  <a:pt x="3649523" y="799482"/>
                  <a:pt x="3378737" y="806179"/>
                </a:cubicBezTo>
                <a:cubicBezTo>
                  <a:pt x="3107951" y="812876"/>
                  <a:pt x="3017575" y="770723"/>
                  <a:pt x="2863664" y="806179"/>
                </a:cubicBezTo>
                <a:cubicBezTo>
                  <a:pt x="2709753" y="841635"/>
                  <a:pt x="2619585" y="792058"/>
                  <a:pt x="2502520" y="806179"/>
                </a:cubicBezTo>
                <a:cubicBezTo>
                  <a:pt x="2385455" y="820300"/>
                  <a:pt x="2167935" y="788719"/>
                  <a:pt x="1987447" y="806179"/>
                </a:cubicBezTo>
                <a:cubicBezTo>
                  <a:pt x="1806959" y="823639"/>
                  <a:pt x="1678654" y="763114"/>
                  <a:pt x="1549338" y="806179"/>
                </a:cubicBezTo>
                <a:cubicBezTo>
                  <a:pt x="1420022" y="849244"/>
                  <a:pt x="1169694" y="762873"/>
                  <a:pt x="803370" y="806179"/>
                </a:cubicBezTo>
                <a:cubicBezTo>
                  <a:pt x="437046" y="849485"/>
                  <a:pt x="352786" y="805810"/>
                  <a:pt x="134366" y="806179"/>
                </a:cubicBezTo>
                <a:cubicBezTo>
                  <a:pt x="67426" y="791670"/>
                  <a:pt x="3626" y="760656"/>
                  <a:pt x="0" y="671813"/>
                </a:cubicBezTo>
                <a:cubicBezTo>
                  <a:pt x="-4305" y="421841"/>
                  <a:pt x="57672" y="313705"/>
                  <a:pt x="0" y="134366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How much inflation do we need?</a:t>
            </a:r>
            <a:endParaRPr 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D37D3E9-551D-956D-D9E3-AC5A86C549F4}"/>
              </a:ext>
            </a:extLst>
          </p:cNvPr>
          <p:cNvSpPr txBox="1"/>
          <p:nvPr/>
        </p:nvSpPr>
        <p:spPr>
          <a:xfrm>
            <a:off x="93306" y="6485002"/>
            <a:ext cx="60975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200" dirty="0"/>
              <a:t>[1]. </a:t>
            </a:r>
            <a:r>
              <a:rPr lang="en-US" sz="1200" b="1" dirty="0"/>
              <a:t>David Tong</a:t>
            </a:r>
            <a:r>
              <a:rPr lang="en-US" sz="1200" dirty="0"/>
              <a:t>. </a:t>
            </a:r>
            <a:r>
              <a:rPr lang="en-US" sz="1200" i="1" dirty="0"/>
              <a:t>Cosmology(2019)</a:t>
            </a:r>
          </a:p>
        </p:txBody>
      </p:sp>
    </p:spTree>
    <p:extLst>
      <p:ext uri="{BB962C8B-B14F-4D97-AF65-F5344CB8AC3E}">
        <p14:creationId xmlns:p14="http://schemas.microsoft.com/office/powerpoint/2010/main" val="3239622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AED1919-54A1-41C9-B30B-A3FF3F58E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26220" y="98104"/>
            <a:ext cx="4288094" cy="428809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4751043-2EE3-4222-9979-8E61D93DA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1848" y="2813300"/>
            <a:ext cx="3757487" cy="3757487"/>
            <a:chOff x="1881974" y="1174396"/>
            <a:chExt cx="5290997" cy="5290997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3FD8213-DB67-4E29-9615-984DB59917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4EDB257-28CF-422F-AE6A-B99E3FE811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FFFEB18F-F81F-4CED-BE64-EB888A77C3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4350" y="2762501"/>
            <a:ext cx="3744592" cy="3744592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202F661D-50AC-934C-8A1C-437366301C1E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702591" y="3404608"/>
                <a:ext cx="3351889" cy="2648207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The </a:t>
                </a:r>
                <a:r>
                  <a:rPr lang="en-US" dirty="0" err="1">
                    <a:solidFill>
                      <a:schemeClr val="bg1"/>
                    </a:solidFill>
                  </a:rPr>
                  <a:t>inflaton</a:t>
                </a:r>
                <a:r>
                  <a:rPr lang="en-US" dirty="0">
                    <a:solidFill>
                      <a:schemeClr val="bg1"/>
                    </a:solidFill>
                  </a:rPr>
                  <a:t> field </a:t>
                </a:r>
                <a14:m>
                  <m:oMath xmlns:m="http://schemas.openxmlformats.org/officeDocument/2006/math">
                    <m:r>
                      <a:rPr lang="en-US" sz="4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d>
                      <m:dPr>
                        <m:ctrlPr>
                          <a:rPr lang="en-US" sz="4400" b="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  <m:r>
                          <a:rPr lang="en-US" sz="4400" b="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r>
                          <a:rPr lang="en-US" sz="4400" b="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202F661D-50AC-934C-8A1C-437366301C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702591" y="3404608"/>
                <a:ext cx="3351889" cy="2648207"/>
              </a:xfrm>
              <a:blipFill>
                <a:blip r:embed="rId2"/>
                <a:stretch>
                  <a:fillRect l="-727" r="-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3117" y="1193254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9" name="Graphic 4">
            <a:extLst>
              <a:ext uri="{FF2B5EF4-FFF2-40B4-BE49-F238E27FC236}">
                <a16:creationId xmlns:a16="http://schemas.microsoft.com/office/drawing/2014/main" id="{5468B3A9-705E-43C3-A742-0619B0D8F2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9D439AD-5D67-497C-B831-D17FC3E59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3F54BF2-C71C-45C5-9408-3B5E011B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BBABE17-DB56-44AB-934B-63C07C79F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B483D20-A128-4076-AF54-88646172B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E5EFA818-FDDA-49E9-B11F-E9DC1854A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EA1F8728-F8F7-4828-A718-A15E7663E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DA1F73F-AA1D-41D7-BAAB-292FD94A3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9441DEA-C85E-4B9C-A48D-8437854C4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5EBAA20-1368-4495-8D7C-820FAD8E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0FB92591-626C-4D2B-A3E6-EC8742D67B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D392448D-513F-4528-9D8D-A151982041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61946BAE-1546-4EA4-A108-A799BF5D2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42A8EC93-6A35-4D37-A8CB-59362BF87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AFC3ECA2-E914-4D83-ABF9-B9FFD96E9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712B1108-9AAC-4F10-A64F-0D6963E518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284CDA0C-B2AB-4791-83B1-C053C061D6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F857BF6B-E0CA-49C0-8827-B44CE8B9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6D7B06A7-ADDF-4F27-B11F-08422FC1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E8B0DA6C-71D7-4FCB-AE4C-035E0ADB5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B078173-ADFB-480D-91A4-4D71C010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AAA4027A-C97B-4C9A-B04C-EBE21122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C06DA92D-C6D0-4C7D-98CF-D9576912E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D6601653-3941-4C9B-BD39-62EECE23A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BC4A394-4FFE-4BFE-9A59-2B624E07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EB4EABA5-FDCF-4F6F-8FF1-6FDFF505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10F3C940-2320-488A-B24C-AB0A4FB53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25BA82-37D8-47ED-AFF6-AE57124A4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C2D78955-C80F-4DA3-83AA-D28A5A6F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BC23DAAC-7C06-4012-8CBB-8E3126B68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60D19F80-DC80-49EC-8EDD-7889092C1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1F50BB3-EA39-4693-BAE1-1101EF0A4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0EFD45B-69A8-47F6-A5BF-779F7EB49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9E53C464-7272-4EBC-830B-CB29A9698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B6BF10CE-C2AD-487A-9402-8D5C746E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1064C7FE-F8EB-47EF-97FA-348A52059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A991C553-06A1-4F26-BBBC-80F7E11E7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BCE9C081-2191-4C84-956E-F106BB01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292F6F03-BC34-40C6-8F17-7A169CD72F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A5101B80-7351-4F0F-AB7D-3E40B4D26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0570EE1D-95AC-4660-8E96-7C8A36FEB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385D9A56-2D15-4E0A-B981-E168F0906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28D0BA2F-9273-4EAA-AD17-C4EFE1140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512CC54E-7976-4DC9-984C-45C2A23A7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C8A3FC72-9FF9-41F6-97E0-45A0FEE94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48918C16-C9B6-40D5-93A0-DB547B644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05612C6-4858-4854-A3D3-90CF1E1C7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A8E88D77-C726-4008-849C-DA7361F88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4CFE7CA-C955-4365-90C3-6272CB9A3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38B43FC8-B81C-490A-A346-4C6235DA8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214D0221-0C97-4C71-B535-7506956EF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ED0C44EA-BD25-49A3-9EB8-9D8DED7C1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A3C9CCF2-15CC-4F7D-87F5-7FFEBAC9C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8AA321D8-1D2C-472C-A2DB-EBB74498D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724680C1-4BB5-45DB-A558-82514418C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94F4CEF-82DD-4CFB-8EE3-4AB115F6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4F186C9C-C620-4426-A674-E40F808F6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8929942C-BA3F-40EF-94DD-4A5C22C5B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D234974B-3555-465B-95A7-1C63CE738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E38F9FD-48AC-4C3E-9E75-D1C0B555E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AA72E26-5C3D-4231-9042-E00AE43E8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6684433D-3C9E-4C19-A801-D51CF3064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DADB0C3D-A021-4F40-93B3-76B61334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41781C18-F408-401D-8A86-99FFBB989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9D958D9F-E4B0-48B1-ADA4-3053AFB5D9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43EFCD46-F0FB-499C-81B9-3508FE5C8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2B6A130F-CB85-4BDA-8DDF-8DAAB2F7D0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9359DA40-CA94-4B1F-9BE6-C800BEEC7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73304FCD-8DAD-4BC8-A16E-84DDCA07F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BCB4864C-8F67-4BE7-89CC-664EA25EC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845F543D-67FC-4640-A2A1-69DA6D052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DBDB2A9C-60E5-4F7E-BA2B-4DD1595FB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72B10DA2-D88E-4952-BDB5-102E61B4B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AC5F5BED-3698-4F52-9977-D8CA2DC03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E19CCEBC-AD20-45B2-A751-42B40BB3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3A978AD9-9A35-4B89-B3BC-61E54AD9EB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77D8C808-AFC9-42DD-B253-004890379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EECD0BF1-7C64-407E-8306-4C447B1D3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953B0F94-AC35-4CB2-878D-1DC7D68BE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08EA50C2-BB5F-4368-AA91-67B207C1A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DE45A7FE-0A45-45F6-8417-EBDA5A12D8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DA8B8DC8-F88C-432E-A8C2-8D13FE874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D02C5430-233D-49F7-B852-181D2B2F6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76DB286F-9E15-441C-8697-57007B76C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534DC0EE-15B7-44AE-A7DC-8B5E22688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4FBE9900-F640-4248-9C4C-EDBE5E00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7FF04AF-F86B-49F8-AAB5-DA696591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710DCFEA-4572-47A3-A6BE-7B21F575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BA42ED8E-CCC8-478F-9EF4-625B63307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146DF8F4-DF09-4E6C-887F-C9269E56A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7FF3916E-5C82-4956-A88B-81BFAC91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7E5CF7AE-ED45-4AB5-9AEB-56FC964BF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7CFB132C-BEB1-4897-B1A4-97422811F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4EE49F21-E336-41BC-8256-85A9AB597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C62510EE-BDCD-4393-9AD7-2D0C9A72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2420F94B-4F00-4C6C-97E3-BA5B5E687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E712560A-A110-4132-85D5-21BBBFA8C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D1E3102B-23D5-43AE-A67D-583AAA52B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9D5ABE4E-EB80-423C-BBCE-9C1B77D9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BEB8CCC5-38F5-4892-A00B-14B645BBD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8860175F-F7D5-4464-AD61-5B435528F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E28C20B0-98AA-4A5B-8CE1-236A3F6CA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8A56719F-13F0-4B75-8C04-DAACD8FD8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B30555DA-285C-4859-83DE-B16FF6DB1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67AF00E9-C8D6-41C4-9703-5468F51639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D07F88BD-A2E8-4F25-BB43-9372C6C9F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DFAE35DA-8283-4F4B-8C00-FF8EFE39B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4340DEBE-A255-48E2-B7B2-AE881651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FE968FB9-507A-4F2E-B346-15995081B1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4DA99BD8-9C2B-46BF-AA27-ED405540D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50C84F67-D2C2-48DF-8537-DF99C6024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F5CAEB9A-26A6-4FBF-916B-19FC9B0BF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E4DEDE1B-4819-4E4B-849E-330D7DF5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C441B73E-F19C-4313-8F46-F600603B3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014FE805-EF51-4859-A6DF-CF75F9A0F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624CF2A5-BD9E-4570-8560-063BC70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6BEC415C-7946-43B2-9AC8-348B6B5CD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1B615AD5-3365-43D4-8E16-377A2A2F9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9D184DFD-DD33-491E-90FF-6E4ECA2668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31B62FE1-0262-4B09-ABEA-8AA010137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20C539C6-FAA9-4EBE-93D9-1F946E144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8C6EF3FF-09E5-4099-A49B-CA364A6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B3C5E06F-8F1E-4771-AAE4-B34B1D6A3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538D5AE9-76CC-4AE4-B026-656EDCB01B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30F1A9B9-52AB-4527-BD4A-1802F7C960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46A57D78-C020-4EEF-971D-0C8802889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7666D7A3-5ABF-4EDE-A0C5-F2099B2D8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13BC460A-E0FF-4658-A2FD-A3AF4D51D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26467CC2-3AB3-4D37-8323-385B7399F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563A1F58-33CE-4EDF-B902-3F43F69D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DDCFAB2F-7E88-4A57-999A-2506A1FE7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571BEB66-3787-441F-BB54-80C05C6F13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641DC095-611E-4979-8664-6C0EB878F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210B9ECF-D859-4919-A9D6-3208548F0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4FBC31D4-7E98-452C-8A87-822DE0432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E302346C-F328-435B-87ED-447C6F8542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B94F507E-9E94-432E-AE8A-A6CB2C5D0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1FFAC4F0-FD7F-4943-B60E-E276F8B23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A8A5D871-92FD-43C3-BF94-0B524FA7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6A79A241-1665-453E-ADD4-18892D4F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81EABE18-4189-4E07-93C9-9B76673E3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B658A0EE-6F09-4EF7-B5E7-F23A556B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15EB019C-C95B-4DE3-BD17-DC20F8007A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2948B3ED-79C1-47C8-B712-0BFB5536C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13387DB9-900B-422D-90F7-C5C7EB5D5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48FDCCF3-E6D6-4CD0-9D47-02FE785C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BC14E8F6-33F6-47CE-9A24-EA71D7149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F78CC38F-63FC-4552-B17B-8D79D3C8F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89042823-A002-49CE-B03D-ED1291DC13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96EFC6CE-198B-489B-B1EE-72CE84262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49FEA23D-54D9-45D7-9325-1E2F638C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2DB04EE3-370F-49CE-BCFE-C2999C3C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8BCBCC34-797D-41A8-8AD1-7E03E1BBF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AFF5C1F8-0EDE-4835-89E6-1FCB2EA39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6171D504-6300-457C-AFCC-064DBB3FC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62ACE739-C8C4-4495-B04C-C3AFC4481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3F4771CD-CDCA-4FFE-8EF5-E42D1781E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A10C0BFE-A8F9-4E21-9DFD-37A4D26C6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4D8D4EF9-4EF7-4538-A4AE-439F9335E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7E0500AB-5662-43B9-95C2-2EC80CC54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984021AD-A6A2-4CDA-A953-72FBA7598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FD1FBF47-CAC8-4385-9DC7-C9BB6167E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FBAEE482-005F-4288-8D66-09EA246C4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2C5DCF49-33DE-4AFF-818E-42F59F28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866903F3-208B-46D5-925B-254DC74291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2550D219-E342-4A38-BB89-575C1EE7A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5B5485FC-95D0-4660-9594-2C9BD3B77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2EA358DA-C7E8-4DF8-B7D6-CC582956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7990E8BB-4369-4845-8436-A6F3FE1D1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D6C050C5-1951-434B-A7FE-D271E73F8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7B018-0889-DA0D-F80F-D49CA57B4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8669" y="65621"/>
            <a:ext cx="4388656" cy="69075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US" sz="1600" dirty="0">
                <a:solidFill>
                  <a:schemeClr val="bg1"/>
                </a:solidFill>
              </a:rPr>
            </a:br>
            <a:br>
              <a:rPr lang="en-US" sz="1600" dirty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In </a:t>
            </a:r>
            <a:r>
              <a:rPr lang="en-US" sz="1600" dirty="0" err="1">
                <a:solidFill>
                  <a:schemeClr val="bg1"/>
                </a:solidFill>
              </a:rPr>
              <a:t>Minkowski</a:t>
            </a:r>
            <a:r>
              <a:rPr lang="en-US" sz="1600" dirty="0">
                <a:solidFill>
                  <a:schemeClr val="bg1"/>
                </a:solidFill>
              </a:rPr>
              <a:t> spacetime:</a:t>
            </a:r>
            <a:br>
              <a:rPr lang="en-US" sz="1600" dirty="0">
                <a:solidFill>
                  <a:schemeClr val="bg1"/>
                </a:solidFill>
              </a:rPr>
            </a:br>
            <a:br>
              <a:rPr lang="en-US" sz="1600" dirty="0">
                <a:solidFill>
                  <a:schemeClr val="bg1"/>
                </a:solidFill>
              </a:rPr>
            </a:br>
            <a:endParaRPr lang="en-US" sz="1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FB8D520-741B-F54B-4810-300CB09A462A}"/>
                  </a:ext>
                </a:extLst>
              </p:cNvPr>
              <p:cNvSpPr txBox="1"/>
              <p:nvPr/>
            </p:nvSpPr>
            <p:spPr>
              <a:xfrm>
                <a:off x="2073203" y="972498"/>
                <a:ext cx="4194128" cy="64588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𝑥𝑑𝑡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6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6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16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acc>
                                <m:accPr>
                                  <m:chr m:val="̇"/>
                                  <m:ctrlPr>
                                    <a:rPr lang="en-US" sz="16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p>
                                    <m:sSupPr>
                                      <m:ctrlPr>
                                        <a:rPr lang="en-US" sz="1600" b="0" i="1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𝜑</m:t>
                                      </m:r>
                                    </m:e>
                                    <m:sup>
                                      <m:r>
                                        <a:rPr lang="en-US" sz="1600" b="0" i="1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acc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6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sz="1600" b="0" i="1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e>
                                    <m:sup>
                                      <m:r>
                                        <a:rPr lang="en-US" sz="1600" b="0" i="1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sz="16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m:rPr>
                                  <m:sty m:val="p"/>
                                </m:r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∇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m:rPr>
                                  <m:sty m:val="p"/>
                                </m:r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∇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en-US" sz="1600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FB8D520-741B-F54B-4810-300CB09A46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3203" y="972498"/>
                <a:ext cx="4194128" cy="64588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6084B7E-2C79-625F-6AB4-87883AC2F85B}"/>
                  </a:ext>
                </a:extLst>
              </p:cNvPr>
              <p:cNvSpPr txBox="1"/>
              <p:nvPr/>
            </p:nvSpPr>
            <p:spPr>
              <a:xfrm>
                <a:off x="2854237" y="1583395"/>
                <a:ext cx="2632060" cy="63818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→ 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𝛿𝜑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br>
                  <a:rPr lang="en-US" sz="1600" dirty="0">
                    <a:solidFill>
                      <a:schemeClr val="bg1"/>
                    </a:solidFill>
                  </a:rPr>
                </a:b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en-US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acc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∇</m:t>
                        </m:r>
                      </m:e>
                      <m:sup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𝜕𝜑</m:t>
                        </m:r>
                      </m:den>
                    </m:f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1600" dirty="0">
                    <a:solidFill>
                      <a:schemeClr val="bg1"/>
                    </a:solidFill>
                  </a:rPr>
                  <a:t>   KG eq. </a:t>
                </a: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6084B7E-2C79-625F-6AB4-87883AC2F8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4237" y="1583395"/>
                <a:ext cx="2632060" cy="638188"/>
              </a:xfrm>
              <a:prstGeom prst="rect">
                <a:avLst/>
              </a:prstGeom>
              <a:blipFill>
                <a:blip r:embed="rId4"/>
                <a:stretch>
                  <a:fillRect l="-2778" r="-694" b="-105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29CA666-108E-0DBE-2CC9-3E7965AEEB13}"/>
                  </a:ext>
                </a:extLst>
              </p:cNvPr>
              <p:cNvSpPr txBox="1"/>
              <p:nvPr/>
            </p:nvSpPr>
            <p:spPr>
              <a:xfrm>
                <a:off x="2082508" y="2136007"/>
                <a:ext cx="3685592" cy="8485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chemeClr val="bg1"/>
                    </a:solidFill>
                  </a:rPr>
                  <a:t>In FRW spacetime: </a:t>
                </a:r>
                <a:br>
                  <a:rPr lang="en-US" sz="1600" dirty="0">
                    <a:solidFill>
                      <a:schemeClr val="bg1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̈"/>
                          <m:ctrlPr>
                            <a:rPr lang="en-US" sz="1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</m:acc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+3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acc>
                        <m:accPr>
                          <m:chr m:val="̇"/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</m:acc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</m:t>
                      </m:r>
                      <m:f>
                        <m:f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𝜕𝜑</m:t>
                          </m:r>
                        </m:den>
                      </m:f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(∗)</m:t>
                      </m:r>
                    </m:oMath>
                  </m:oMathPara>
                </a14:m>
                <a:br>
                  <a:rPr lang="en-US" sz="1600" dirty="0">
                    <a:solidFill>
                      <a:schemeClr val="bg1"/>
                    </a:solidFill>
                  </a:rPr>
                </a:br>
                <a:endParaRPr lang="en-US" sz="1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29CA666-108E-0DBE-2CC9-3E7965AEEB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508" y="2136007"/>
                <a:ext cx="3685592" cy="848502"/>
              </a:xfrm>
              <a:prstGeom prst="rect">
                <a:avLst/>
              </a:prstGeom>
              <a:blipFill>
                <a:blip r:embed="rId5"/>
                <a:stretch>
                  <a:fillRect l="-993" t="-2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0698E90-A88A-16D2-7970-2320D6C73873}"/>
                  </a:ext>
                </a:extLst>
              </p:cNvPr>
              <p:cNvSpPr txBox="1"/>
              <p:nvPr/>
            </p:nvSpPr>
            <p:spPr>
              <a:xfrm>
                <a:off x="6789304" y="1116103"/>
                <a:ext cx="4985929" cy="24672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:r>
                  <a:rPr lang="en-US" dirty="0">
                    <a:solidFill>
                      <a:schemeClr val="bg1"/>
                    </a:solidFill>
                  </a:rPr>
                  <a:t>To understand energy density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𝑖𝑛𝑓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, we solve KG (*) and Friedmann equations:</a:t>
                </a:r>
                <a:br>
                  <a:rPr lang="en-US" dirty="0">
                    <a:solidFill>
                      <a:schemeClr val="bg1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acc>
                            <m:accPr>
                              <m:chr m:val="̇"/>
                              <m:ctrlP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𝜑</m:t>
                                  </m:r>
                                </m:e>
                                <m:sup>
                                  <m: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acc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br>
                  <a:rPr lang="en-US" dirty="0">
                    <a:solidFill>
                      <a:schemeClr val="bg1"/>
                    </a:solidFill>
                  </a:rPr>
                </a:br>
                <a:r>
                  <a:rPr lang="en-US" dirty="0">
                    <a:solidFill>
                      <a:schemeClr val="bg1"/>
                    </a:solidFill>
                  </a:rPr>
                  <a:t>wherefrom </a:t>
                </a:r>
                <a:r>
                  <a:rPr lang="en-US" dirty="0" err="1">
                    <a:solidFill>
                      <a:schemeClr val="bg1"/>
                    </a:solidFill>
                  </a:rPr>
                  <a:t>inflaton</a:t>
                </a:r>
                <a:r>
                  <a:rPr lang="en-US" dirty="0">
                    <a:solidFill>
                      <a:schemeClr val="bg1"/>
                    </a:solidFill>
                  </a:rPr>
                  <a:t> acts like a fluid for which the pressure is not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𝑤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but :</a:t>
                </a:r>
                <a:br>
                  <a:rPr lang="en-US" dirty="0">
                    <a:solidFill>
                      <a:schemeClr val="bg1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acc>
                            <m:accPr>
                              <m:chr m:val="̇"/>
                              <m:ctrlP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𝜑</m:t>
                                  </m:r>
                                </m:e>
                                <m:sup>
                                  <m: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acc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US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0698E90-A88A-16D2-7970-2320D6C73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9304" y="1116103"/>
                <a:ext cx="4985929" cy="2467278"/>
              </a:xfrm>
              <a:prstGeom prst="rect">
                <a:avLst/>
              </a:prstGeom>
              <a:blipFill>
                <a:blip r:embed="rId6"/>
                <a:stretch>
                  <a:fillRect l="-1100" t="-988" r="-4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AA753C4-9C63-06B7-F0BD-CCCBC5300312}"/>
                  </a:ext>
                </a:extLst>
              </p:cNvPr>
              <p:cNvSpPr txBox="1"/>
              <p:nvPr/>
            </p:nvSpPr>
            <p:spPr>
              <a:xfrm>
                <a:off x="6011426" y="3534614"/>
                <a:ext cx="6050135" cy="9576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After some steps we can see that we get an inflationary phase only when the potential energy dominates the kinetic energy,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) &gt;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̇"/>
                            <m:ctrlP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𝜑</m:t>
                            </m:r>
                          </m:e>
                        </m:acc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AA753C4-9C63-06B7-F0BD-CCCBC53003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1426" y="3534614"/>
                <a:ext cx="6050135" cy="957698"/>
              </a:xfrm>
              <a:prstGeom prst="rect">
                <a:avLst/>
              </a:prstGeom>
              <a:blipFill>
                <a:blip r:embed="rId7"/>
                <a:stretch>
                  <a:fillRect l="-806" t="-3822" b="-57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0" name="Picture 199">
            <a:extLst>
              <a:ext uri="{FF2B5EF4-FFF2-40B4-BE49-F238E27FC236}">
                <a16:creationId xmlns:a16="http://schemas.microsoft.com/office/drawing/2014/main" id="{A8F038E4-5A9C-527A-874F-929FB10FE6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38242" y="4569637"/>
            <a:ext cx="2094233" cy="166186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02" name="TextBox 201">
                <a:extLst>
                  <a:ext uri="{FF2B5EF4-FFF2-40B4-BE49-F238E27FC236}">
                    <a16:creationId xmlns:a16="http://schemas.microsoft.com/office/drawing/2014/main" id="{E3601493-008F-2C8E-86E6-0558D0823CA6}"/>
                  </a:ext>
                </a:extLst>
              </p:cNvPr>
              <p:cNvSpPr txBox="1"/>
              <p:nvPr/>
            </p:nvSpPr>
            <p:spPr>
              <a:xfrm>
                <a:off x="6789304" y="4625782"/>
                <a:ext cx="5284659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We start with a scalar field sitting high on some potential. Using slow-roll condition 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) 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̇"/>
                            <m:ctrlP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𝜑</m:t>
                            </m:r>
                          </m:e>
                        </m:acc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we can generate an exponentially large expansion. </a:t>
                </a:r>
              </a:p>
            </p:txBody>
          </p:sp>
        </mc:Choice>
        <mc:Fallback>
          <p:sp>
            <p:nvSpPr>
              <p:cNvPr id="202" name="TextBox 201">
                <a:extLst>
                  <a:ext uri="{FF2B5EF4-FFF2-40B4-BE49-F238E27FC236}">
                    <a16:creationId xmlns:a16="http://schemas.microsoft.com/office/drawing/2014/main" id="{E3601493-008F-2C8E-86E6-0558D0823C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9304" y="4625782"/>
                <a:ext cx="5284659" cy="923330"/>
              </a:xfrm>
              <a:prstGeom prst="rect">
                <a:avLst/>
              </a:prstGeom>
              <a:blipFill>
                <a:blip r:embed="rId9"/>
                <a:stretch>
                  <a:fillRect l="-1038" t="-3974" b="-99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4" name="TextBox 203">
            <a:extLst>
              <a:ext uri="{FF2B5EF4-FFF2-40B4-BE49-F238E27FC236}">
                <a16:creationId xmlns:a16="http://schemas.microsoft.com/office/drawing/2014/main" id="{5810B2C4-E335-664E-191A-3AC70D12F75F}"/>
              </a:ext>
            </a:extLst>
          </p:cNvPr>
          <p:cNvSpPr txBox="1"/>
          <p:nvPr/>
        </p:nvSpPr>
        <p:spPr>
          <a:xfrm>
            <a:off x="129771" y="131594"/>
            <a:ext cx="60975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</a:rPr>
              <a:t>[1]. </a:t>
            </a:r>
            <a:r>
              <a:rPr lang="en-US" sz="1200" b="1" dirty="0">
                <a:solidFill>
                  <a:schemeClr val="bg1"/>
                </a:solidFill>
              </a:rPr>
              <a:t>David Tong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i="1" dirty="0">
                <a:solidFill>
                  <a:schemeClr val="bg1"/>
                </a:solidFill>
              </a:rPr>
              <a:t>Cosmology(2019)</a:t>
            </a:r>
          </a:p>
        </p:txBody>
      </p:sp>
    </p:spTree>
    <p:extLst>
      <p:ext uri="{BB962C8B-B14F-4D97-AF65-F5344CB8AC3E}">
        <p14:creationId xmlns:p14="http://schemas.microsoft.com/office/powerpoint/2010/main" val="725839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FB6F1-E746-EC29-6F89-35B72B297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571" y="2894853"/>
            <a:ext cx="10515600" cy="4351338"/>
          </a:xfrm>
        </p:spPr>
        <p:txBody>
          <a:bodyPr/>
          <a:lstStyle/>
          <a:p>
            <a:r>
              <a:rPr lang="en-US" dirty="0"/>
              <a:t>If the </a:t>
            </a:r>
            <a:r>
              <a:rPr lang="en-US" dirty="0" err="1"/>
              <a:t>inflaton</a:t>
            </a:r>
            <a:r>
              <a:rPr lang="en-US" dirty="0"/>
              <a:t> field is coupled to other fields in nature, then these will be excited as the </a:t>
            </a:r>
            <a:r>
              <a:rPr lang="en-US" dirty="0" err="1"/>
              <a:t>inflaton</a:t>
            </a:r>
            <a:r>
              <a:rPr lang="en-US" dirty="0"/>
              <a:t> oscillates around the minimum of its potential – reheating </a:t>
            </a:r>
          </a:p>
          <a:p>
            <a:r>
              <a:rPr lang="en-US" dirty="0"/>
              <a:t>After reheating the standard hot BB cosmology can start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4C85E3E-F56D-C206-821C-322FD31A2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75" y="783771"/>
            <a:ext cx="3360576" cy="953570"/>
          </a:xfrm>
          <a:custGeom>
            <a:avLst/>
            <a:gdLst>
              <a:gd name="connsiteX0" fmla="*/ 0 w 3360576"/>
              <a:gd name="connsiteY0" fmla="*/ 158932 h 953570"/>
              <a:gd name="connsiteX1" fmla="*/ 158932 w 3360576"/>
              <a:gd name="connsiteY1" fmla="*/ 0 h 953570"/>
              <a:gd name="connsiteX2" fmla="*/ 696478 w 3360576"/>
              <a:gd name="connsiteY2" fmla="*/ 0 h 953570"/>
              <a:gd name="connsiteX3" fmla="*/ 1203596 w 3360576"/>
              <a:gd name="connsiteY3" fmla="*/ 0 h 953570"/>
              <a:gd name="connsiteX4" fmla="*/ 1680288 w 3360576"/>
              <a:gd name="connsiteY4" fmla="*/ 0 h 953570"/>
              <a:gd name="connsiteX5" fmla="*/ 2096125 w 3360576"/>
              <a:gd name="connsiteY5" fmla="*/ 0 h 953570"/>
              <a:gd name="connsiteX6" fmla="*/ 2572817 w 3360576"/>
              <a:gd name="connsiteY6" fmla="*/ 0 h 953570"/>
              <a:gd name="connsiteX7" fmla="*/ 3201644 w 3360576"/>
              <a:gd name="connsiteY7" fmla="*/ 0 h 953570"/>
              <a:gd name="connsiteX8" fmla="*/ 3360576 w 3360576"/>
              <a:gd name="connsiteY8" fmla="*/ 158932 h 953570"/>
              <a:gd name="connsiteX9" fmla="*/ 3360576 w 3360576"/>
              <a:gd name="connsiteY9" fmla="*/ 483142 h 953570"/>
              <a:gd name="connsiteX10" fmla="*/ 3360576 w 3360576"/>
              <a:gd name="connsiteY10" fmla="*/ 794638 h 953570"/>
              <a:gd name="connsiteX11" fmla="*/ 3201644 w 3360576"/>
              <a:gd name="connsiteY11" fmla="*/ 953570 h 953570"/>
              <a:gd name="connsiteX12" fmla="*/ 2664098 w 3360576"/>
              <a:gd name="connsiteY12" fmla="*/ 953570 h 953570"/>
              <a:gd name="connsiteX13" fmla="*/ 2248261 w 3360576"/>
              <a:gd name="connsiteY13" fmla="*/ 953570 h 953570"/>
              <a:gd name="connsiteX14" fmla="*/ 1832424 w 3360576"/>
              <a:gd name="connsiteY14" fmla="*/ 953570 h 953570"/>
              <a:gd name="connsiteX15" fmla="*/ 1294878 w 3360576"/>
              <a:gd name="connsiteY15" fmla="*/ 953570 h 953570"/>
              <a:gd name="connsiteX16" fmla="*/ 879041 w 3360576"/>
              <a:gd name="connsiteY16" fmla="*/ 953570 h 953570"/>
              <a:gd name="connsiteX17" fmla="*/ 158932 w 3360576"/>
              <a:gd name="connsiteY17" fmla="*/ 953570 h 953570"/>
              <a:gd name="connsiteX18" fmla="*/ 0 w 3360576"/>
              <a:gd name="connsiteY18" fmla="*/ 794638 h 953570"/>
              <a:gd name="connsiteX19" fmla="*/ 0 w 3360576"/>
              <a:gd name="connsiteY19" fmla="*/ 495856 h 953570"/>
              <a:gd name="connsiteX20" fmla="*/ 0 w 3360576"/>
              <a:gd name="connsiteY20" fmla="*/ 158932 h 953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360576" h="953570" fill="none" extrusionOk="0">
                <a:moveTo>
                  <a:pt x="0" y="158932"/>
                </a:moveTo>
                <a:cubicBezTo>
                  <a:pt x="-8746" y="70416"/>
                  <a:pt x="61600" y="5895"/>
                  <a:pt x="158932" y="0"/>
                </a:cubicBezTo>
                <a:cubicBezTo>
                  <a:pt x="405819" y="-55109"/>
                  <a:pt x="471073" y="48742"/>
                  <a:pt x="696478" y="0"/>
                </a:cubicBezTo>
                <a:cubicBezTo>
                  <a:pt x="921883" y="-48742"/>
                  <a:pt x="998098" y="59590"/>
                  <a:pt x="1203596" y="0"/>
                </a:cubicBezTo>
                <a:cubicBezTo>
                  <a:pt x="1409094" y="-59590"/>
                  <a:pt x="1577624" y="16401"/>
                  <a:pt x="1680288" y="0"/>
                </a:cubicBezTo>
                <a:cubicBezTo>
                  <a:pt x="1782952" y="-16401"/>
                  <a:pt x="1972166" y="12266"/>
                  <a:pt x="2096125" y="0"/>
                </a:cubicBezTo>
                <a:cubicBezTo>
                  <a:pt x="2220084" y="-12266"/>
                  <a:pt x="2347782" y="3653"/>
                  <a:pt x="2572817" y="0"/>
                </a:cubicBezTo>
                <a:cubicBezTo>
                  <a:pt x="2797852" y="-3653"/>
                  <a:pt x="2960657" y="43613"/>
                  <a:pt x="3201644" y="0"/>
                </a:cubicBezTo>
                <a:cubicBezTo>
                  <a:pt x="3290588" y="3527"/>
                  <a:pt x="3348307" y="63895"/>
                  <a:pt x="3360576" y="158932"/>
                </a:cubicBezTo>
                <a:cubicBezTo>
                  <a:pt x="3395618" y="316745"/>
                  <a:pt x="3356762" y="412996"/>
                  <a:pt x="3360576" y="483142"/>
                </a:cubicBezTo>
                <a:cubicBezTo>
                  <a:pt x="3364390" y="553288"/>
                  <a:pt x="3349443" y="675317"/>
                  <a:pt x="3360576" y="794638"/>
                </a:cubicBezTo>
                <a:cubicBezTo>
                  <a:pt x="3357650" y="873506"/>
                  <a:pt x="3283842" y="952441"/>
                  <a:pt x="3201644" y="953570"/>
                </a:cubicBezTo>
                <a:cubicBezTo>
                  <a:pt x="2942156" y="955273"/>
                  <a:pt x="2815367" y="903813"/>
                  <a:pt x="2664098" y="953570"/>
                </a:cubicBezTo>
                <a:cubicBezTo>
                  <a:pt x="2512829" y="1003327"/>
                  <a:pt x="2439357" y="932975"/>
                  <a:pt x="2248261" y="953570"/>
                </a:cubicBezTo>
                <a:cubicBezTo>
                  <a:pt x="2057165" y="974165"/>
                  <a:pt x="1974123" y="932889"/>
                  <a:pt x="1832424" y="953570"/>
                </a:cubicBezTo>
                <a:cubicBezTo>
                  <a:pt x="1690725" y="974251"/>
                  <a:pt x="1464087" y="948288"/>
                  <a:pt x="1294878" y="953570"/>
                </a:cubicBezTo>
                <a:cubicBezTo>
                  <a:pt x="1125669" y="958852"/>
                  <a:pt x="980104" y="953373"/>
                  <a:pt x="879041" y="953570"/>
                </a:cubicBezTo>
                <a:cubicBezTo>
                  <a:pt x="777978" y="953767"/>
                  <a:pt x="471422" y="888769"/>
                  <a:pt x="158932" y="953570"/>
                </a:cubicBezTo>
                <a:cubicBezTo>
                  <a:pt x="83263" y="951535"/>
                  <a:pt x="12531" y="868430"/>
                  <a:pt x="0" y="794638"/>
                </a:cubicBezTo>
                <a:cubicBezTo>
                  <a:pt x="-8975" y="657251"/>
                  <a:pt x="11776" y="615804"/>
                  <a:pt x="0" y="495856"/>
                </a:cubicBezTo>
                <a:cubicBezTo>
                  <a:pt x="-11776" y="375908"/>
                  <a:pt x="39441" y="311571"/>
                  <a:pt x="0" y="158932"/>
                </a:cubicBezTo>
                <a:close/>
              </a:path>
              <a:path w="3360576" h="953570" stroke="0" extrusionOk="0">
                <a:moveTo>
                  <a:pt x="0" y="158932"/>
                </a:moveTo>
                <a:cubicBezTo>
                  <a:pt x="-19756" y="75197"/>
                  <a:pt x="61564" y="10238"/>
                  <a:pt x="158932" y="0"/>
                </a:cubicBezTo>
                <a:cubicBezTo>
                  <a:pt x="303792" y="-2754"/>
                  <a:pt x="513460" y="32515"/>
                  <a:pt x="666051" y="0"/>
                </a:cubicBezTo>
                <a:cubicBezTo>
                  <a:pt x="818642" y="-32515"/>
                  <a:pt x="977496" y="8123"/>
                  <a:pt x="1112315" y="0"/>
                </a:cubicBezTo>
                <a:cubicBezTo>
                  <a:pt x="1247134" y="-8123"/>
                  <a:pt x="1351677" y="49174"/>
                  <a:pt x="1528152" y="0"/>
                </a:cubicBezTo>
                <a:cubicBezTo>
                  <a:pt x="1704627" y="-49174"/>
                  <a:pt x="1857207" y="7926"/>
                  <a:pt x="2004844" y="0"/>
                </a:cubicBezTo>
                <a:cubicBezTo>
                  <a:pt x="2152481" y="-7926"/>
                  <a:pt x="2352151" y="43911"/>
                  <a:pt x="2481535" y="0"/>
                </a:cubicBezTo>
                <a:cubicBezTo>
                  <a:pt x="2610919" y="-43911"/>
                  <a:pt x="2888772" y="34"/>
                  <a:pt x="3201644" y="0"/>
                </a:cubicBezTo>
                <a:cubicBezTo>
                  <a:pt x="3306367" y="376"/>
                  <a:pt x="3358145" y="62839"/>
                  <a:pt x="3360576" y="158932"/>
                </a:cubicBezTo>
                <a:cubicBezTo>
                  <a:pt x="3396568" y="276274"/>
                  <a:pt x="3356376" y="349535"/>
                  <a:pt x="3360576" y="464071"/>
                </a:cubicBezTo>
                <a:cubicBezTo>
                  <a:pt x="3364776" y="578607"/>
                  <a:pt x="3336259" y="638749"/>
                  <a:pt x="3360576" y="794638"/>
                </a:cubicBezTo>
                <a:cubicBezTo>
                  <a:pt x="3363495" y="859515"/>
                  <a:pt x="3287573" y="954124"/>
                  <a:pt x="3201644" y="953570"/>
                </a:cubicBezTo>
                <a:cubicBezTo>
                  <a:pt x="3041297" y="966490"/>
                  <a:pt x="2851908" y="938037"/>
                  <a:pt x="2633671" y="953570"/>
                </a:cubicBezTo>
                <a:cubicBezTo>
                  <a:pt x="2415434" y="969103"/>
                  <a:pt x="2407971" y="900181"/>
                  <a:pt x="2187407" y="953570"/>
                </a:cubicBezTo>
                <a:cubicBezTo>
                  <a:pt x="1966843" y="1006959"/>
                  <a:pt x="1929409" y="940254"/>
                  <a:pt x="1680288" y="953570"/>
                </a:cubicBezTo>
                <a:cubicBezTo>
                  <a:pt x="1431167" y="966886"/>
                  <a:pt x="1382670" y="902291"/>
                  <a:pt x="1203596" y="953570"/>
                </a:cubicBezTo>
                <a:cubicBezTo>
                  <a:pt x="1024522" y="1004849"/>
                  <a:pt x="862292" y="893650"/>
                  <a:pt x="635624" y="953570"/>
                </a:cubicBezTo>
                <a:cubicBezTo>
                  <a:pt x="408956" y="1013490"/>
                  <a:pt x="380654" y="942996"/>
                  <a:pt x="158932" y="953570"/>
                </a:cubicBezTo>
                <a:cubicBezTo>
                  <a:pt x="84967" y="959732"/>
                  <a:pt x="11278" y="865663"/>
                  <a:pt x="0" y="794638"/>
                </a:cubicBezTo>
                <a:cubicBezTo>
                  <a:pt x="-29023" y="647268"/>
                  <a:pt x="15929" y="617731"/>
                  <a:pt x="0" y="489499"/>
                </a:cubicBezTo>
                <a:cubicBezTo>
                  <a:pt x="-15929" y="361267"/>
                  <a:pt x="22669" y="304715"/>
                  <a:pt x="0" y="158932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Reheating</a:t>
            </a:r>
            <a:endParaRPr lang="en-US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13638F-62FF-D926-9A98-D55BEB9DBE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829"/>
          <a:stretch/>
        </p:blipFill>
        <p:spPr>
          <a:xfrm>
            <a:off x="9128938" y="1387897"/>
            <a:ext cx="2094233" cy="15816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F5F70A-450A-2E88-598F-E31A025EF65D}"/>
              </a:ext>
            </a:extLst>
          </p:cNvPr>
          <p:cNvSpPr txBox="1"/>
          <p:nvPr/>
        </p:nvSpPr>
        <p:spPr>
          <a:xfrm>
            <a:off x="707571" y="1827099"/>
            <a:ext cx="80725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By the end of inflation, the universe is left flat but devoid of any matter or radiation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pic>
        <p:nvPicPr>
          <p:cNvPr id="8" name="Picture 7" descr="A thermometer and arrow&#10;&#10;Description automatically generated">
            <a:extLst>
              <a:ext uri="{FF2B5EF4-FFF2-40B4-BE49-F238E27FC236}">
                <a16:creationId xmlns:a16="http://schemas.microsoft.com/office/drawing/2014/main" id="{3F60CE83-EA33-8E2F-EE82-113B6C069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69" y="4572258"/>
            <a:ext cx="1873964" cy="18739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EC4130B-C7EE-444E-27A5-0F12ED7636B6}"/>
              </a:ext>
            </a:extLst>
          </p:cNvPr>
          <p:cNvSpPr txBox="1"/>
          <p:nvPr/>
        </p:nvSpPr>
        <p:spPr>
          <a:xfrm>
            <a:off x="9210093" y="6444991"/>
            <a:ext cx="304877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/>
              <a:t>[1]. </a:t>
            </a:r>
            <a:r>
              <a:rPr lang="en-US" sz="1400" b="1" dirty="0"/>
              <a:t>David Tong</a:t>
            </a:r>
            <a:r>
              <a:rPr lang="en-US" sz="1400" dirty="0"/>
              <a:t>. </a:t>
            </a:r>
            <a:r>
              <a:rPr lang="en-US" sz="1400" i="1" dirty="0"/>
              <a:t>Cosmology(2019)</a:t>
            </a:r>
          </a:p>
        </p:txBody>
      </p:sp>
    </p:spTree>
    <p:extLst>
      <p:ext uri="{BB962C8B-B14F-4D97-AF65-F5344CB8AC3E}">
        <p14:creationId xmlns:p14="http://schemas.microsoft.com/office/powerpoint/2010/main" val="105870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D5892-658C-6FD4-6FDE-5361DCBE9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950" y="565993"/>
            <a:ext cx="10515600" cy="35301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So inflation is followed by the subsequent phase filling the spaces with visible hot matters homogeneously distributed </a:t>
            </a:r>
          </a:p>
          <a:p>
            <a:pPr marL="0" indent="0">
              <a:buNone/>
            </a:pPr>
            <a:r>
              <a:rPr lang="en-US" sz="2400" dirty="0"/>
              <a:t>In the standard scenario, </a:t>
            </a:r>
            <a:r>
              <a:rPr lang="en-US" sz="2400" b="1" dirty="0">
                <a:highlight>
                  <a:srgbClr val="C0C0C0"/>
                </a:highlight>
              </a:rPr>
              <a:t>reheating</a:t>
            </a:r>
            <a:r>
              <a:rPr lang="en-US" sz="2400" dirty="0"/>
              <a:t> is the physical process through which the </a:t>
            </a:r>
            <a:r>
              <a:rPr lang="en-US" sz="2400" dirty="0" err="1"/>
              <a:t>inflaton</a:t>
            </a:r>
            <a:r>
              <a:rPr lang="en-US" sz="2400" dirty="0"/>
              <a:t> field decays into the visible matter fields</a:t>
            </a:r>
          </a:p>
          <a:p>
            <a:pPr marL="0" indent="0">
              <a:buNone/>
            </a:pPr>
            <a:r>
              <a:rPr lang="en-US" sz="2400" dirty="0"/>
              <a:t>Depending on the nature of </a:t>
            </a:r>
            <a:r>
              <a:rPr lang="en-US" sz="2400" dirty="0" err="1"/>
              <a:t>inflaton</a:t>
            </a:r>
            <a:r>
              <a:rPr lang="en-US" sz="2400" dirty="0"/>
              <a:t> and its decay, reheating dynamics can be effectively described by parameters such as the equation of state of </a:t>
            </a:r>
            <a:r>
              <a:rPr lang="en-US" sz="2400" dirty="0" err="1"/>
              <a:t>inflaton</a:t>
            </a:r>
            <a:r>
              <a:rPr lang="en-US" sz="2400" dirty="0"/>
              <a:t> (</a:t>
            </a:r>
            <a:r>
              <a:rPr lang="en-US" sz="2400" dirty="0" err="1"/>
              <a:t>EoS</a:t>
            </a:r>
            <a:r>
              <a:rPr lang="en-US" sz="2400" dirty="0"/>
              <a:t>) and its </a:t>
            </a:r>
            <a:r>
              <a:rPr lang="en-US" sz="2400" dirty="0">
                <a:highlight>
                  <a:srgbClr val="C0C0C0"/>
                </a:highlight>
              </a:rPr>
              <a:t>coupling with other fields 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Possible decay channels:</a:t>
            </a:r>
            <a:br>
              <a:rPr lang="en-US" sz="2400" dirty="0"/>
            </a:br>
            <a:endParaRPr lang="en-US" sz="2400" dirty="0"/>
          </a:p>
          <a:p>
            <a:pPr marL="0" indent="0">
              <a:buNone/>
            </a:pPr>
            <a:endParaRPr lang="en-US" sz="2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237A72-97E6-CE83-10E5-735C5E14664A}"/>
              </a:ext>
            </a:extLst>
          </p:cNvPr>
          <p:cNvSpPr txBox="1"/>
          <p:nvPr/>
        </p:nvSpPr>
        <p:spPr>
          <a:xfrm>
            <a:off x="223935" y="3634474"/>
            <a:ext cx="106182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Inflaton</a:t>
            </a:r>
            <a:r>
              <a:rPr lang="el-GR" dirty="0"/>
              <a:t> </a:t>
            </a:r>
            <a:r>
              <a:rPr lang="en-US" dirty="0"/>
              <a:t>decaying into bosonic radiation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Inflaton</a:t>
            </a:r>
            <a:r>
              <a:rPr lang="en-US" dirty="0"/>
              <a:t> decaying into fermionic radiation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Inflaton</a:t>
            </a:r>
            <a:r>
              <a:rPr lang="en-US" dirty="0"/>
              <a:t> decaying into all fundamental fields through minimal s-channel graviton exchange interaction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1447D9E-6DB0-9778-BF99-408B02FFE8A7}"/>
              </a:ext>
            </a:extLst>
          </p:cNvPr>
          <p:cNvSpPr/>
          <p:nvPr/>
        </p:nvSpPr>
        <p:spPr>
          <a:xfrm>
            <a:off x="223935" y="3599384"/>
            <a:ext cx="11484428" cy="993510"/>
          </a:xfrm>
          <a:custGeom>
            <a:avLst/>
            <a:gdLst>
              <a:gd name="connsiteX0" fmla="*/ 0 w 11484428"/>
              <a:gd name="connsiteY0" fmla="*/ 165588 h 993510"/>
              <a:gd name="connsiteX1" fmla="*/ 165588 w 11484428"/>
              <a:gd name="connsiteY1" fmla="*/ 0 h 993510"/>
              <a:gd name="connsiteX2" fmla="*/ 752601 w 11484428"/>
              <a:gd name="connsiteY2" fmla="*/ 0 h 993510"/>
              <a:gd name="connsiteX3" fmla="*/ 1116549 w 11484428"/>
              <a:gd name="connsiteY3" fmla="*/ 0 h 993510"/>
              <a:gd name="connsiteX4" fmla="*/ 1368965 w 11484428"/>
              <a:gd name="connsiteY4" fmla="*/ 0 h 993510"/>
              <a:gd name="connsiteX5" fmla="*/ 1844446 w 11484428"/>
              <a:gd name="connsiteY5" fmla="*/ 0 h 993510"/>
              <a:gd name="connsiteX6" fmla="*/ 2319927 w 11484428"/>
              <a:gd name="connsiteY6" fmla="*/ 0 h 993510"/>
              <a:gd name="connsiteX7" fmla="*/ 2906940 w 11484428"/>
              <a:gd name="connsiteY7" fmla="*/ 0 h 993510"/>
              <a:gd name="connsiteX8" fmla="*/ 3270888 w 11484428"/>
              <a:gd name="connsiteY8" fmla="*/ 0 h 993510"/>
              <a:gd name="connsiteX9" fmla="*/ 4080966 w 11484428"/>
              <a:gd name="connsiteY9" fmla="*/ 0 h 993510"/>
              <a:gd name="connsiteX10" fmla="*/ 4556447 w 11484428"/>
              <a:gd name="connsiteY10" fmla="*/ 0 h 993510"/>
              <a:gd name="connsiteX11" fmla="*/ 5366526 w 11484428"/>
              <a:gd name="connsiteY11" fmla="*/ 0 h 993510"/>
              <a:gd name="connsiteX12" fmla="*/ 6176604 w 11484428"/>
              <a:gd name="connsiteY12" fmla="*/ 0 h 993510"/>
              <a:gd name="connsiteX13" fmla="*/ 6652085 w 11484428"/>
              <a:gd name="connsiteY13" fmla="*/ 0 h 993510"/>
              <a:gd name="connsiteX14" fmla="*/ 6904500 w 11484428"/>
              <a:gd name="connsiteY14" fmla="*/ 0 h 993510"/>
              <a:gd name="connsiteX15" fmla="*/ 7268448 w 11484428"/>
              <a:gd name="connsiteY15" fmla="*/ 0 h 993510"/>
              <a:gd name="connsiteX16" fmla="*/ 7855462 w 11484428"/>
              <a:gd name="connsiteY16" fmla="*/ 0 h 993510"/>
              <a:gd name="connsiteX17" fmla="*/ 8330942 w 11484428"/>
              <a:gd name="connsiteY17" fmla="*/ 0 h 993510"/>
              <a:gd name="connsiteX18" fmla="*/ 9141021 w 11484428"/>
              <a:gd name="connsiteY18" fmla="*/ 0 h 993510"/>
              <a:gd name="connsiteX19" fmla="*/ 9951099 w 11484428"/>
              <a:gd name="connsiteY19" fmla="*/ 0 h 993510"/>
              <a:gd name="connsiteX20" fmla="*/ 10426580 w 11484428"/>
              <a:gd name="connsiteY20" fmla="*/ 0 h 993510"/>
              <a:gd name="connsiteX21" fmla="*/ 11318840 w 11484428"/>
              <a:gd name="connsiteY21" fmla="*/ 0 h 993510"/>
              <a:gd name="connsiteX22" fmla="*/ 11484428 w 11484428"/>
              <a:gd name="connsiteY22" fmla="*/ 165588 h 993510"/>
              <a:gd name="connsiteX23" fmla="*/ 11484428 w 11484428"/>
              <a:gd name="connsiteY23" fmla="*/ 496755 h 993510"/>
              <a:gd name="connsiteX24" fmla="*/ 11484428 w 11484428"/>
              <a:gd name="connsiteY24" fmla="*/ 827922 h 993510"/>
              <a:gd name="connsiteX25" fmla="*/ 11318840 w 11484428"/>
              <a:gd name="connsiteY25" fmla="*/ 993510 h 993510"/>
              <a:gd name="connsiteX26" fmla="*/ 10954892 w 11484428"/>
              <a:gd name="connsiteY26" fmla="*/ 993510 h 993510"/>
              <a:gd name="connsiteX27" fmla="*/ 10702476 w 11484428"/>
              <a:gd name="connsiteY27" fmla="*/ 993510 h 993510"/>
              <a:gd name="connsiteX28" fmla="*/ 10226995 w 11484428"/>
              <a:gd name="connsiteY28" fmla="*/ 993510 h 993510"/>
              <a:gd name="connsiteX29" fmla="*/ 9863047 w 11484428"/>
              <a:gd name="connsiteY29" fmla="*/ 993510 h 993510"/>
              <a:gd name="connsiteX30" fmla="*/ 9052969 w 11484428"/>
              <a:gd name="connsiteY30" fmla="*/ 993510 h 993510"/>
              <a:gd name="connsiteX31" fmla="*/ 8242891 w 11484428"/>
              <a:gd name="connsiteY31" fmla="*/ 993510 h 993510"/>
              <a:gd name="connsiteX32" fmla="*/ 7655877 w 11484428"/>
              <a:gd name="connsiteY32" fmla="*/ 993510 h 993510"/>
              <a:gd name="connsiteX33" fmla="*/ 7068864 w 11484428"/>
              <a:gd name="connsiteY33" fmla="*/ 993510 h 993510"/>
              <a:gd name="connsiteX34" fmla="*/ 6593383 w 11484428"/>
              <a:gd name="connsiteY34" fmla="*/ 993510 h 993510"/>
              <a:gd name="connsiteX35" fmla="*/ 5783305 w 11484428"/>
              <a:gd name="connsiteY35" fmla="*/ 993510 h 993510"/>
              <a:gd name="connsiteX36" fmla="*/ 5307824 w 11484428"/>
              <a:gd name="connsiteY36" fmla="*/ 993510 h 993510"/>
              <a:gd name="connsiteX37" fmla="*/ 5055408 w 11484428"/>
              <a:gd name="connsiteY37" fmla="*/ 993510 h 993510"/>
              <a:gd name="connsiteX38" fmla="*/ 4802993 w 11484428"/>
              <a:gd name="connsiteY38" fmla="*/ 993510 h 993510"/>
              <a:gd name="connsiteX39" fmla="*/ 4104447 w 11484428"/>
              <a:gd name="connsiteY39" fmla="*/ 993510 h 993510"/>
              <a:gd name="connsiteX40" fmla="*/ 3852031 w 11484428"/>
              <a:gd name="connsiteY40" fmla="*/ 993510 h 993510"/>
              <a:gd name="connsiteX41" fmla="*/ 3376551 w 11484428"/>
              <a:gd name="connsiteY41" fmla="*/ 993510 h 993510"/>
              <a:gd name="connsiteX42" fmla="*/ 2901070 w 11484428"/>
              <a:gd name="connsiteY42" fmla="*/ 993510 h 993510"/>
              <a:gd name="connsiteX43" fmla="*/ 2090992 w 11484428"/>
              <a:gd name="connsiteY43" fmla="*/ 993510 h 993510"/>
              <a:gd name="connsiteX44" fmla="*/ 1392446 w 11484428"/>
              <a:gd name="connsiteY44" fmla="*/ 993510 h 993510"/>
              <a:gd name="connsiteX45" fmla="*/ 1140030 w 11484428"/>
              <a:gd name="connsiteY45" fmla="*/ 993510 h 993510"/>
              <a:gd name="connsiteX46" fmla="*/ 165588 w 11484428"/>
              <a:gd name="connsiteY46" fmla="*/ 993510 h 993510"/>
              <a:gd name="connsiteX47" fmla="*/ 0 w 11484428"/>
              <a:gd name="connsiteY47" fmla="*/ 827922 h 993510"/>
              <a:gd name="connsiteX48" fmla="*/ 0 w 11484428"/>
              <a:gd name="connsiteY48" fmla="*/ 490132 h 993510"/>
              <a:gd name="connsiteX49" fmla="*/ 0 w 11484428"/>
              <a:gd name="connsiteY49" fmla="*/ 165588 h 99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84428" h="993510" extrusionOk="0">
                <a:moveTo>
                  <a:pt x="0" y="165588"/>
                </a:moveTo>
                <a:cubicBezTo>
                  <a:pt x="-12378" y="76668"/>
                  <a:pt x="67839" y="6721"/>
                  <a:pt x="165588" y="0"/>
                </a:cubicBezTo>
                <a:cubicBezTo>
                  <a:pt x="338658" y="-24871"/>
                  <a:pt x="489972" y="3034"/>
                  <a:pt x="752601" y="0"/>
                </a:cubicBezTo>
                <a:cubicBezTo>
                  <a:pt x="1015230" y="-3034"/>
                  <a:pt x="982036" y="43510"/>
                  <a:pt x="1116549" y="0"/>
                </a:cubicBezTo>
                <a:cubicBezTo>
                  <a:pt x="1251062" y="-43510"/>
                  <a:pt x="1283205" y="3072"/>
                  <a:pt x="1368965" y="0"/>
                </a:cubicBezTo>
                <a:cubicBezTo>
                  <a:pt x="1454725" y="-3072"/>
                  <a:pt x="1740141" y="40493"/>
                  <a:pt x="1844446" y="0"/>
                </a:cubicBezTo>
                <a:cubicBezTo>
                  <a:pt x="1948751" y="-40493"/>
                  <a:pt x="2092480" y="41604"/>
                  <a:pt x="2319927" y="0"/>
                </a:cubicBezTo>
                <a:cubicBezTo>
                  <a:pt x="2547374" y="-41604"/>
                  <a:pt x="2766281" y="17544"/>
                  <a:pt x="2906940" y="0"/>
                </a:cubicBezTo>
                <a:cubicBezTo>
                  <a:pt x="3047599" y="-17544"/>
                  <a:pt x="3150562" y="18563"/>
                  <a:pt x="3270888" y="0"/>
                </a:cubicBezTo>
                <a:cubicBezTo>
                  <a:pt x="3391214" y="-18563"/>
                  <a:pt x="3752422" y="37996"/>
                  <a:pt x="4080966" y="0"/>
                </a:cubicBezTo>
                <a:cubicBezTo>
                  <a:pt x="4409510" y="-37996"/>
                  <a:pt x="4454458" y="44256"/>
                  <a:pt x="4556447" y="0"/>
                </a:cubicBezTo>
                <a:cubicBezTo>
                  <a:pt x="4658436" y="-44256"/>
                  <a:pt x="5184775" y="9284"/>
                  <a:pt x="5366526" y="0"/>
                </a:cubicBezTo>
                <a:cubicBezTo>
                  <a:pt x="5548277" y="-9284"/>
                  <a:pt x="5801671" y="23593"/>
                  <a:pt x="6176604" y="0"/>
                </a:cubicBezTo>
                <a:cubicBezTo>
                  <a:pt x="6551537" y="-23593"/>
                  <a:pt x="6472770" y="48632"/>
                  <a:pt x="6652085" y="0"/>
                </a:cubicBezTo>
                <a:cubicBezTo>
                  <a:pt x="6831400" y="-48632"/>
                  <a:pt x="6799276" y="18124"/>
                  <a:pt x="6904500" y="0"/>
                </a:cubicBezTo>
                <a:cubicBezTo>
                  <a:pt x="7009725" y="-18124"/>
                  <a:pt x="7156602" y="41090"/>
                  <a:pt x="7268448" y="0"/>
                </a:cubicBezTo>
                <a:cubicBezTo>
                  <a:pt x="7380294" y="-41090"/>
                  <a:pt x="7598821" y="4057"/>
                  <a:pt x="7855462" y="0"/>
                </a:cubicBezTo>
                <a:cubicBezTo>
                  <a:pt x="8112103" y="-4057"/>
                  <a:pt x="8185967" y="24891"/>
                  <a:pt x="8330942" y="0"/>
                </a:cubicBezTo>
                <a:cubicBezTo>
                  <a:pt x="8475917" y="-24891"/>
                  <a:pt x="8764694" y="91632"/>
                  <a:pt x="9141021" y="0"/>
                </a:cubicBezTo>
                <a:cubicBezTo>
                  <a:pt x="9517348" y="-91632"/>
                  <a:pt x="9692357" y="20066"/>
                  <a:pt x="9951099" y="0"/>
                </a:cubicBezTo>
                <a:cubicBezTo>
                  <a:pt x="10209841" y="-20066"/>
                  <a:pt x="10239923" y="54704"/>
                  <a:pt x="10426580" y="0"/>
                </a:cubicBezTo>
                <a:cubicBezTo>
                  <a:pt x="10613237" y="-54704"/>
                  <a:pt x="10959010" y="94909"/>
                  <a:pt x="11318840" y="0"/>
                </a:cubicBezTo>
                <a:cubicBezTo>
                  <a:pt x="11403039" y="1565"/>
                  <a:pt x="11500578" y="60392"/>
                  <a:pt x="11484428" y="165588"/>
                </a:cubicBezTo>
                <a:cubicBezTo>
                  <a:pt x="11515954" y="258037"/>
                  <a:pt x="11480590" y="402382"/>
                  <a:pt x="11484428" y="496755"/>
                </a:cubicBezTo>
                <a:cubicBezTo>
                  <a:pt x="11488266" y="591128"/>
                  <a:pt x="11459502" y="703058"/>
                  <a:pt x="11484428" y="827922"/>
                </a:cubicBezTo>
                <a:cubicBezTo>
                  <a:pt x="11476705" y="918684"/>
                  <a:pt x="11426101" y="1005736"/>
                  <a:pt x="11318840" y="993510"/>
                </a:cubicBezTo>
                <a:cubicBezTo>
                  <a:pt x="11211778" y="1025453"/>
                  <a:pt x="11070703" y="984098"/>
                  <a:pt x="10954892" y="993510"/>
                </a:cubicBezTo>
                <a:cubicBezTo>
                  <a:pt x="10839081" y="1002922"/>
                  <a:pt x="10817116" y="982670"/>
                  <a:pt x="10702476" y="993510"/>
                </a:cubicBezTo>
                <a:cubicBezTo>
                  <a:pt x="10587836" y="1004350"/>
                  <a:pt x="10359075" y="968095"/>
                  <a:pt x="10226995" y="993510"/>
                </a:cubicBezTo>
                <a:cubicBezTo>
                  <a:pt x="10094915" y="1018925"/>
                  <a:pt x="9988202" y="961313"/>
                  <a:pt x="9863047" y="993510"/>
                </a:cubicBezTo>
                <a:cubicBezTo>
                  <a:pt x="9737892" y="1025707"/>
                  <a:pt x="9303049" y="957157"/>
                  <a:pt x="9052969" y="993510"/>
                </a:cubicBezTo>
                <a:cubicBezTo>
                  <a:pt x="8802889" y="1029863"/>
                  <a:pt x="8560672" y="929468"/>
                  <a:pt x="8242891" y="993510"/>
                </a:cubicBezTo>
                <a:cubicBezTo>
                  <a:pt x="7925110" y="1057552"/>
                  <a:pt x="7820711" y="952221"/>
                  <a:pt x="7655877" y="993510"/>
                </a:cubicBezTo>
                <a:cubicBezTo>
                  <a:pt x="7491043" y="1034799"/>
                  <a:pt x="7304009" y="985389"/>
                  <a:pt x="7068864" y="993510"/>
                </a:cubicBezTo>
                <a:cubicBezTo>
                  <a:pt x="6833719" y="1001631"/>
                  <a:pt x="6724178" y="956508"/>
                  <a:pt x="6593383" y="993510"/>
                </a:cubicBezTo>
                <a:cubicBezTo>
                  <a:pt x="6462588" y="1030512"/>
                  <a:pt x="6188331" y="907595"/>
                  <a:pt x="5783305" y="993510"/>
                </a:cubicBezTo>
                <a:cubicBezTo>
                  <a:pt x="5378279" y="1079425"/>
                  <a:pt x="5542573" y="990453"/>
                  <a:pt x="5307824" y="993510"/>
                </a:cubicBezTo>
                <a:cubicBezTo>
                  <a:pt x="5073075" y="996567"/>
                  <a:pt x="5179070" y="977003"/>
                  <a:pt x="5055408" y="993510"/>
                </a:cubicBezTo>
                <a:cubicBezTo>
                  <a:pt x="4931746" y="1010017"/>
                  <a:pt x="4921945" y="974513"/>
                  <a:pt x="4802993" y="993510"/>
                </a:cubicBezTo>
                <a:cubicBezTo>
                  <a:pt x="4684041" y="1012507"/>
                  <a:pt x="4298876" y="970183"/>
                  <a:pt x="4104447" y="993510"/>
                </a:cubicBezTo>
                <a:cubicBezTo>
                  <a:pt x="3910018" y="1016837"/>
                  <a:pt x="3963559" y="989309"/>
                  <a:pt x="3852031" y="993510"/>
                </a:cubicBezTo>
                <a:cubicBezTo>
                  <a:pt x="3740503" y="997711"/>
                  <a:pt x="3609005" y="982508"/>
                  <a:pt x="3376551" y="993510"/>
                </a:cubicBezTo>
                <a:cubicBezTo>
                  <a:pt x="3144097" y="1004512"/>
                  <a:pt x="3106793" y="988579"/>
                  <a:pt x="2901070" y="993510"/>
                </a:cubicBezTo>
                <a:cubicBezTo>
                  <a:pt x="2695347" y="998441"/>
                  <a:pt x="2374158" y="902360"/>
                  <a:pt x="2090992" y="993510"/>
                </a:cubicBezTo>
                <a:cubicBezTo>
                  <a:pt x="1807826" y="1084660"/>
                  <a:pt x="1649227" y="939480"/>
                  <a:pt x="1392446" y="993510"/>
                </a:cubicBezTo>
                <a:cubicBezTo>
                  <a:pt x="1135665" y="1047540"/>
                  <a:pt x="1217974" y="983582"/>
                  <a:pt x="1140030" y="993510"/>
                </a:cubicBezTo>
                <a:cubicBezTo>
                  <a:pt x="1062086" y="1003438"/>
                  <a:pt x="528065" y="935819"/>
                  <a:pt x="165588" y="993510"/>
                </a:cubicBezTo>
                <a:cubicBezTo>
                  <a:pt x="73268" y="989765"/>
                  <a:pt x="19777" y="903914"/>
                  <a:pt x="0" y="827922"/>
                </a:cubicBezTo>
                <a:cubicBezTo>
                  <a:pt x="-10962" y="704708"/>
                  <a:pt x="8202" y="638431"/>
                  <a:pt x="0" y="490132"/>
                </a:cubicBezTo>
                <a:cubicBezTo>
                  <a:pt x="-8202" y="341833"/>
                  <a:pt x="35035" y="303117"/>
                  <a:pt x="0" y="165588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E105D0-05A7-8905-5713-B80C4CF40D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085" y="4627984"/>
            <a:ext cx="7877329" cy="20906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D72B94-CA1A-C2B9-9877-9D0F5EE2DDC1}"/>
              </a:ext>
            </a:extLst>
          </p:cNvPr>
          <p:cNvSpPr txBox="1"/>
          <p:nvPr/>
        </p:nvSpPr>
        <p:spPr>
          <a:xfrm rot="16200000">
            <a:off x="-1004206" y="723742"/>
            <a:ext cx="245628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050" dirty="0"/>
              <a:t>[1]. </a:t>
            </a:r>
            <a:r>
              <a:rPr lang="en-US" sz="1050" b="1" dirty="0"/>
              <a:t>David Tong</a:t>
            </a:r>
            <a:r>
              <a:rPr lang="en-US" sz="1050" dirty="0"/>
              <a:t>. </a:t>
            </a:r>
            <a:r>
              <a:rPr lang="en-US" sz="1050" i="1" dirty="0"/>
              <a:t>Cosmology(2019)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293D027-DBFD-1D1D-987C-66BEF0734BE2}"/>
                  </a:ext>
                </a:extLst>
              </p:cNvPr>
              <p:cNvSpPr txBox="1"/>
              <p:nvPr/>
            </p:nvSpPr>
            <p:spPr>
              <a:xfrm>
                <a:off x="0" y="6546724"/>
                <a:ext cx="8465198" cy="2418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en-US" sz="900" dirty="0"/>
                  <a:t>[2]. </a:t>
                </a:r>
                <a:r>
                  <a:rPr lang="en-US" sz="900" b="1" dirty="0"/>
                  <a:t>MD </a:t>
                </a:r>
                <a:r>
                  <a:rPr lang="en-US" sz="900" b="1" dirty="0" err="1"/>
                  <a:t>Riajul</a:t>
                </a:r>
                <a:r>
                  <a:rPr lang="en-US" sz="900" b="1" dirty="0"/>
                  <a:t> Haque, </a:t>
                </a:r>
                <a:r>
                  <a:rPr lang="en-US" sz="900" b="1" dirty="0" err="1"/>
                  <a:t>Debaprasad</a:t>
                </a:r>
                <a:r>
                  <a:rPr lang="en-US" sz="900" b="1" dirty="0"/>
                  <a:t> </a:t>
                </a:r>
                <a:r>
                  <a:rPr lang="en-US" sz="900" b="1" dirty="0" err="1"/>
                  <a:t>Maity</a:t>
                </a:r>
                <a:r>
                  <a:rPr lang="en-US" sz="900" b="1" dirty="0"/>
                  <a:t>, Rajesh Mondal</a:t>
                </a:r>
                <a:r>
                  <a:rPr lang="en-US" sz="900" dirty="0"/>
                  <a:t>. </a:t>
                </a:r>
                <a:r>
                  <a:rPr lang="en-US" sz="900" i="1" dirty="0"/>
                  <a:t>WIMPs, FIMPs, and </a:t>
                </a:r>
                <a:r>
                  <a:rPr lang="en-US" sz="900" i="1" dirty="0" err="1"/>
                  <a:t>Inflaton</a:t>
                </a:r>
                <a:r>
                  <a:rPr lang="en-US" sz="900" i="1" dirty="0"/>
                  <a:t> phenomenology via reheating, CMB and </a:t>
                </a:r>
                <a14:m>
                  <m:oMath xmlns:m="http://schemas.openxmlformats.org/officeDocument/2006/math">
                    <m:r>
                      <a:rPr lang="en-US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9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9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𝑒𝑓𝑓</m:t>
                        </m:r>
                      </m:sub>
                    </m:sSub>
                  </m:oMath>
                </a14:m>
                <a:r>
                  <a:rPr lang="en-US" sz="900" i="1" dirty="0"/>
                  <a:t>(2023)</a:t>
                </a: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293D027-DBFD-1D1D-987C-66BEF0734B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546724"/>
                <a:ext cx="8465198" cy="241861"/>
              </a:xfrm>
              <a:prstGeom prst="rect">
                <a:avLst/>
              </a:prstGeom>
              <a:blipFill>
                <a:blip r:embed="rId3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5630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12E18BB-0CD7-0A9D-C161-821868874A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9022" y="1784115"/>
            <a:ext cx="7272969" cy="1325563"/>
          </a:xfr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2B77671-0B58-3B9D-88FA-F1239E98FB55}"/>
                  </a:ext>
                </a:extLst>
              </p:cNvPr>
              <p:cNvSpPr txBox="1"/>
              <p:nvPr/>
            </p:nvSpPr>
            <p:spPr>
              <a:xfrm>
                <a:off x="81643" y="6492875"/>
                <a:ext cx="7504144" cy="2418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en-US" sz="900" dirty="0"/>
                  <a:t>[2]. </a:t>
                </a:r>
                <a:r>
                  <a:rPr lang="en-US" sz="900" b="1" dirty="0"/>
                  <a:t>MD </a:t>
                </a:r>
                <a:r>
                  <a:rPr lang="en-US" sz="900" b="1" dirty="0" err="1"/>
                  <a:t>Riajul</a:t>
                </a:r>
                <a:r>
                  <a:rPr lang="en-US" sz="900" b="1" dirty="0"/>
                  <a:t> Haque, </a:t>
                </a:r>
                <a:r>
                  <a:rPr lang="en-US" sz="900" b="1" dirty="0" err="1"/>
                  <a:t>Debaprasad</a:t>
                </a:r>
                <a:r>
                  <a:rPr lang="en-US" sz="900" b="1" dirty="0"/>
                  <a:t> </a:t>
                </a:r>
                <a:r>
                  <a:rPr lang="en-US" sz="900" b="1" dirty="0" err="1"/>
                  <a:t>Maity</a:t>
                </a:r>
                <a:r>
                  <a:rPr lang="en-US" sz="900" b="1" dirty="0"/>
                  <a:t>, Rajesh Mondal</a:t>
                </a:r>
                <a:r>
                  <a:rPr lang="en-US" sz="900" dirty="0"/>
                  <a:t>. </a:t>
                </a:r>
                <a:r>
                  <a:rPr lang="en-US" sz="900" i="1" dirty="0"/>
                  <a:t>WIMPs, FIMPs, and </a:t>
                </a:r>
                <a:r>
                  <a:rPr lang="en-US" sz="900" i="1" dirty="0" err="1"/>
                  <a:t>Inflaton</a:t>
                </a:r>
                <a:r>
                  <a:rPr lang="en-US" sz="900" i="1" dirty="0"/>
                  <a:t> phenomenology via reheating, CMB and </a:t>
                </a:r>
                <a14:m>
                  <m:oMath xmlns:m="http://schemas.openxmlformats.org/officeDocument/2006/math">
                    <m:r>
                      <a:rPr lang="en-US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9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9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𝑒𝑓𝑓</m:t>
                        </m:r>
                      </m:sub>
                    </m:sSub>
                  </m:oMath>
                </a14:m>
                <a:r>
                  <a:rPr lang="en-US" sz="900" i="1" dirty="0"/>
                  <a:t>(2023)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2B77671-0B58-3B9D-88FA-F1239E98FB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43" y="6492875"/>
                <a:ext cx="7504144" cy="241861"/>
              </a:xfrm>
              <a:prstGeom prst="rect">
                <a:avLst/>
              </a:prstGeom>
              <a:blipFill>
                <a:blip r:embed="rId3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3D1473EC-677C-FFF6-05A1-2073A076CF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3440" y="3313931"/>
            <a:ext cx="4194054" cy="5738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5FF375-ECB1-3357-2F2F-1A7A30B7F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3440" y="4111507"/>
            <a:ext cx="4220298" cy="689769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C7688CA-A86C-EA15-B339-C614ACB82F3C}"/>
              </a:ext>
            </a:extLst>
          </p:cNvPr>
          <p:cNvSpPr/>
          <p:nvPr/>
        </p:nvSpPr>
        <p:spPr>
          <a:xfrm>
            <a:off x="1595534" y="1687402"/>
            <a:ext cx="8220270" cy="3386483"/>
          </a:xfrm>
          <a:custGeom>
            <a:avLst/>
            <a:gdLst>
              <a:gd name="connsiteX0" fmla="*/ 0 w 8220270"/>
              <a:gd name="connsiteY0" fmla="*/ 564425 h 3386483"/>
              <a:gd name="connsiteX1" fmla="*/ 564425 w 8220270"/>
              <a:gd name="connsiteY1" fmla="*/ 0 h 3386483"/>
              <a:gd name="connsiteX2" fmla="*/ 1155377 w 8220270"/>
              <a:gd name="connsiteY2" fmla="*/ 0 h 3386483"/>
              <a:gd name="connsiteX3" fmla="*/ 1604500 w 8220270"/>
              <a:gd name="connsiteY3" fmla="*/ 0 h 3386483"/>
              <a:gd name="connsiteX4" fmla="*/ 1982709 w 8220270"/>
              <a:gd name="connsiteY4" fmla="*/ 0 h 3386483"/>
              <a:gd name="connsiteX5" fmla="*/ 2502746 w 8220270"/>
              <a:gd name="connsiteY5" fmla="*/ 0 h 3386483"/>
              <a:gd name="connsiteX6" fmla="*/ 3022784 w 8220270"/>
              <a:gd name="connsiteY6" fmla="*/ 0 h 3386483"/>
              <a:gd name="connsiteX7" fmla="*/ 3613736 w 8220270"/>
              <a:gd name="connsiteY7" fmla="*/ 0 h 3386483"/>
              <a:gd name="connsiteX8" fmla="*/ 4062859 w 8220270"/>
              <a:gd name="connsiteY8" fmla="*/ 0 h 3386483"/>
              <a:gd name="connsiteX9" fmla="*/ 4795639 w 8220270"/>
              <a:gd name="connsiteY9" fmla="*/ 0 h 3386483"/>
              <a:gd name="connsiteX10" fmla="*/ 5315676 w 8220270"/>
              <a:gd name="connsiteY10" fmla="*/ 0 h 3386483"/>
              <a:gd name="connsiteX11" fmla="*/ 6048456 w 8220270"/>
              <a:gd name="connsiteY11" fmla="*/ 0 h 3386483"/>
              <a:gd name="connsiteX12" fmla="*/ 6781237 w 8220270"/>
              <a:gd name="connsiteY12" fmla="*/ 0 h 3386483"/>
              <a:gd name="connsiteX13" fmla="*/ 7655845 w 8220270"/>
              <a:gd name="connsiteY13" fmla="*/ 0 h 3386483"/>
              <a:gd name="connsiteX14" fmla="*/ 8220270 w 8220270"/>
              <a:gd name="connsiteY14" fmla="*/ 564425 h 3386483"/>
              <a:gd name="connsiteX15" fmla="*/ 8220270 w 8220270"/>
              <a:gd name="connsiteY15" fmla="*/ 1173986 h 3386483"/>
              <a:gd name="connsiteX16" fmla="*/ 8220270 w 8220270"/>
              <a:gd name="connsiteY16" fmla="*/ 1715818 h 3386483"/>
              <a:gd name="connsiteX17" fmla="*/ 8220270 w 8220270"/>
              <a:gd name="connsiteY17" fmla="*/ 2325379 h 3386483"/>
              <a:gd name="connsiteX18" fmla="*/ 8220270 w 8220270"/>
              <a:gd name="connsiteY18" fmla="*/ 2822058 h 3386483"/>
              <a:gd name="connsiteX19" fmla="*/ 7655845 w 8220270"/>
              <a:gd name="connsiteY19" fmla="*/ 3386483 h 3386483"/>
              <a:gd name="connsiteX20" fmla="*/ 7206722 w 8220270"/>
              <a:gd name="connsiteY20" fmla="*/ 3386483 h 3386483"/>
              <a:gd name="connsiteX21" fmla="*/ 6757598 w 8220270"/>
              <a:gd name="connsiteY21" fmla="*/ 3386483 h 3386483"/>
              <a:gd name="connsiteX22" fmla="*/ 6024818 w 8220270"/>
              <a:gd name="connsiteY22" fmla="*/ 3386483 h 3386483"/>
              <a:gd name="connsiteX23" fmla="*/ 5362953 w 8220270"/>
              <a:gd name="connsiteY23" fmla="*/ 3386483 h 3386483"/>
              <a:gd name="connsiteX24" fmla="*/ 4701087 w 8220270"/>
              <a:gd name="connsiteY24" fmla="*/ 3386483 h 3386483"/>
              <a:gd name="connsiteX25" fmla="*/ 4110135 w 8220270"/>
              <a:gd name="connsiteY25" fmla="*/ 3386483 h 3386483"/>
              <a:gd name="connsiteX26" fmla="*/ 3590098 w 8220270"/>
              <a:gd name="connsiteY26" fmla="*/ 3386483 h 3386483"/>
              <a:gd name="connsiteX27" fmla="*/ 3211888 w 8220270"/>
              <a:gd name="connsiteY27" fmla="*/ 3386483 h 3386483"/>
              <a:gd name="connsiteX28" fmla="*/ 2691851 w 8220270"/>
              <a:gd name="connsiteY28" fmla="*/ 3386483 h 3386483"/>
              <a:gd name="connsiteX29" fmla="*/ 2242728 w 8220270"/>
              <a:gd name="connsiteY29" fmla="*/ 3386483 h 3386483"/>
              <a:gd name="connsiteX30" fmla="*/ 1509948 w 8220270"/>
              <a:gd name="connsiteY30" fmla="*/ 3386483 h 3386483"/>
              <a:gd name="connsiteX31" fmla="*/ 564425 w 8220270"/>
              <a:gd name="connsiteY31" fmla="*/ 3386483 h 3386483"/>
              <a:gd name="connsiteX32" fmla="*/ 0 w 8220270"/>
              <a:gd name="connsiteY32" fmla="*/ 2822058 h 3386483"/>
              <a:gd name="connsiteX33" fmla="*/ 0 w 8220270"/>
              <a:gd name="connsiteY33" fmla="*/ 2235073 h 3386483"/>
              <a:gd name="connsiteX34" fmla="*/ 0 w 8220270"/>
              <a:gd name="connsiteY34" fmla="*/ 1625513 h 3386483"/>
              <a:gd name="connsiteX35" fmla="*/ 0 w 8220270"/>
              <a:gd name="connsiteY35" fmla="*/ 1083681 h 3386483"/>
              <a:gd name="connsiteX36" fmla="*/ 0 w 8220270"/>
              <a:gd name="connsiteY36" fmla="*/ 564425 h 338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8220270" h="3386483" extrusionOk="0">
                <a:moveTo>
                  <a:pt x="0" y="564425"/>
                </a:moveTo>
                <a:cubicBezTo>
                  <a:pt x="-27476" y="258322"/>
                  <a:pt x="236331" y="17473"/>
                  <a:pt x="564425" y="0"/>
                </a:cubicBezTo>
                <a:cubicBezTo>
                  <a:pt x="822689" y="-24601"/>
                  <a:pt x="1029316" y="341"/>
                  <a:pt x="1155377" y="0"/>
                </a:cubicBezTo>
                <a:cubicBezTo>
                  <a:pt x="1281438" y="-341"/>
                  <a:pt x="1440817" y="26806"/>
                  <a:pt x="1604500" y="0"/>
                </a:cubicBezTo>
                <a:cubicBezTo>
                  <a:pt x="1768183" y="-26806"/>
                  <a:pt x="1860694" y="35011"/>
                  <a:pt x="1982709" y="0"/>
                </a:cubicBezTo>
                <a:cubicBezTo>
                  <a:pt x="2104724" y="-35011"/>
                  <a:pt x="2325600" y="33759"/>
                  <a:pt x="2502746" y="0"/>
                </a:cubicBezTo>
                <a:cubicBezTo>
                  <a:pt x="2679892" y="-33759"/>
                  <a:pt x="2853533" y="5569"/>
                  <a:pt x="3022784" y="0"/>
                </a:cubicBezTo>
                <a:cubicBezTo>
                  <a:pt x="3192035" y="-5569"/>
                  <a:pt x="3400800" y="61997"/>
                  <a:pt x="3613736" y="0"/>
                </a:cubicBezTo>
                <a:cubicBezTo>
                  <a:pt x="3826672" y="-61997"/>
                  <a:pt x="3896703" y="12349"/>
                  <a:pt x="4062859" y="0"/>
                </a:cubicBezTo>
                <a:cubicBezTo>
                  <a:pt x="4229015" y="-12349"/>
                  <a:pt x="4613590" y="50657"/>
                  <a:pt x="4795639" y="0"/>
                </a:cubicBezTo>
                <a:cubicBezTo>
                  <a:pt x="4977688" y="-50657"/>
                  <a:pt x="5138288" y="1263"/>
                  <a:pt x="5315676" y="0"/>
                </a:cubicBezTo>
                <a:cubicBezTo>
                  <a:pt x="5493064" y="-1263"/>
                  <a:pt x="5711646" y="23299"/>
                  <a:pt x="6048456" y="0"/>
                </a:cubicBezTo>
                <a:cubicBezTo>
                  <a:pt x="6385266" y="-23299"/>
                  <a:pt x="6474138" y="71933"/>
                  <a:pt x="6781237" y="0"/>
                </a:cubicBezTo>
                <a:cubicBezTo>
                  <a:pt x="7088336" y="-71933"/>
                  <a:pt x="7329269" y="20088"/>
                  <a:pt x="7655845" y="0"/>
                </a:cubicBezTo>
                <a:cubicBezTo>
                  <a:pt x="7944240" y="87633"/>
                  <a:pt x="8166994" y="191981"/>
                  <a:pt x="8220270" y="564425"/>
                </a:cubicBezTo>
                <a:cubicBezTo>
                  <a:pt x="8260119" y="791124"/>
                  <a:pt x="8209054" y="1003337"/>
                  <a:pt x="8220270" y="1173986"/>
                </a:cubicBezTo>
                <a:cubicBezTo>
                  <a:pt x="8231486" y="1344635"/>
                  <a:pt x="8196097" y="1554888"/>
                  <a:pt x="8220270" y="1715818"/>
                </a:cubicBezTo>
                <a:cubicBezTo>
                  <a:pt x="8244443" y="1876748"/>
                  <a:pt x="8206166" y="2085039"/>
                  <a:pt x="8220270" y="2325379"/>
                </a:cubicBezTo>
                <a:cubicBezTo>
                  <a:pt x="8234374" y="2565719"/>
                  <a:pt x="8184599" y="2580829"/>
                  <a:pt x="8220270" y="2822058"/>
                </a:cubicBezTo>
                <a:cubicBezTo>
                  <a:pt x="8234312" y="3140046"/>
                  <a:pt x="7993870" y="3347417"/>
                  <a:pt x="7655845" y="3386483"/>
                </a:cubicBezTo>
                <a:cubicBezTo>
                  <a:pt x="7531937" y="3392970"/>
                  <a:pt x="7397881" y="3341597"/>
                  <a:pt x="7206722" y="3386483"/>
                </a:cubicBezTo>
                <a:cubicBezTo>
                  <a:pt x="7015563" y="3431369"/>
                  <a:pt x="6891182" y="3358830"/>
                  <a:pt x="6757598" y="3386483"/>
                </a:cubicBezTo>
                <a:cubicBezTo>
                  <a:pt x="6624014" y="3414136"/>
                  <a:pt x="6181347" y="3321920"/>
                  <a:pt x="6024818" y="3386483"/>
                </a:cubicBezTo>
                <a:cubicBezTo>
                  <a:pt x="5868289" y="3451046"/>
                  <a:pt x="5547149" y="3368871"/>
                  <a:pt x="5362953" y="3386483"/>
                </a:cubicBezTo>
                <a:cubicBezTo>
                  <a:pt x="5178757" y="3404095"/>
                  <a:pt x="4937767" y="3367461"/>
                  <a:pt x="4701087" y="3386483"/>
                </a:cubicBezTo>
                <a:cubicBezTo>
                  <a:pt x="4464407" y="3405505"/>
                  <a:pt x="4334071" y="3341540"/>
                  <a:pt x="4110135" y="3386483"/>
                </a:cubicBezTo>
                <a:cubicBezTo>
                  <a:pt x="3886199" y="3431426"/>
                  <a:pt x="3845079" y="3370767"/>
                  <a:pt x="3590098" y="3386483"/>
                </a:cubicBezTo>
                <a:cubicBezTo>
                  <a:pt x="3335117" y="3402199"/>
                  <a:pt x="3395546" y="3372874"/>
                  <a:pt x="3211888" y="3386483"/>
                </a:cubicBezTo>
                <a:cubicBezTo>
                  <a:pt x="3028230" y="3400092"/>
                  <a:pt x="2887035" y="3344839"/>
                  <a:pt x="2691851" y="3386483"/>
                </a:cubicBezTo>
                <a:cubicBezTo>
                  <a:pt x="2496667" y="3428127"/>
                  <a:pt x="2434112" y="3354739"/>
                  <a:pt x="2242728" y="3386483"/>
                </a:cubicBezTo>
                <a:cubicBezTo>
                  <a:pt x="2051344" y="3418227"/>
                  <a:pt x="1730749" y="3386277"/>
                  <a:pt x="1509948" y="3386483"/>
                </a:cubicBezTo>
                <a:cubicBezTo>
                  <a:pt x="1289147" y="3386689"/>
                  <a:pt x="860151" y="3337803"/>
                  <a:pt x="564425" y="3386483"/>
                </a:cubicBezTo>
                <a:cubicBezTo>
                  <a:pt x="263110" y="3365707"/>
                  <a:pt x="15348" y="3195736"/>
                  <a:pt x="0" y="2822058"/>
                </a:cubicBezTo>
                <a:cubicBezTo>
                  <a:pt x="-46821" y="2585247"/>
                  <a:pt x="52743" y="2405200"/>
                  <a:pt x="0" y="2235073"/>
                </a:cubicBezTo>
                <a:cubicBezTo>
                  <a:pt x="-52743" y="2064947"/>
                  <a:pt x="44381" y="1895612"/>
                  <a:pt x="0" y="1625513"/>
                </a:cubicBezTo>
                <a:cubicBezTo>
                  <a:pt x="-44381" y="1355414"/>
                  <a:pt x="32554" y="1257580"/>
                  <a:pt x="0" y="1083681"/>
                </a:cubicBezTo>
                <a:cubicBezTo>
                  <a:pt x="-32554" y="909782"/>
                  <a:pt x="49280" y="808982"/>
                  <a:pt x="0" y="564425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BE667E-8BA9-EFF4-4F71-B4F46C473078}"/>
              </a:ext>
            </a:extLst>
          </p:cNvPr>
          <p:cNvSpPr txBox="1"/>
          <p:nvPr/>
        </p:nvSpPr>
        <p:spPr>
          <a:xfrm>
            <a:off x="1227667" y="5190067"/>
            <a:ext cx="9770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47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A3F77-EB55-0341-14BB-B5425BCB9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4943" y="4227998"/>
            <a:ext cx="3233057" cy="1325563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4653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A2E5AD3-6EE3-B4E2-4919-A6A10E7C034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89248" y="2357470"/>
                <a:ext cx="10952584" cy="43513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000" dirty="0"/>
                  <a:t>[1]. </a:t>
                </a:r>
                <a:r>
                  <a:rPr lang="en-US" sz="2000" b="1" dirty="0"/>
                  <a:t>David Tong</a:t>
                </a:r>
                <a:r>
                  <a:rPr lang="en-US" sz="2000" dirty="0"/>
                  <a:t>. </a:t>
                </a:r>
                <a:r>
                  <a:rPr lang="en-US" sz="2000" i="1" dirty="0"/>
                  <a:t>Cosmology(2019)</a:t>
                </a:r>
              </a:p>
              <a:p>
                <a:pPr marL="0" indent="0">
                  <a:buNone/>
                </a:pPr>
                <a:r>
                  <a:rPr lang="en-US" sz="2000" dirty="0"/>
                  <a:t>[2]. </a:t>
                </a:r>
                <a:r>
                  <a:rPr lang="en-US" sz="2000" b="1" dirty="0"/>
                  <a:t>MD </a:t>
                </a:r>
                <a:r>
                  <a:rPr lang="en-US" sz="2000" b="1" dirty="0" err="1"/>
                  <a:t>Riajul</a:t>
                </a:r>
                <a:r>
                  <a:rPr lang="en-US" sz="2000" b="1" dirty="0"/>
                  <a:t> Haque, </a:t>
                </a:r>
                <a:r>
                  <a:rPr lang="en-US" sz="2000" b="1" dirty="0" err="1"/>
                  <a:t>Debaprasad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Maity</a:t>
                </a:r>
                <a:r>
                  <a:rPr lang="en-US" sz="2000" b="1" dirty="0"/>
                  <a:t>, Rajesh Mondal</a:t>
                </a:r>
                <a:r>
                  <a:rPr lang="en-US" sz="2000" dirty="0"/>
                  <a:t>. </a:t>
                </a:r>
                <a:r>
                  <a:rPr lang="en-US" sz="2000" i="1" dirty="0"/>
                  <a:t>WIMPs, FIMPs, and </a:t>
                </a:r>
                <a:r>
                  <a:rPr lang="en-US" sz="2000" i="1" dirty="0" err="1"/>
                  <a:t>Inflaton</a:t>
                </a:r>
                <a:r>
                  <a:rPr lang="en-US" sz="2000" i="1" dirty="0"/>
                  <a:t> phenomenology via reheating, CMB and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𝑒𝑓𝑓</m:t>
                        </m:r>
                      </m:sub>
                    </m:sSub>
                  </m:oMath>
                </a14:m>
                <a:r>
                  <a:rPr lang="en-US" sz="2000" i="1" dirty="0"/>
                  <a:t>(2023)</a:t>
                </a:r>
              </a:p>
              <a:p>
                <a:endParaRPr lang="en-US" sz="20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A2E5AD3-6EE3-B4E2-4919-A6A10E7C034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9248" y="2357470"/>
                <a:ext cx="10952584" cy="4351338"/>
              </a:xfrm>
              <a:blipFill>
                <a:blip r:embed="rId2"/>
                <a:stretch>
                  <a:fillRect l="-556" t="-15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3">
            <a:extLst>
              <a:ext uri="{FF2B5EF4-FFF2-40B4-BE49-F238E27FC236}">
                <a16:creationId xmlns:a16="http://schemas.microsoft.com/office/drawing/2014/main" id="{B687D861-57FC-A25E-20DA-E48F64E91833}"/>
              </a:ext>
            </a:extLst>
          </p:cNvPr>
          <p:cNvSpPr txBox="1">
            <a:spLocks/>
          </p:cNvSpPr>
          <p:nvPr/>
        </p:nvSpPr>
        <p:spPr>
          <a:xfrm>
            <a:off x="578498" y="1214316"/>
            <a:ext cx="3107094" cy="952743"/>
          </a:xfrm>
          <a:custGeom>
            <a:avLst/>
            <a:gdLst>
              <a:gd name="connsiteX0" fmla="*/ 0 w 3107094"/>
              <a:gd name="connsiteY0" fmla="*/ 158794 h 952743"/>
              <a:gd name="connsiteX1" fmla="*/ 158794 w 3107094"/>
              <a:gd name="connsiteY1" fmla="*/ 0 h 952743"/>
              <a:gd name="connsiteX2" fmla="*/ 716695 w 3107094"/>
              <a:gd name="connsiteY2" fmla="*/ 0 h 952743"/>
              <a:gd name="connsiteX3" fmla="*/ 1302491 w 3107094"/>
              <a:gd name="connsiteY3" fmla="*/ 0 h 952743"/>
              <a:gd name="connsiteX4" fmla="*/ 1888288 w 3107094"/>
              <a:gd name="connsiteY4" fmla="*/ 0 h 952743"/>
              <a:gd name="connsiteX5" fmla="*/ 2446189 w 3107094"/>
              <a:gd name="connsiteY5" fmla="*/ 0 h 952743"/>
              <a:gd name="connsiteX6" fmla="*/ 2948300 w 3107094"/>
              <a:gd name="connsiteY6" fmla="*/ 0 h 952743"/>
              <a:gd name="connsiteX7" fmla="*/ 3107094 w 3107094"/>
              <a:gd name="connsiteY7" fmla="*/ 158794 h 952743"/>
              <a:gd name="connsiteX8" fmla="*/ 3107094 w 3107094"/>
              <a:gd name="connsiteY8" fmla="*/ 476372 h 952743"/>
              <a:gd name="connsiteX9" fmla="*/ 3107094 w 3107094"/>
              <a:gd name="connsiteY9" fmla="*/ 793949 h 952743"/>
              <a:gd name="connsiteX10" fmla="*/ 2948300 w 3107094"/>
              <a:gd name="connsiteY10" fmla="*/ 952743 h 952743"/>
              <a:gd name="connsiteX11" fmla="*/ 2390399 w 3107094"/>
              <a:gd name="connsiteY11" fmla="*/ 952743 h 952743"/>
              <a:gd name="connsiteX12" fmla="*/ 1860393 w 3107094"/>
              <a:gd name="connsiteY12" fmla="*/ 952743 h 952743"/>
              <a:gd name="connsiteX13" fmla="*/ 1246701 w 3107094"/>
              <a:gd name="connsiteY13" fmla="*/ 952743 h 952743"/>
              <a:gd name="connsiteX14" fmla="*/ 716695 w 3107094"/>
              <a:gd name="connsiteY14" fmla="*/ 952743 h 952743"/>
              <a:gd name="connsiteX15" fmla="*/ 158794 w 3107094"/>
              <a:gd name="connsiteY15" fmla="*/ 952743 h 952743"/>
              <a:gd name="connsiteX16" fmla="*/ 0 w 3107094"/>
              <a:gd name="connsiteY16" fmla="*/ 793949 h 952743"/>
              <a:gd name="connsiteX17" fmla="*/ 0 w 3107094"/>
              <a:gd name="connsiteY17" fmla="*/ 470020 h 952743"/>
              <a:gd name="connsiteX18" fmla="*/ 0 w 3107094"/>
              <a:gd name="connsiteY18" fmla="*/ 158794 h 952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107094" h="952743" fill="none" extrusionOk="0">
                <a:moveTo>
                  <a:pt x="0" y="158794"/>
                </a:moveTo>
                <a:cubicBezTo>
                  <a:pt x="-6701" y="72539"/>
                  <a:pt x="74335" y="-2759"/>
                  <a:pt x="158794" y="0"/>
                </a:cubicBezTo>
                <a:cubicBezTo>
                  <a:pt x="420719" y="-18065"/>
                  <a:pt x="538524" y="43442"/>
                  <a:pt x="716695" y="0"/>
                </a:cubicBezTo>
                <a:cubicBezTo>
                  <a:pt x="894866" y="-43442"/>
                  <a:pt x="1056467" y="43947"/>
                  <a:pt x="1302491" y="0"/>
                </a:cubicBezTo>
                <a:cubicBezTo>
                  <a:pt x="1548515" y="-43947"/>
                  <a:pt x="1605904" y="27493"/>
                  <a:pt x="1888288" y="0"/>
                </a:cubicBezTo>
                <a:cubicBezTo>
                  <a:pt x="2170672" y="-27493"/>
                  <a:pt x="2193576" y="40139"/>
                  <a:pt x="2446189" y="0"/>
                </a:cubicBezTo>
                <a:cubicBezTo>
                  <a:pt x="2698802" y="-40139"/>
                  <a:pt x="2760455" y="13915"/>
                  <a:pt x="2948300" y="0"/>
                </a:cubicBezTo>
                <a:cubicBezTo>
                  <a:pt x="3010623" y="4267"/>
                  <a:pt x="3105577" y="72888"/>
                  <a:pt x="3107094" y="158794"/>
                </a:cubicBezTo>
                <a:cubicBezTo>
                  <a:pt x="3121766" y="301980"/>
                  <a:pt x="3077126" y="348553"/>
                  <a:pt x="3107094" y="476372"/>
                </a:cubicBezTo>
                <a:cubicBezTo>
                  <a:pt x="3137062" y="604191"/>
                  <a:pt x="3097077" y="730190"/>
                  <a:pt x="3107094" y="793949"/>
                </a:cubicBezTo>
                <a:cubicBezTo>
                  <a:pt x="3109814" y="879994"/>
                  <a:pt x="3028255" y="953533"/>
                  <a:pt x="2948300" y="952743"/>
                </a:cubicBezTo>
                <a:cubicBezTo>
                  <a:pt x="2777655" y="1000752"/>
                  <a:pt x="2644980" y="920976"/>
                  <a:pt x="2390399" y="952743"/>
                </a:cubicBezTo>
                <a:cubicBezTo>
                  <a:pt x="2135818" y="984510"/>
                  <a:pt x="1969086" y="926414"/>
                  <a:pt x="1860393" y="952743"/>
                </a:cubicBezTo>
                <a:cubicBezTo>
                  <a:pt x="1751700" y="979072"/>
                  <a:pt x="1507452" y="950354"/>
                  <a:pt x="1246701" y="952743"/>
                </a:cubicBezTo>
                <a:cubicBezTo>
                  <a:pt x="985950" y="955132"/>
                  <a:pt x="973367" y="917339"/>
                  <a:pt x="716695" y="952743"/>
                </a:cubicBezTo>
                <a:cubicBezTo>
                  <a:pt x="460023" y="988147"/>
                  <a:pt x="360317" y="895857"/>
                  <a:pt x="158794" y="952743"/>
                </a:cubicBezTo>
                <a:cubicBezTo>
                  <a:pt x="65463" y="941153"/>
                  <a:pt x="-1110" y="898112"/>
                  <a:pt x="0" y="793949"/>
                </a:cubicBezTo>
                <a:cubicBezTo>
                  <a:pt x="-15574" y="655958"/>
                  <a:pt x="22092" y="550099"/>
                  <a:pt x="0" y="470020"/>
                </a:cubicBezTo>
                <a:cubicBezTo>
                  <a:pt x="-22092" y="389941"/>
                  <a:pt x="20460" y="280711"/>
                  <a:pt x="0" y="158794"/>
                </a:cubicBezTo>
                <a:close/>
              </a:path>
              <a:path w="3107094" h="952743" stroke="0" extrusionOk="0">
                <a:moveTo>
                  <a:pt x="0" y="158794"/>
                </a:moveTo>
                <a:cubicBezTo>
                  <a:pt x="-22893" y="75777"/>
                  <a:pt x="56262" y="15831"/>
                  <a:pt x="158794" y="0"/>
                </a:cubicBezTo>
                <a:cubicBezTo>
                  <a:pt x="414668" y="-10207"/>
                  <a:pt x="491438" y="5565"/>
                  <a:pt x="716695" y="0"/>
                </a:cubicBezTo>
                <a:cubicBezTo>
                  <a:pt x="941952" y="-5565"/>
                  <a:pt x="972837" y="4081"/>
                  <a:pt x="1218806" y="0"/>
                </a:cubicBezTo>
                <a:cubicBezTo>
                  <a:pt x="1464775" y="-4081"/>
                  <a:pt x="1471655" y="43663"/>
                  <a:pt x="1693022" y="0"/>
                </a:cubicBezTo>
                <a:cubicBezTo>
                  <a:pt x="1914389" y="-43663"/>
                  <a:pt x="2010594" y="26392"/>
                  <a:pt x="2223028" y="0"/>
                </a:cubicBezTo>
                <a:cubicBezTo>
                  <a:pt x="2435462" y="-26392"/>
                  <a:pt x="2638243" y="62727"/>
                  <a:pt x="2948300" y="0"/>
                </a:cubicBezTo>
                <a:cubicBezTo>
                  <a:pt x="3050745" y="11510"/>
                  <a:pt x="3116549" y="78932"/>
                  <a:pt x="3107094" y="158794"/>
                </a:cubicBezTo>
                <a:cubicBezTo>
                  <a:pt x="3109644" y="304649"/>
                  <a:pt x="3081330" y="335575"/>
                  <a:pt x="3107094" y="470020"/>
                </a:cubicBezTo>
                <a:cubicBezTo>
                  <a:pt x="3132858" y="604465"/>
                  <a:pt x="3087023" y="706419"/>
                  <a:pt x="3107094" y="793949"/>
                </a:cubicBezTo>
                <a:cubicBezTo>
                  <a:pt x="3106591" y="887351"/>
                  <a:pt x="3018032" y="938902"/>
                  <a:pt x="2948300" y="952743"/>
                </a:cubicBezTo>
                <a:cubicBezTo>
                  <a:pt x="2694764" y="1020357"/>
                  <a:pt x="2531713" y="939223"/>
                  <a:pt x="2362504" y="952743"/>
                </a:cubicBezTo>
                <a:cubicBezTo>
                  <a:pt x="2193295" y="966263"/>
                  <a:pt x="2109996" y="927434"/>
                  <a:pt x="1888288" y="952743"/>
                </a:cubicBezTo>
                <a:cubicBezTo>
                  <a:pt x="1666580" y="978052"/>
                  <a:pt x="1601462" y="917538"/>
                  <a:pt x="1386177" y="952743"/>
                </a:cubicBezTo>
                <a:cubicBezTo>
                  <a:pt x="1170892" y="987948"/>
                  <a:pt x="1015849" y="888827"/>
                  <a:pt x="828275" y="952743"/>
                </a:cubicBezTo>
                <a:cubicBezTo>
                  <a:pt x="640701" y="1016659"/>
                  <a:pt x="420403" y="879414"/>
                  <a:pt x="158794" y="952743"/>
                </a:cubicBezTo>
                <a:cubicBezTo>
                  <a:pt x="75992" y="958913"/>
                  <a:pt x="-1176" y="883351"/>
                  <a:pt x="0" y="793949"/>
                </a:cubicBezTo>
                <a:cubicBezTo>
                  <a:pt x="-22113" y="671276"/>
                  <a:pt x="24876" y="579130"/>
                  <a:pt x="0" y="495426"/>
                </a:cubicBezTo>
                <a:cubicBezTo>
                  <a:pt x="-24876" y="411722"/>
                  <a:pt x="21355" y="228730"/>
                  <a:pt x="0" y="158794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399672997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chemeClr val="bg1"/>
                </a:solidFill>
              </a:rPr>
              <a:t>References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33116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8599</TotalTime>
  <Words>1041</Words>
  <Application>Microsoft Office PowerPoint</Application>
  <PresentationFormat>Widescreen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Office Theme</vt:lpstr>
      <vt:lpstr>Inflation and al.*</vt:lpstr>
      <vt:lpstr>PowerPoint Presentation</vt:lpstr>
      <vt:lpstr>Why on Earth do we need inflation?</vt:lpstr>
      <vt:lpstr>PowerPoint Presentation</vt:lpstr>
      <vt:lpstr>A Solution: An Accelerating Phase</vt:lpstr>
      <vt:lpstr>PowerPoint Presentation</vt:lpstr>
      <vt:lpstr>The inflaton field φ(x, t) </vt:lpstr>
      <vt:lpstr>Reheating</vt:lpstr>
      <vt:lpstr>PowerPoint Presentation</vt:lpstr>
      <vt:lpstr>PowerPoint Presentation</vt:lpstr>
      <vt:lpstr>Thank you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Inflation and al.</dc:title>
  <dc:creator>Tako Mamadashvili</dc:creator>
  <cp:lastModifiedBy>Tako Mamadashvili</cp:lastModifiedBy>
  <cp:revision>69</cp:revision>
  <dcterms:created xsi:type="dcterms:W3CDTF">2024-01-06T18:09:15Z</dcterms:created>
  <dcterms:modified xsi:type="dcterms:W3CDTF">2024-01-15T13:27:13Z</dcterms:modified>
</cp:coreProperties>
</file>