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2" r:id="rId9"/>
    <p:sldId id="263" r:id="rId10"/>
    <p:sldId id="271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782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60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774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9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687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283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098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90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171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33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68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800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485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150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587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788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301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35763-2B69-4B9C-9EBD-57F9AF5B677B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F1BD1-6D36-4A4D-99FB-047E8AC1E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406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B6CD21-8694-4710-8602-F9BAD8D23A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/>
              <a:t>ლაზერები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04C815-EC1D-43CA-B2EC-108BC0F087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a-GE" dirty="0"/>
              <a:t>ვაჟა ტორუა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98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D789C7-EAB3-46EB-9965-038C59674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ლაზერების ისტორია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8C22CD-0D42-432B-94E2-B85618715A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1917 </a:t>
            </a:r>
            <a:r>
              <a:rPr lang="ka-GE" dirty="0"/>
              <a:t>წელს აინშტაინმა შემოიტანა იძულებითი გამოსხივების ცნება.</a:t>
            </a:r>
          </a:p>
          <a:p>
            <a:r>
              <a:rPr lang="ka-GE" dirty="0"/>
              <a:t>1954 წელს ერთმანეთსაგან დამოუკიდებლად ტაუნსმა აშშ-ში, ხოლო ბასოვმა და პროხოროვმა სსრკ-ში აღმოჩინეს ინდუცირებული გამოსხივება და ააგეს კვანტური გენერატორი.</a:t>
            </a:r>
          </a:p>
          <a:p>
            <a:r>
              <a:rPr lang="ka-GE" dirty="0"/>
              <a:t>1960 წელს მეიმანმა დაამზადა პირველი ოპტიკური კვანტური გენერატორი - ლაზერი. რომელიც იშიფრება როგორც „</a:t>
            </a:r>
            <a:r>
              <a:rPr lang="en-US" dirty="0">
                <a:latin typeface="Sylfaen" panose="010A0502050306030303" pitchFamily="18" charset="0"/>
              </a:rPr>
              <a:t>Light Amplification by Stimulated Emission of Radiation”. </a:t>
            </a:r>
            <a:r>
              <a:rPr lang="ka-GE" dirty="0">
                <a:latin typeface="Sylfaen" panose="010A0502050306030303" pitchFamily="18" charset="0"/>
              </a:rPr>
              <a:t>ანუ სინათლის გაძლიერება იძულებითი გამოსხივების საშუალებით</a:t>
            </a:r>
            <a:endParaRPr lang="ka-GE" dirty="0"/>
          </a:p>
          <a:p>
            <a:r>
              <a:rPr lang="ka-GE" dirty="0"/>
              <a:t>1961 წლიდან ლაზერები კომერციულ კომპანიებში იყიდებოდა.</a:t>
            </a:r>
          </a:p>
        </p:txBody>
      </p:sp>
    </p:spTree>
    <p:extLst>
      <p:ext uri="{BB962C8B-B14F-4D97-AF65-F5344CB8AC3E}">
        <p14:creationId xmlns:p14="http://schemas.microsoft.com/office/powerpoint/2010/main" val="369903721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CE9AB3-FD51-41D1-9DAD-6420661C5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/>
              <a:t>გამოსხივების ურთიერთქმედება ატომებთან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Объект 8">
                <a:extLst>
                  <a:ext uri="{FF2B5EF4-FFF2-40B4-BE49-F238E27FC236}">
                    <a16:creationId xmlns:a16="http://schemas.microsoft.com/office/drawing/2014/main" id="{80040F49-7380-4816-94C5-8C7336470A0E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en-US" dirty="0"/>
                  <a:t>1) </a:t>
                </a:r>
                <a:r>
                  <a:rPr lang="ka-GE" dirty="0"/>
                  <a:t>სპონტანური გამოსხივება</a:t>
                </a:r>
                <a:endParaRPr lang="en-US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𝜈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9" name="Объект 8">
                <a:extLst>
                  <a:ext uri="{FF2B5EF4-FFF2-40B4-BE49-F238E27FC236}">
                    <a16:creationId xmlns:a16="http://schemas.microsoft.com/office/drawing/2014/main" id="{80040F49-7380-4816-94C5-8C7336470A0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500" t="-22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Объект 16">
            <a:extLst>
              <a:ext uri="{FF2B5EF4-FFF2-40B4-BE49-F238E27FC236}">
                <a16:creationId xmlns:a16="http://schemas.microsoft.com/office/drawing/2014/main" id="{7D77D104-220D-4DE1-9475-07BFED1796A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950082"/>
            <a:ext cx="4875213" cy="2140523"/>
          </a:xfrm>
        </p:spPr>
      </p:pic>
    </p:spTree>
    <p:extLst>
      <p:ext uri="{BB962C8B-B14F-4D97-AF65-F5344CB8AC3E}">
        <p14:creationId xmlns:p14="http://schemas.microsoft.com/office/powerpoint/2010/main" val="162140477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F6C80B98-BA49-470B-8536-B3244DC7A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7">
                <a:extLst>
                  <a:ext uri="{FF2B5EF4-FFF2-40B4-BE49-F238E27FC236}">
                    <a16:creationId xmlns:a16="http://schemas.microsoft.com/office/drawing/2014/main" id="{7A2C0FF8-31D9-4C86-9564-B6B9172DEFF3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en-US" dirty="0"/>
                  <a:t>2) </a:t>
                </a:r>
                <a:r>
                  <a:rPr lang="ka-GE" dirty="0"/>
                  <a:t>იძულებითი გამოსხივება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𝜈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8" name="Объект 7">
                <a:extLst>
                  <a:ext uri="{FF2B5EF4-FFF2-40B4-BE49-F238E27FC236}">
                    <a16:creationId xmlns:a16="http://schemas.microsoft.com/office/drawing/2014/main" id="{7A2C0FF8-31D9-4C86-9564-B6B9172DEFF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118" t="-23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Объект 14">
            <a:extLst>
              <a:ext uri="{FF2B5EF4-FFF2-40B4-BE49-F238E27FC236}">
                <a16:creationId xmlns:a16="http://schemas.microsoft.com/office/drawing/2014/main" id="{37D8555A-351C-4571-A31D-0DA5D2CCE9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730126"/>
            <a:ext cx="4875213" cy="2580435"/>
          </a:xfrm>
        </p:spPr>
      </p:pic>
    </p:spTree>
    <p:extLst>
      <p:ext uri="{BB962C8B-B14F-4D97-AF65-F5344CB8AC3E}">
        <p14:creationId xmlns:p14="http://schemas.microsoft.com/office/powerpoint/2010/main" val="22745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032CF9-B222-4609-8EF5-AC40C2BB6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5F91AE-3952-497C-AAA3-D09653C905C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3) შთანთქმა</a:t>
            </a:r>
            <a:endParaRPr lang="ru-RU" dirty="0"/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7E9BAFDB-2A52-4EBF-A39C-BBE0A84D3C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6620" t="11617" r="13072" b="6778"/>
          <a:stretch/>
        </p:blipFill>
        <p:spPr>
          <a:xfrm>
            <a:off x="5809958" y="2249486"/>
            <a:ext cx="5544968" cy="4218420"/>
          </a:xfrm>
        </p:spPr>
      </p:pic>
    </p:spTree>
    <p:extLst>
      <p:ext uri="{BB962C8B-B14F-4D97-AF65-F5344CB8AC3E}">
        <p14:creationId xmlns:p14="http://schemas.microsoft.com/office/powerpoint/2010/main" val="315819696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885F0-FC35-4996-8C02-C8B77C14F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სინათლის გაძლიერება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Объект 7">
                <a:extLst>
                  <a:ext uri="{FF2B5EF4-FFF2-40B4-BE49-F238E27FC236}">
                    <a16:creationId xmlns:a16="http://schemas.microsoft.com/office/drawing/2014/main" id="{8902DBE5-5F16-4545-9738-1C10D7AF4E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ka-GE" dirty="0"/>
                  <a:t>შემთხვევითი გამოსხივების მოხდენის ალბათობაა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ka-GE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; </a:t>
                </a:r>
                <a:endParaRPr lang="ka-GE" dirty="0"/>
              </a:p>
              <a:p>
                <a:pPr marL="0" indent="0">
                  <a:buNone/>
                </a:pPr>
                <a:r>
                  <a:rPr lang="en-US" dirty="0"/>
                  <a:t>A </a:t>
                </a:r>
                <a:r>
                  <a:rPr lang="ka-GE" dirty="0"/>
                  <a:t>აინშტაინის კოეფიციენტია.</a:t>
                </a:r>
              </a:p>
              <a:p>
                <a:r>
                  <a:rPr lang="ka-GE" dirty="0"/>
                  <a:t>იძულებითი გამოსხივების მოხდენის ალბათობაა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ka-GE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  <m:r>
                      <a:rPr lang="ka-GE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ka-GE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𝜔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</m:oMath>
                </a14:m>
                <a:r>
                  <a:rPr lang="ka-GE" dirty="0"/>
                  <a:t> აინშტაინის კოეფიციენტია,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𝜔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a-GE" dirty="0"/>
                  <a:t> ენერგიის სიმკვრივე.</a:t>
                </a:r>
              </a:p>
              <a:p>
                <a:r>
                  <a:rPr lang="ka-GE" dirty="0"/>
                  <a:t>შთანთქმის ალბათობაა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ka-GE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ka-GE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  <m:r>
                      <a:rPr lang="ka-GE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ka-GE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𝜔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/>
                      <m:t>;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</m:oMath>
                </a14:m>
                <a:r>
                  <a:rPr lang="ka-GE" dirty="0"/>
                  <a:t>აინშტაინის კოეფიციენტია.</a:t>
                </a:r>
                <a:endParaRPr lang="en-US" dirty="0"/>
              </a:p>
              <a:p>
                <a:r>
                  <a:rPr lang="ka-GE" dirty="0"/>
                  <a:t>ამ ფორმულების დახმარებით ვიღებთ ინტენსივობის ფორმულას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𝜅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ka-GE" dirty="0"/>
              </a:p>
            </p:txBody>
          </p:sp>
        </mc:Choice>
        <mc:Fallback>
          <p:sp>
            <p:nvSpPr>
              <p:cNvPr id="8" name="Объект 7">
                <a:extLst>
                  <a:ext uri="{FF2B5EF4-FFF2-40B4-BE49-F238E27FC236}">
                    <a16:creationId xmlns:a16="http://schemas.microsoft.com/office/drawing/2014/main" id="{8902DBE5-5F16-4545-9738-1C10D7AF4E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62" t="-3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730535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24463-D590-4DD4-9DC4-5037F9BE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828F88A-EC92-4D74-8325-A45A89721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512" t="20668" r="35154" b="12139"/>
          <a:stretch/>
        </p:blipFill>
        <p:spPr>
          <a:xfrm>
            <a:off x="2049950" y="717013"/>
            <a:ext cx="8088924" cy="5522469"/>
          </a:xfrm>
        </p:spPr>
      </p:pic>
    </p:spTree>
    <p:extLst>
      <p:ext uri="{BB962C8B-B14F-4D97-AF65-F5344CB8AC3E}">
        <p14:creationId xmlns:p14="http://schemas.microsoft.com/office/powerpoint/2010/main" val="25332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6D6BF7-F5A8-4F43-A47E-443314A44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ინვერსიული დასახლება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6187CD3-1D62-4A14-979A-B9D917C8D8A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ka-GE" dirty="0"/>
                  <a:t>გარემო თერმოდინამიკურ წონასწორობაშია, ატომების განაწილება ენერგეტიკული დონეების მიხედვით ბოლცმანის კანონს ექვემდებარება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𝑘𝑇</m:t>
                        </m:r>
                      </m:sup>
                    </m:sSup>
                  </m:oMath>
                </a14:m>
                <a:r>
                  <a:rPr lang="en-US" dirty="0"/>
                  <a:t>;</a:t>
                </a:r>
                <a:r>
                  <a:rPr lang="ka-GE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𝑘𝑇</m:t>
                        </m:r>
                      </m:sup>
                    </m:sSup>
                  </m:oMath>
                </a14:m>
                <a:r>
                  <a:rPr lang="en-US" dirty="0"/>
                  <a:t>,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ka-GE" dirty="0"/>
                  <a:t> ატომების რიცხვია გარემოში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ka-GE" b="0" dirty="0"/>
                  <a:t>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b="0" dirty="0"/>
                  <a:t>შესაბამისად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ka-GE" dirty="0"/>
                  <a:t> 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ka-GE" dirty="0"/>
                  <a:t> ენერგეტიკულ დონეზე მყოფი ატომების რიცხვია.</a:t>
                </a:r>
              </a:p>
              <a:p>
                <a:r>
                  <a:rPr lang="ka-GE" dirty="0"/>
                  <a:t>თუ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ka-GE" dirty="0"/>
                  <a:t>&gt;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ka-GE" dirty="0"/>
                  <a:t>  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ka-GE" dirty="0"/>
                  <a:t>&gt;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ka-GE" dirty="0"/>
                  <a:t> მივიღებთ ენერგეტიკული დონეების ინვერსიულ დასახლებას.</a:t>
                </a:r>
                <a:endParaRPr lang="en-US" dirty="0"/>
              </a:p>
              <a:p>
                <a:r>
                  <a:rPr lang="ka-GE" dirty="0"/>
                  <a:t>ისეთ გარემოს, რომელშიც არსებობს ინვერსიული დასახლება და რომელშიც გავრცელებისას სინათლის ინტენსივობა იზრდება აქტიური გარემო ეწოდება.</a:t>
                </a: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6187CD3-1D62-4A14-979A-B9D917C8D8A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62" t="-27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247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BF31E6-F47D-49E8-B963-FC666C567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ლაზერის მუშაობის პრინციპი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30337E-7579-4BF2-B1B0-789B54F54D4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ka-GE" dirty="0"/>
              <a:t>აქტიური გარემო</a:t>
            </a:r>
          </a:p>
          <a:p>
            <a:r>
              <a:rPr lang="ka-GE" dirty="0"/>
              <a:t>2. მტუმბავი</a:t>
            </a:r>
          </a:p>
          <a:p>
            <a:r>
              <a:rPr lang="ka-GE" dirty="0"/>
              <a:t>3. ამრეკლავი</a:t>
            </a:r>
          </a:p>
          <a:p>
            <a:r>
              <a:rPr lang="ka-GE" dirty="0"/>
              <a:t>4. ნაწილობრივ ამრეკლავი</a:t>
            </a:r>
          </a:p>
          <a:p>
            <a:r>
              <a:rPr lang="ka-GE" dirty="0"/>
              <a:t>5. ლაზერის კონა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837DBFB-2C7E-4E2A-9F89-9A6B2D4F80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95737"/>
            <a:ext cx="4875213" cy="3449213"/>
          </a:xfrm>
        </p:spPr>
      </p:pic>
    </p:spTree>
    <p:extLst>
      <p:ext uri="{BB962C8B-B14F-4D97-AF65-F5344CB8AC3E}">
        <p14:creationId xmlns:p14="http://schemas.microsoft.com/office/powerpoint/2010/main" val="28192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606990B7-2C0E-4CC4-B3A2-8AD4543C5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B5296256-3C3C-46AC-BBAC-559D32BDF0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276" t="23162" r="10558" b="8373"/>
          <a:stretch/>
        </p:blipFill>
        <p:spPr>
          <a:xfrm>
            <a:off x="1232156" y="939018"/>
            <a:ext cx="9724512" cy="4979963"/>
          </a:xfrm>
        </p:spPr>
      </p:pic>
    </p:spTree>
    <p:extLst>
      <p:ext uri="{BB962C8B-B14F-4D97-AF65-F5344CB8AC3E}">
        <p14:creationId xmlns:p14="http://schemas.microsoft.com/office/powerpoint/2010/main" val="336358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EC0D5E-AC28-4AD1-B675-1363E9774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ლაზერის თვისებები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F770B6-E15F-4C12-8795-A7D4DBAE573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</a:t>
            </a:r>
            <a:r>
              <a:rPr lang="ka-GE" dirty="0"/>
              <a:t> მონოქრომატულობა</a:t>
            </a:r>
          </a:p>
          <a:p>
            <a:r>
              <a:rPr lang="ka-GE" dirty="0"/>
              <a:t>2. კოჰერენტულობა</a:t>
            </a:r>
          </a:p>
          <a:p>
            <a:r>
              <a:rPr lang="ka-GE" dirty="0"/>
              <a:t>3. მცირე განშლადობა</a:t>
            </a:r>
          </a:p>
          <a:p>
            <a:r>
              <a:rPr lang="ka-GE" dirty="0"/>
              <a:t>4. მაღალი ინტენსივობა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92A6399-0620-48D8-AA40-F5832C2C41B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595" t="24851" r="4840" b="8428"/>
          <a:stretch/>
        </p:blipFill>
        <p:spPr>
          <a:xfrm>
            <a:off x="5162843" y="1753774"/>
            <a:ext cx="6330861" cy="198119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295EF67-13ED-4C4E-9D95-4C75F723AC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25" t="24930" r="3944" b="7424"/>
          <a:stretch/>
        </p:blipFill>
        <p:spPr>
          <a:xfrm>
            <a:off x="5162843" y="3734972"/>
            <a:ext cx="6330862" cy="302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7482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9FC39F-7545-4CD0-BA77-9C177002F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ლალის ლაზერი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A23DA2-0693-4725-A3B8-79323ABEA48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ka-GE" dirty="0"/>
              <a:t>1960 წელს შეიქმნა პირველი ლაზერი, რომელშიც აქტიურ გარემოდ გამოყენებული იყო ალუმინის კორუნდი, იგივე ლალის კრისტალი.</a:t>
            </a:r>
          </a:p>
          <a:p>
            <a:r>
              <a:rPr lang="ka-GE" dirty="0"/>
              <a:t>ოპტიკური ტუმბოს როლს ასრულებდა ქსენონის განმუხტვის მილაკი.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8D3D21E-9562-45EB-BEFB-DD418E2978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77776"/>
            <a:ext cx="4875213" cy="2885135"/>
          </a:xfrm>
        </p:spPr>
      </p:pic>
    </p:spTree>
    <p:extLst>
      <p:ext uri="{BB962C8B-B14F-4D97-AF65-F5344CB8AC3E}">
        <p14:creationId xmlns:p14="http://schemas.microsoft.com/office/powerpoint/2010/main" val="814075927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C4DBC8-4F52-4073-A552-E59C22040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ჰელიუმ-ნეონის ლაზერი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44B596-245C-4708-8D5B-8B08D8AB418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ჰელიუმ-ნეონის ლაზერის აქტიურ გარემოდ გამოყენებულია ჰელიუმისა და ნეონის ნარევი, რომელიც მოთავსებულია ერთ მეტრი სიგრძის მილაკში.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7664501-3D4A-46ED-BAC0-E4C8E1091F0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337814"/>
            <a:ext cx="4875213" cy="1365059"/>
          </a:xfrm>
        </p:spPr>
      </p:pic>
    </p:spTree>
    <p:extLst>
      <p:ext uri="{BB962C8B-B14F-4D97-AF65-F5344CB8AC3E}">
        <p14:creationId xmlns:p14="http://schemas.microsoft.com/office/powerpoint/2010/main" val="161804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0CEBBD-F6EF-4B5B-A12B-6404CF7D6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ლაზერების გამოყენება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7109833-1104-45BB-BAFE-981DF9357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1600" dirty="0"/>
              <a:t>თანამედროვე მსოფლიო ფაქტობრივად წარმოუდგენელია ლაზერის გარეშე. ლაზერი მოიცავს ადამიანის საქმიანობის თითქმის ყველა სფეროს. მაგალითად:</a:t>
            </a:r>
          </a:p>
          <a:p>
            <a:r>
              <a:rPr lang="ka-GE" sz="1600" dirty="0"/>
              <a:t>კომუნიკაცია- ლაზერი გამოიყენება ოპტიკურ-ბოჭკოვან ქსელში, ლაზერული კომუნიკაცია კოსმოსში.</a:t>
            </a:r>
          </a:p>
          <a:p>
            <a:r>
              <a:rPr lang="ka-GE" sz="1600" dirty="0"/>
              <a:t>მედიცინა - ლაზერული ქირურგია, ოფთალოსკოპია, კანის განკურნება.</a:t>
            </a:r>
          </a:p>
          <a:p>
            <a:r>
              <a:rPr lang="ka-GE" sz="1600" dirty="0"/>
              <a:t>ინდუსტრია - მეტალის ჭრა, 3</a:t>
            </a:r>
            <a:r>
              <a:rPr lang="en-US" sz="1600" dirty="0"/>
              <a:t>D </a:t>
            </a:r>
            <a:r>
              <a:rPr lang="ka-GE" sz="1600" dirty="0"/>
              <a:t>სკანირება, </a:t>
            </a:r>
            <a:r>
              <a:rPr lang="en-US" sz="1600" dirty="0"/>
              <a:t>3D </a:t>
            </a:r>
            <a:r>
              <a:rPr lang="ka-GE" sz="1600" dirty="0"/>
              <a:t>ბეჭდვა</a:t>
            </a:r>
          </a:p>
          <a:p>
            <a:r>
              <a:rPr lang="ka-GE" sz="1600" dirty="0"/>
              <a:t>სამხედრო საქმიანობა - სამიზნის მონიშვნა, ჯარის დაბრმავება.</a:t>
            </a:r>
          </a:p>
          <a:p>
            <a:r>
              <a:rPr lang="ka-GE" sz="1600" dirty="0"/>
              <a:t>კვლევები - სპექტროსკოპია, მეტროლოგია, ლაზერული გაცივება და ა.შ.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13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FE0772-AFA3-4310-9918-A6827F56A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გამოყენებული ლიტერატურა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345B39-116E-4C85-82A8-1D5DAF72F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/>
              <a:t>გ.ვეფხვაძე - „ოპტიკა“</a:t>
            </a:r>
          </a:p>
          <a:p>
            <a:r>
              <a:rPr lang="ru-RU" dirty="0"/>
              <a:t>А.Н. Матвеев – Оптика</a:t>
            </a:r>
          </a:p>
          <a:p>
            <a:r>
              <a:rPr lang="en-US" dirty="0"/>
              <a:t>En.Wikipedia.org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02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CD2E7A-7D14-4D39-B13A-0E7C9F7EB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მადლობა ყურადღებისთვის!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0E0B2F-5F63-4B91-A689-A3129B744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739609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350</TotalTime>
  <Words>413</Words>
  <Application>Microsoft Office PowerPoint</Application>
  <PresentationFormat>Широкоэкранный</PresentationFormat>
  <Paragraphs>54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Cambria Math</vt:lpstr>
      <vt:lpstr>Sylfaen</vt:lpstr>
      <vt:lpstr>Tw Cen MT</vt:lpstr>
      <vt:lpstr>Контур</vt:lpstr>
      <vt:lpstr>ლაზერები</vt:lpstr>
      <vt:lpstr>ლაზერების ისტორია</vt:lpstr>
      <vt:lpstr>გამოსხივების ურთიერთქმედება ატომებთან</vt:lpstr>
      <vt:lpstr>Презентация PowerPoint</vt:lpstr>
      <vt:lpstr>Презентация PowerPoint</vt:lpstr>
      <vt:lpstr>სინათლის გაძლიერება</vt:lpstr>
      <vt:lpstr>Презентация PowerPoint</vt:lpstr>
      <vt:lpstr>ინვერსიული დასახლება</vt:lpstr>
      <vt:lpstr>ლაზერის მუშაობის პრინციპი</vt:lpstr>
      <vt:lpstr>Презентация PowerPoint</vt:lpstr>
      <vt:lpstr>ლაზერის თვისებები</vt:lpstr>
      <vt:lpstr>ლალის ლაზერი</vt:lpstr>
      <vt:lpstr>ჰელიუმ-ნეონის ლაზერი</vt:lpstr>
      <vt:lpstr>ლაზერების გამოყენება</vt:lpstr>
      <vt:lpstr>გამოყენებული ლიტერატურა</vt:lpstr>
      <vt:lpstr>მადლობა ყურადღებისთვის!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ლაზერები</dc:title>
  <dc:creator>ADMIN</dc:creator>
  <cp:lastModifiedBy>ADMIN</cp:lastModifiedBy>
  <cp:revision>26</cp:revision>
  <dcterms:created xsi:type="dcterms:W3CDTF">2021-03-22T18:03:14Z</dcterms:created>
  <dcterms:modified xsi:type="dcterms:W3CDTF">2021-03-23T12:41:01Z</dcterms:modified>
</cp:coreProperties>
</file>