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sldIdLst>
    <p:sldId id="256" r:id="rId2"/>
    <p:sldId id="257" r:id="rId3"/>
    <p:sldId id="258" r:id="rId4"/>
    <p:sldId id="259" r:id="rId5"/>
    <p:sldId id="260" r:id="rId6"/>
    <p:sldId id="261" r:id="rId7"/>
    <p:sldId id="262" r:id="rId8"/>
    <p:sldId id="263" r:id="rId9"/>
    <p:sldId id="266" r:id="rId10"/>
    <p:sldId id="265" r:id="rId11"/>
    <p:sldId id="264"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71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848" y="1298448"/>
            <a:ext cx="7315200" cy="3255264"/>
          </a:xfrm>
        </p:spPr>
        <p:txBody>
          <a:bodyPr anchor="b">
            <a:normAutofit/>
          </a:bodyPr>
          <a:lstStyle>
            <a:lvl1pPr algn="l">
              <a:defRPr sz="5900" spc="-100" baseline="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E4C10ED6-5A15-4951-AB64-1D8E8273F2E6}" type="datetimeFigureOut">
              <a:rPr lang="en-US" smtClean="0"/>
              <a:t>5/31/2022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F2810F-1E03-4641-B235-23BE8C3C08B5}" type="slidenum">
              <a:rPr lang="en-US" smtClean="0"/>
              <a:t>‹#›</a:t>
            </a:fld>
            <a:endParaRPr lang="en-US"/>
          </a:p>
        </p:txBody>
      </p:sp>
    </p:spTree>
    <p:extLst>
      <p:ext uri="{BB962C8B-B14F-4D97-AF65-F5344CB8AC3E}">
        <p14:creationId xmlns:p14="http://schemas.microsoft.com/office/powerpoint/2010/main" val="22490652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4C10ED6-5A15-4951-AB64-1D8E8273F2E6}" type="datetimeFigureOut">
              <a:rPr lang="en-US" smtClean="0"/>
              <a:t>5/31/2022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F2810F-1E03-4641-B235-23BE8C3C08B5}" type="slidenum">
              <a:rPr lang="en-US" smtClean="0"/>
              <a:t>‹#›</a:t>
            </a:fld>
            <a:endParaRPr lang="en-US"/>
          </a:p>
        </p:txBody>
      </p:sp>
    </p:spTree>
    <p:extLst>
      <p:ext uri="{BB962C8B-B14F-4D97-AF65-F5344CB8AC3E}">
        <p14:creationId xmlns:p14="http://schemas.microsoft.com/office/powerpoint/2010/main" val="32118843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anchor="b">
            <a:normAutofit/>
          </a:bodyPr>
          <a:lstStyle>
            <a:lvl1pPr>
              <a:defRPr sz="5900" b="0" spc="-100" baseline="0">
                <a:solidFill>
                  <a:schemeClr val="tx1">
                    <a:lumMod val="65000"/>
                    <a:lumOff val="3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3886200" y="4672584"/>
            <a:ext cx="7315200" cy="914400"/>
          </a:xfrm>
        </p:spPr>
        <p:txBody>
          <a:bodyPr anchor="t">
            <a:normAutofit/>
          </a:bodyPr>
          <a:lstStyle>
            <a:lvl1pPr marL="0" indent="0">
              <a:buNone/>
              <a:defRPr sz="2200" cap="none" spc="0"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4C10ED6-5A15-4951-AB64-1D8E8273F2E6}" type="datetimeFigureOut">
              <a:rPr lang="en-US" smtClean="0"/>
              <a:t>5/31/2022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F2810F-1E03-4641-B235-23BE8C3C08B5}" type="slidenum">
              <a:rPr lang="en-US" smtClean="0"/>
              <a:t>‹#›</a:t>
            </a:fld>
            <a:endParaRPr lang="en-US"/>
          </a:p>
        </p:txBody>
      </p:sp>
    </p:spTree>
    <p:extLst>
      <p:ext uri="{BB962C8B-B14F-4D97-AF65-F5344CB8AC3E}">
        <p14:creationId xmlns:p14="http://schemas.microsoft.com/office/powerpoint/2010/main" val="3813685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3867912"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818120"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Date Placeholder 7"/>
          <p:cNvSpPr>
            <a:spLocks noGrp="1"/>
          </p:cNvSpPr>
          <p:nvPr>
            <p:ph type="dt" sz="half" idx="10"/>
          </p:nvPr>
        </p:nvSpPr>
        <p:spPr/>
        <p:txBody>
          <a:bodyPr/>
          <a:lstStyle/>
          <a:p>
            <a:fld id="{E4C10ED6-5A15-4951-AB64-1D8E8273F2E6}" type="datetimeFigureOut">
              <a:rPr lang="en-US" smtClean="0"/>
              <a:t>5/31/2022</a:t>
            </a:fld>
            <a:endParaRPr lang="en-US"/>
          </a:p>
        </p:txBody>
      </p:sp>
      <p:sp>
        <p:nvSpPr>
          <p:cNvPr id="9" name="Footer Placeholder 8"/>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7BF2810F-1E03-4641-B235-23BE8C3C08B5}" type="slidenum">
              <a:rPr lang="en-US" smtClean="0"/>
              <a:t>‹#›</a:t>
            </a:fld>
            <a:endParaRPr lang="en-US"/>
          </a:p>
        </p:txBody>
      </p:sp>
    </p:spTree>
    <p:extLst>
      <p:ext uri="{BB962C8B-B14F-4D97-AF65-F5344CB8AC3E}">
        <p14:creationId xmlns:p14="http://schemas.microsoft.com/office/powerpoint/2010/main" val="14594405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3867912" y="1023586"/>
            <a:ext cx="3474720" cy="807720"/>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3867912"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818463" y="1023586"/>
            <a:ext cx="3474720" cy="813171"/>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818463"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 name="Date Placeholder 1"/>
          <p:cNvSpPr>
            <a:spLocks noGrp="1"/>
          </p:cNvSpPr>
          <p:nvPr>
            <p:ph type="dt" sz="half" idx="10"/>
          </p:nvPr>
        </p:nvSpPr>
        <p:spPr/>
        <p:txBody>
          <a:bodyPr/>
          <a:lstStyle/>
          <a:p>
            <a:fld id="{E4C10ED6-5A15-4951-AB64-1D8E8273F2E6}" type="datetimeFigureOut">
              <a:rPr lang="en-US" smtClean="0"/>
              <a:t>5/31/2022</a:t>
            </a:fld>
            <a:endParaRPr lang="en-US"/>
          </a:p>
        </p:txBody>
      </p:sp>
      <p:sp>
        <p:nvSpPr>
          <p:cNvPr id="11" name="Footer Placeholder 10"/>
          <p:cNvSpPr>
            <a:spLocks noGrp="1"/>
          </p:cNvSpPr>
          <p:nvPr>
            <p:ph type="ftr" sz="quarter" idx="11"/>
          </p:nvPr>
        </p:nvSpPr>
        <p:spPr/>
        <p:txBody>
          <a:bodyPr/>
          <a:lstStyle/>
          <a:p>
            <a:endParaRPr lang="en-US"/>
          </a:p>
        </p:txBody>
      </p:sp>
      <p:sp>
        <p:nvSpPr>
          <p:cNvPr id="12" name="Slide Number Placeholder 11"/>
          <p:cNvSpPr>
            <a:spLocks noGrp="1"/>
          </p:cNvSpPr>
          <p:nvPr>
            <p:ph type="sldNum" sz="quarter" idx="12"/>
          </p:nvPr>
        </p:nvSpPr>
        <p:spPr/>
        <p:txBody>
          <a:bodyPr/>
          <a:lstStyle/>
          <a:p>
            <a:fld id="{7BF2810F-1E03-4641-B235-23BE8C3C08B5}" type="slidenum">
              <a:rPr lang="en-US" smtClean="0"/>
              <a:t>‹#›</a:t>
            </a:fld>
            <a:endParaRPr lang="en-US"/>
          </a:p>
        </p:txBody>
      </p:sp>
    </p:spTree>
    <p:extLst>
      <p:ext uri="{BB962C8B-B14F-4D97-AF65-F5344CB8AC3E}">
        <p14:creationId xmlns:p14="http://schemas.microsoft.com/office/powerpoint/2010/main" val="35943463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mtClean="0"/>
              <a:t>Click to edit Master title style</a:t>
            </a:r>
            <a:endParaRPr lang="en-US" dirty="0"/>
          </a:p>
        </p:txBody>
      </p:sp>
      <p:sp>
        <p:nvSpPr>
          <p:cNvPr id="2" name="Date Placeholder 1"/>
          <p:cNvSpPr>
            <a:spLocks noGrp="1"/>
          </p:cNvSpPr>
          <p:nvPr>
            <p:ph type="dt" sz="half" idx="10"/>
          </p:nvPr>
        </p:nvSpPr>
        <p:spPr/>
        <p:txBody>
          <a:bodyPr/>
          <a:lstStyle/>
          <a:p>
            <a:fld id="{E4C10ED6-5A15-4951-AB64-1D8E8273F2E6}" type="datetimeFigureOut">
              <a:rPr lang="en-US" smtClean="0"/>
              <a:t>5/31/2022</a:t>
            </a:fld>
            <a:endParaRPr lang="en-US"/>
          </a:p>
        </p:txBody>
      </p:sp>
      <p:sp>
        <p:nvSpPr>
          <p:cNvPr id="7" name="Footer Placeholder 6"/>
          <p:cNvSpPr>
            <a:spLocks noGrp="1"/>
          </p:cNvSpPr>
          <p:nvPr>
            <p:ph type="ftr" sz="quarter" idx="11"/>
          </p:nvPr>
        </p:nvSpPr>
        <p:spPr/>
        <p:txBody>
          <a:bodyPr/>
          <a:lstStyle/>
          <a:p>
            <a:endParaRPr lang="en-US"/>
          </a:p>
        </p:txBody>
      </p:sp>
      <p:sp>
        <p:nvSpPr>
          <p:cNvPr id="8" name="Slide Number Placeholder 7"/>
          <p:cNvSpPr>
            <a:spLocks noGrp="1"/>
          </p:cNvSpPr>
          <p:nvPr>
            <p:ph type="sldNum" sz="quarter" idx="12"/>
          </p:nvPr>
        </p:nvSpPr>
        <p:spPr/>
        <p:txBody>
          <a:bodyPr/>
          <a:lstStyle/>
          <a:p>
            <a:fld id="{7BF2810F-1E03-4641-B235-23BE8C3C08B5}" type="slidenum">
              <a:rPr lang="en-US" smtClean="0"/>
              <a:t>‹#›</a:t>
            </a:fld>
            <a:endParaRPr lang="en-US"/>
          </a:p>
        </p:txBody>
      </p:sp>
    </p:spTree>
    <p:extLst>
      <p:ext uri="{BB962C8B-B14F-4D97-AF65-F5344CB8AC3E}">
        <p14:creationId xmlns:p14="http://schemas.microsoft.com/office/powerpoint/2010/main" val="7788286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E4C10ED6-5A15-4951-AB64-1D8E8273F2E6}" type="datetimeFigureOut">
              <a:rPr lang="en-US" smtClean="0"/>
              <a:t>5/31/2022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F2810F-1E03-4641-B235-23BE8C3C08B5}" type="slidenum">
              <a:rPr lang="en-US" smtClean="0"/>
              <a:t>‹#›</a:t>
            </a:fld>
            <a:endParaRPr lang="en-US"/>
          </a:p>
        </p:txBody>
      </p:sp>
    </p:spTree>
    <p:extLst>
      <p:ext uri="{BB962C8B-B14F-4D97-AF65-F5344CB8AC3E}">
        <p14:creationId xmlns:p14="http://schemas.microsoft.com/office/powerpoint/2010/main" val="42522211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baseline="0"/>
            </a:lvl1pPr>
          </a:lstStyle>
          <a:p>
            <a:r>
              <a:rPr lang="en-US" smtClean="0"/>
              <a:t>Click to edit Master title style</a:t>
            </a:r>
            <a:endParaRPr lang="en-US" dirty="0"/>
          </a:p>
        </p:txBody>
      </p:sp>
      <p:sp>
        <p:nvSpPr>
          <p:cNvPr id="3" name="Content Placeholder 2"/>
          <p:cNvSpPr>
            <a:spLocks noGrp="1"/>
          </p:cNvSpPr>
          <p:nvPr>
            <p:ph idx="1"/>
          </p:nvPr>
        </p:nvSpPr>
        <p:spPr>
          <a:xfrm>
            <a:off x="3867912" y="868680"/>
            <a:ext cx="73152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6032" y="3494176"/>
            <a:ext cx="2834640" cy="2321990"/>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fld id="{E4C10ED6-5A15-4951-AB64-1D8E8273F2E6}" type="datetimeFigureOut">
              <a:rPr lang="en-US" smtClean="0"/>
              <a:t>5/31/2022</a:t>
            </a:fld>
            <a:endParaRPr lang="en-US"/>
          </a:p>
        </p:txBody>
      </p:sp>
      <p:sp>
        <p:nvSpPr>
          <p:cNvPr id="9" name="Footer Placeholder 8"/>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7BF2810F-1E03-4641-B235-23BE8C3C08B5}" type="slidenum">
              <a:rPr lang="en-US" smtClean="0"/>
              <a:t>‹#›</a:t>
            </a:fld>
            <a:endParaRPr lang="en-US"/>
          </a:p>
        </p:txBody>
      </p:sp>
    </p:spTree>
    <p:extLst>
      <p:ext uri="{BB962C8B-B14F-4D97-AF65-F5344CB8AC3E}">
        <p14:creationId xmlns:p14="http://schemas.microsoft.com/office/powerpoint/2010/main" val="11016035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570644" y="767419"/>
            <a:ext cx="8115230"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256032" y="3493008"/>
            <a:ext cx="2834640" cy="2322576"/>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fld id="{E4C10ED6-5A15-4951-AB64-1D8E8273F2E6}" type="datetimeFigureOut">
              <a:rPr lang="en-US" smtClean="0"/>
              <a:t>5/31/2022</a:t>
            </a:fld>
            <a:endParaRPr lang="en-US"/>
          </a:p>
        </p:txBody>
      </p:sp>
      <p:sp>
        <p:nvSpPr>
          <p:cNvPr id="9" name="Footer Placeholder 8"/>
          <p:cNvSpPr>
            <a:spLocks noGrp="1"/>
          </p:cNvSpPr>
          <p:nvPr>
            <p:ph type="ftr" sz="quarter" idx="11"/>
          </p:nvPr>
        </p:nvSpPr>
        <p:spPr>
          <a:xfrm>
            <a:off x="3499101" y="6356350"/>
            <a:ext cx="5911517" cy="365125"/>
          </a:xfrm>
        </p:spPr>
        <p:txBody>
          <a:bodyPr/>
          <a:lstStyle/>
          <a:p>
            <a:endParaRPr lang="en-US"/>
          </a:p>
        </p:txBody>
      </p:sp>
      <p:sp>
        <p:nvSpPr>
          <p:cNvPr id="10" name="Slide Number Placeholder 9"/>
          <p:cNvSpPr>
            <a:spLocks noGrp="1"/>
          </p:cNvSpPr>
          <p:nvPr>
            <p:ph type="sldNum" sz="quarter" idx="12"/>
          </p:nvPr>
        </p:nvSpPr>
        <p:spPr/>
        <p:txBody>
          <a:bodyPr/>
          <a:lstStyle/>
          <a:p>
            <a:fld id="{7BF2810F-1E03-4641-B235-23BE8C3C08B5}" type="slidenum">
              <a:rPr lang="en-US" smtClean="0"/>
              <a:t>‹#›</a:t>
            </a:fld>
            <a:endParaRPr lang="en-US"/>
          </a:p>
        </p:txBody>
      </p:sp>
    </p:spTree>
    <p:extLst>
      <p:ext uri="{BB962C8B-B14F-4D97-AF65-F5344CB8AC3E}">
        <p14:creationId xmlns:p14="http://schemas.microsoft.com/office/powerpoint/2010/main" val="28833687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4C10ED6-5A15-4951-AB64-1D8E8273F2E6}" type="datetimeFigureOut">
              <a:rPr lang="en-US" smtClean="0"/>
              <a:t>5/31/2022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BF2810F-1E03-4641-B235-23BE8C3C08B5}" type="slidenum">
              <a:rPr lang="en-US" smtClean="0"/>
              <a:t>‹#›</a:t>
            </a:fld>
            <a:endParaRPr lang="en-US"/>
          </a:p>
        </p:txBody>
      </p:sp>
    </p:spTree>
    <p:extLst>
      <p:ext uri="{BB962C8B-B14F-4D97-AF65-F5344CB8AC3E}">
        <p14:creationId xmlns:p14="http://schemas.microsoft.com/office/powerpoint/2010/main" val="37708216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3867912" y="868680"/>
            <a:ext cx="7315200" cy="512064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4C10ED6-5A15-4951-AB64-1D8E8273F2E6}" type="datetimeFigureOut">
              <a:rPr lang="en-US" smtClean="0"/>
              <a:t>5/31/2022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BF2810F-1E03-4641-B235-23BE8C3C08B5}" type="slidenum">
              <a:rPr lang="en-US" smtClean="0"/>
              <a:t>‹#›</a:t>
            </a:fld>
            <a:endParaRPr lang="en-US"/>
          </a:p>
        </p:txBody>
      </p:sp>
    </p:spTree>
    <p:extLst>
      <p:ext uri="{BB962C8B-B14F-4D97-AF65-F5344CB8AC3E}">
        <p14:creationId xmlns:p14="http://schemas.microsoft.com/office/powerpoint/2010/main" val="31035931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8" name="Rectangle 37"/>
          <p:cNvSpPr/>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fld id="{E4C10ED6-5A15-4951-AB64-1D8E8273F2E6}" type="datetimeFigureOut">
              <a:rPr lang="en-US" smtClean="0"/>
              <a:t>5/31/2022</a:t>
            </a:fld>
            <a:endParaRPr lang="en-US"/>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endParaRPr lang="en-US"/>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fld id="{7BF2810F-1E03-4641-B235-23BE8C3C08B5}" type="slidenum">
              <a:rPr lang="en-US" smtClean="0"/>
              <a:t>‹#›</a:t>
            </a:fld>
            <a:endParaRPr lang="en-US"/>
          </a:p>
        </p:txBody>
      </p:sp>
    </p:spTree>
    <p:extLst>
      <p:ext uri="{BB962C8B-B14F-4D97-AF65-F5344CB8AC3E}">
        <p14:creationId xmlns:p14="http://schemas.microsoft.com/office/powerpoint/2010/main" val="1864881122"/>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Lst>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astronet.ge/2012-01-21-09-07-00/"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74" y="725243"/>
            <a:ext cx="9594377" cy="816954"/>
          </a:xfrm>
        </p:spPr>
        <p:txBody>
          <a:bodyPr>
            <a:noAutofit/>
          </a:bodyPr>
          <a:lstStyle/>
          <a:p>
            <a:r>
              <a:rPr lang="ka-GE" sz="3600" b="1" dirty="0" smtClean="0"/>
              <a:t>კოსმოლოგია და ელემენტარული ნაწილაკები</a:t>
            </a:r>
            <a:endParaRPr lang="en-US" sz="3600" b="1" dirty="0"/>
          </a:p>
        </p:txBody>
      </p:sp>
      <p:sp>
        <p:nvSpPr>
          <p:cNvPr id="3" name="Subtitle 2"/>
          <p:cNvSpPr>
            <a:spLocks noGrp="1"/>
          </p:cNvSpPr>
          <p:nvPr>
            <p:ph type="subTitle" idx="1"/>
          </p:nvPr>
        </p:nvSpPr>
        <p:spPr>
          <a:xfrm>
            <a:off x="1100015" y="2156346"/>
            <a:ext cx="7315200" cy="3428300"/>
          </a:xfrm>
        </p:spPr>
        <p:txBody>
          <a:bodyPr>
            <a:normAutofit fontScale="92500" lnSpcReduction="10000"/>
          </a:bodyPr>
          <a:lstStyle/>
          <a:p>
            <a:r>
              <a:rPr lang="ka-GE" sz="4000" b="1" dirty="0" smtClean="0">
                <a:solidFill>
                  <a:schemeClr val="bg1"/>
                </a:solidFill>
              </a:rPr>
              <a:t>ჰიგსის ბოზონი</a:t>
            </a:r>
          </a:p>
          <a:p>
            <a:endParaRPr lang="ka-GE" sz="4000" b="1" dirty="0">
              <a:solidFill>
                <a:schemeClr val="bg1"/>
              </a:solidFill>
            </a:endParaRPr>
          </a:p>
          <a:p>
            <a:endParaRPr lang="ka-GE" sz="4000" b="1" dirty="0" smtClean="0">
              <a:solidFill>
                <a:schemeClr val="bg1"/>
              </a:solidFill>
            </a:endParaRPr>
          </a:p>
          <a:p>
            <a:endParaRPr lang="ka-GE" sz="4000" b="1" dirty="0">
              <a:solidFill>
                <a:schemeClr val="bg1"/>
              </a:solidFill>
            </a:endParaRPr>
          </a:p>
          <a:p>
            <a:r>
              <a:rPr lang="ka-GE" sz="4000" b="1" dirty="0" smtClean="0">
                <a:solidFill>
                  <a:schemeClr val="bg1"/>
                </a:solidFill>
              </a:rPr>
              <a:t>                                     </a:t>
            </a:r>
            <a:r>
              <a:rPr lang="ka-GE" sz="2800" b="1" dirty="0" smtClean="0">
                <a:solidFill>
                  <a:schemeClr val="bg1"/>
                </a:solidFill>
              </a:rPr>
              <a:t>ნინო ბრეგაძე</a:t>
            </a:r>
          </a:p>
          <a:p>
            <a:r>
              <a:rPr lang="ka-GE" sz="2800" b="1" dirty="0">
                <a:solidFill>
                  <a:schemeClr val="bg1"/>
                </a:solidFill>
              </a:rPr>
              <a:t> </a:t>
            </a:r>
            <a:r>
              <a:rPr lang="ka-GE" sz="2800" b="1" dirty="0" smtClean="0">
                <a:solidFill>
                  <a:schemeClr val="bg1"/>
                </a:solidFill>
              </a:rPr>
              <a:t>                                                                  2022 წ.</a:t>
            </a:r>
            <a:endParaRPr lang="en-US" sz="4000" b="1" dirty="0">
              <a:solidFill>
                <a:schemeClr val="bg1"/>
              </a:solidFill>
            </a:endParaRPr>
          </a:p>
        </p:txBody>
      </p:sp>
    </p:spTree>
    <p:extLst>
      <p:ext uri="{BB962C8B-B14F-4D97-AF65-F5344CB8AC3E}">
        <p14:creationId xmlns:p14="http://schemas.microsoft.com/office/powerpoint/2010/main" val="3202557093"/>
      </p:ext>
    </p:extLst>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3862" y="564279"/>
            <a:ext cx="2947482" cy="4601183"/>
          </a:xfrm>
        </p:spPr>
        <p:txBody>
          <a:bodyPr>
            <a:normAutofit/>
          </a:bodyPr>
          <a:lstStyle/>
          <a:p>
            <a:r>
              <a:rPr lang="ka-GE" dirty="0" smtClean="0"/>
              <a:t>ჰიგსის ბოზონი, იგივე „ღმერთის ნაწილაკი“</a:t>
            </a:r>
            <a:endParaRPr lang="en-US" dirty="0"/>
          </a:p>
        </p:txBody>
      </p:sp>
      <p:pic>
        <p:nvPicPr>
          <p:cNvPr id="1026" name="Picture 2" descr="ჰიგსის ბოზონი - ვიკიპედია"/>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984584" y="768255"/>
            <a:ext cx="5549327" cy="512757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370278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123837"/>
            <a:ext cx="3398293" cy="4601183"/>
          </a:xfrm>
        </p:spPr>
        <p:txBody>
          <a:bodyPr>
            <a:noAutofit/>
          </a:bodyPr>
          <a:lstStyle/>
          <a:p>
            <a:r>
              <a:rPr lang="ka-GE" sz="2800" dirty="0"/>
              <a:t>კვანტური თეორიის მიხედვით ელემენტარული ნაწილაკები მიკროსკოპულ მყარ ბურთულებს არ წარმოადგენენ, არამედ ველის რხევად პატარა ”ნაკუწებს”,</a:t>
            </a:r>
            <a:r>
              <a:rPr lang="ka-GE" sz="2800" dirty="0" smtClean="0"/>
              <a:t>კვანტებს</a:t>
            </a:r>
            <a:endParaRPr lang="en-US" sz="2800" dirty="0"/>
          </a:p>
        </p:txBody>
      </p:sp>
      <p:pic>
        <p:nvPicPr>
          <p:cNvPr id="2050" name="Picture 2" descr="კვანტური ცნების შესავალი. სიტყვის მნიშვნელობა &quot;კვანტური"/>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701268" y="998490"/>
            <a:ext cx="7988513" cy="394860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1089138"/>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ka-GE" sz="2400" dirty="0" smtClean="0"/>
              <a:t>ჰიგსი ველი </a:t>
            </a:r>
            <a:r>
              <a:rPr lang="ka-GE" sz="2400" dirty="0"/>
              <a:t>კი სხვანაირადაა </a:t>
            </a:r>
            <a:r>
              <a:rPr lang="ka-GE" sz="2400" dirty="0" smtClean="0"/>
              <a:t>მოწყობილი </a:t>
            </a:r>
            <a:r>
              <a:rPr lang="ka-GE" sz="2400" dirty="0"/>
              <a:t>მისი ვაკუუმი ნულზე მეტია. ეს არის მდგომარეობა ,როცა მთელი სივრცე ჰიგსის ველითაა სავსე და მის ფონზე მოძრაობენ დანარჩენი ელემენტარული ნაწილაკები.</a:t>
            </a:r>
            <a:endParaRPr lang="en-US" sz="2400" dirty="0"/>
          </a:p>
        </p:txBody>
      </p:sp>
      <p:pic>
        <p:nvPicPr>
          <p:cNvPr id="3074" name="Picture 2" descr="მეცნიერებმა სავარაუდოდ „ღვთიური ნაწილაკი” აღმოაჩინეს"/>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112155" y="863600"/>
            <a:ext cx="6828366" cy="5121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5813717"/>
      </p:ext>
    </p:extLst>
  </p:cSld>
  <p:clrMapOvr>
    <a:masterClrMapping/>
  </p:clrMapOvr>
  <p:transition spd="slow">
    <p:randomBar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27594" y="864108"/>
            <a:ext cx="5356874" cy="5120640"/>
          </a:xfrm>
        </p:spPr>
        <p:txBody>
          <a:bodyPr/>
          <a:lstStyle/>
          <a:p>
            <a:r>
              <a:rPr lang="ka-GE" dirty="0"/>
              <a:t>ჰიგსის ველის მოქმედება განსაკუთრებულია, ის ხელს უშლის ნაწილაკების აჩქარებას, თუმცა არ ეწინააღმდეგება მათ თანაბარ მოძრაობას. ველის მოქმედების შედეგად ნაწილაკები უფრო ინერტულები ხდებიან, ძნელად გადაადგილდებიან, ანუ იძენენ მასას. თითქოს ველი სქელდება მათ გარშემო და უფრო მეტად რაც უფრო მაღალია ნაწილაკების აჩქარებული მოძრაობა.</a:t>
            </a:r>
            <a:endParaRPr lang="en-US" dirty="0"/>
          </a:p>
        </p:txBody>
      </p:sp>
      <p:pic>
        <p:nvPicPr>
          <p:cNvPr id="4100" name="Picture 4" descr="What Exactly Is the Higgs Boson? Have Physicists Proved that It Really  Exists? - Scientific Americ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05028"/>
            <a:ext cx="5619750" cy="56388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8877008"/>
      </p:ext>
    </p:extLst>
  </p:cSld>
  <p:clrMapOvr>
    <a:masterClrMapping/>
  </p:clrMapOvr>
  <p:transition spd="med">
    <p:pull/>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ka-GE" dirty="0"/>
              <a:t>სამყარო შესაძლოა, ზუსტად იმავე გზით დასრულდეს, როგორც შეიქმნა — </a:t>
            </a:r>
            <a:r>
              <a:rPr lang="ka-GE" dirty="0" smtClean="0"/>
              <a:t>დიდი, უეცარი აფეთქებით</a:t>
            </a:r>
            <a:endParaRPr lang="en-US" dirty="0"/>
          </a:p>
        </p:txBody>
      </p:sp>
      <p:pic>
        <p:nvPicPr>
          <p:cNvPr id="5122" name="Picture 2" descr="The Big Bang Theory of Disruption - Ivey Business Journal"/>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868738" y="1140211"/>
            <a:ext cx="7315200" cy="45680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550950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123837"/>
            <a:ext cx="3466531" cy="4601183"/>
          </a:xfrm>
        </p:spPr>
        <p:txBody>
          <a:bodyPr>
            <a:noAutofit/>
          </a:bodyPr>
          <a:lstStyle/>
          <a:p>
            <a:r>
              <a:rPr lang="ka-GE" sz="3200" dirty="0"/>
              <a:t>მეცნიერთა გათვლით, აღსასრული დადგება 10</a:t>
            </a:r>
            <a:r>
              <a:rPr lang="ka-GE" sz="3200" baseline="30000" dirty="0"/>
              <a:t>139</a:t>
            </a:r>
            <a:r>
              <a:rPr lang="ka-GE" sz="3200" dirty="0"/>
              <a:t> </a:t>
            </a:r>
            <a:r>
              <a:rPr lang="ka-GE" sz="3200" dirty="0" smtClean="0"/>
              <a:t>წელიწადში</a:t>
            </a:r>
            <a:r>
              <a:rPr lang="en-GB" sz="3200" dirty="0"/>
              <a:t>.</a:t>
            </a:r>
            <a:endParaRPr lang="en-US" sz="3200" dirty="0"/>
          </a:p>
        </p:txBody>
      </p:sp>
      <p:pic>
        <p:nvPicPr>
          <p:cNvPr id="6146" name="Picture 2" descr="New details on what happened in the first microsecond of Big Bang - Tech  Explorist"/>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868738" y="1429626"/>
            <a:ext cx="7315200" cy="3989222"/>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598680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123837"/>
            <a:ext cx="3507475" cy="4601183"/>
          </a:xfrm>
        </p:spPr>
        <p:txBody>
          <a:bodyPr>
            <a:noAutofit/>
          </a:bodyPr>
          <a:lstStyle/>
          <a:p>
            <a:r>
              <a:rPr lang="ka-GE" sz="2800" dirty="0"/>
              <a:t>მკვლევართა თქმით, კოლაფსი შეიძლება გამოიწვიოს დრო-სივრცის გამრუდებამ სადღაც, სამყაროს სიღრმეში მდებარე შავი </a:t>
            </a:r>
            <a:r>
              <a:rPr lang="ka-GE" sz="2800" dirty="0" smtClean="0"/>
              <a:t>ხვრელის</a:t>
            </a:r>
            <a:r>
              <a:rPr lang="ka-GE" sz="2800" dirty="0"/>
              <a:t> გარშემო.</a:t>
            </a:r>
            <a:endParaRPr lang="en-US" sz="2800" dirty="0"/>
          </a:p>
        </p:txBody>
      </p:sp>
      <p:pic>
        <p:nvPicPr>
          <p:cNvPr id="7170" name="Picture 2" descr="Black holes: Everything you need to know | Space"/>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868738" y="1366837"/>
            <a:ext cx="7315200" cy="411480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31237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2101" y="6526763"/>
            <a:ext cx="1916658" cy="1982401"/>
          </a:xfrm>
        </p:spPr>
        <p:txBody>
          <a:bodyPr/>
          <a:lstStyle/>
          <a:p>
            <a:endParaRPr lang="en-US" dirty="0"/>
          </a:p>
        </p:txBody>
      </p:sp>
      <p:sp>
        <p:nvSpPr>
          <p:cNvPr id="3" name="Content Placeholder 2"/>
          <p:cNvSpPr>
            <a:spLocks noGrp="1"/>
          </p:cNvSpPr>
          <p:nvPr>
            <p:ph idx="1"/>
          </p:nvPr>
        </p:nvSpPr>
        <p:spPr>
          <a:xfrm>
            <a:off x="4039737" y="122829"/>
            <a:ext cx="7315200" cy="2013249"/>
          </a:xfrm>
        </p:spPr>
        <p:txBody>
          <a:bodyPr/>
          <a:lstStyle/>
          <a:p>
            <a:r>
              <a:rPr lang="ka-GE" dirty="0"/>
              <a:t>„როგორც ჩანს, ჩვენ მოქცეული ვართ სტაბილურ და არასტაბილურ სამყაროებს შორის, მიჯნაზე, სადაც სამყარომ შეიძლება კიდევ ძალიან დიდხანს იარსებოს, მაგრამ თანდათანობით, ის მაინც მივა აფეთქებასთან“, — აღნიშნავს ფერმის ეროვნული აქსელერატორის ფიზიკოსი ჯოზეფ ლიკენი.</a:t>
            </a:r>
            <a:endParaRPr lang="en-US" dirty="0"/>
          </a:p>
        </p:txBody>
      </p:sp>
      <p:pic>
        <p:nvPicPr>
          <p:cNvPr id="8194" name="Picture 2" descr="How to think about… The big bang | New Scientis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223" y="2136078"/>
            <a:ext cx="11178478" cy="4496308"/>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5334915"/>
      </p:ext>
    </p:extLst>
  </p:cSld>
  <p:clrMapOvr>
    <a:masterClrMapping/>
  </p:clrMapOvr>
  <mc:AlternateContent xmlns:mc="http://schemas.openxmlformats.org/markup-compatibility/2006">
    <mc:Choice xmlns:p14="http://schemas.microsoft.com/office/powerpoint/2010/main" Requires="p14">
      <p:transition spd="slow" p14:dur="3000">
        <p14:shred/>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ka-GE" sz="3200" dirty="0" smtClean="0"/>
              <a:t>გამოყენებული ლიტერატურა:</a:t>
            </a:r>
            <a:endParaRPr lang="en-US" sz="3200" dirty="0"/>
          </a:p>
        </p:txBody>
      </p:sp>
      <p:sp>
        <p:nvSpPr>
          <p:cNvPr id="3" name="Content Placeholder 2"/>
          <p:cNvSpPr>
            <a:spLocks noGrp="1"/>
          </p:cNvSpPr>
          <p:nvPr>
            <p:ph idx="1"/>
          </p:nvPr>
        </p:nvSpPr>
        <p:spPr/>
        <p:txBody>
          <a:bodyPr/>
          <a:lstStyle/>
          <a:p>
            <a:r>
              <a:rPr lang="en-US" dirty="0">
                <a:hlinkClick r:id="rId2"/>
              </a:rPr>
              <a:t>http://astronet.ge/2012-01-21-09-07-00</a:t>
            </a:r>
            <a:r>
              <a:rPr lang="en-US" dirty="0" smtClean="0">
                <a:hlinkClick r:id="rId2"/>
              </a:rPr>
              <a:t>/</a:t>
            </a:r>
            <a:endParaRPr lang="ka-GE" dirty="0" smtClean="0"/>
          </a:p>
          <a:p>
            <a:r>
              <a:rPr lang="en-US" dirty="0"/>
              <a:t>https://1tv.ge/news/higsis-bozonis-wyalobit-shesadzloa-samyaro-myisierad-daasrulos-meore-didma-afetqebam/</a:t>
            </a:r>
          </a:p>
        </p:txBody>
      </p:sp>
    </p:spTree>
    <p:extLst>
      <p:ext uri="{BB962C8B-B14F-4D97-AF65-F5344CB8AC3E}">
        <p14:creationId xmlns:p14="http://schemas.microsoft.com/office/powerpoint/2010/main" val="3628533004"/>
      </p:ext>
    </p:extLst>
  </p:cSld>
  <p:clrMapOvr>
    <a:masterClrMapping/>
  </p:clrMapOvr>
  <p:transition spd="med">
    <p:pull/>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7760" y="54591"/>
            <a:ext cx="4223547" cy="3011435"/>
          </a:xfrm>
        </p:spPr>
        <p:txBody>
          <a:bodyPr/>
          <a:lstStyle/>
          <a:p>
            <a:r>
              <a:rPr lang="ka-GE" dirty="0" smtClean="0">
                <a:solidFill>
                  <a:schemeClr val="tx1"/>
                </a:solidFill>
              </a:rPr>
              <a:t>მადლობა ყურადღებისთვის</a:t>
            </a:r>
            <a:endParaRPr lang="en-US" dirty="0">
              <a:solidFill>
                <a:schemeClr val="tx1"/>
              </a:solidFill>
            </a:endParaRPr>
          </a:p>
        </p:txBody>
      </p:sp>
      <p:pic>
        <p:nvPicPr>
          <p:cNvPr id="9218" name="Picture 2" descr="Ulovljen Higsov bozon - Nedeljnik Vreme"/>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043563" y="2442950"/>
            <a:ext cx="8918685" cy="3927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4302383"/>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Frame">
  <a:themeElements>
    <a:clrScheme name="Frame">
      <a:dk1>
        <a:srgbClr val="000000"/>
      </a:dk1>
      <a:lt1>
        <a:srgbClr val="FFFFFF"/>
      </a:lt1>
      <a:dk2>
        <a:srgbClr val="545454"/>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629A0216-3BBD-45C0-B63F-2683BEA18F60}"/>
    </a:ext>
  </a:extLst>
</a:theme>
</file>

<file path=docProps/app.xml><?xml version="1.0" encoding="utf-8"?>
<Properties xmlns="http://schemas.openxmlformats.org/officeDocument/2006/extended-properties" xmlns:vt="http://schemas.openxmlformats.org/officeDocument/2006/docPropsVTypes">
  <Template>Frame</Template>
  <TotalTime>30</TotalTime>
  <Words>203</Words>
  <Application>Microsoft Office PowerPoint</Application>
  <PresentationFormat>Widescreen</PresentationFormat>
  <Paragraphs>19</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Corbel</vt:lpstr>
      <vt:lpstr>Sylfaen</vt:lpstr>
      <vt:lpstr>Wingdings 2</vt:lpstr>
      <vt:lpstr>Frame</vt:lpstr>
      <vt:lpstr>კოსმოლოგია და ელემენტარული ნაწილაკები</vt:lpstr>
      <vt:lpstr>ჰიგსის ბოზონი, იგივე „ღმერთის ნაწილაკი“</vt:lpstr>
      <vt:lpstr>კვანტური თეორიის მიხედვით ელემენტარული ნაწილაკები მიკროსკოპულ მყარ ბურთულებს არ წარმოადგენენ, არამედ ველის რხევად პატარა ”ნაკუწებს”,კვანტებს</vt:lpstr>
      <vt:lpstr>ჰიგსი ველი კი სხვანაირადაა მოწყობილი მისი ვაკუუმი ნულზე მეტია. ეს არის მდგომარეობა ,როცა მთელი სივრცე ჰიგსის ველითაა სავსე და მის ფონზე მოძრაობენ დანარჩენი ელემენტარული ნაწილაკები.</vt:lpstr>
      <vt:lpstr>PowerPoint Presentation</vt:lpstr>
      <vt:lpstr>სამყარო შესაძლოა, ზუსტად იმავე გზით დასრულდეს, როგორც შეიქმნა — დიდი, უეცარი აფეთქებით</vt:lpstr>
      <vt:lpstr>მეცნიერთა გათვლით, აღსასრული დადგება 10139 წელიწადში.</vt:lpstr>
      <vt:lpstr>მკვლევართა თქმით, კოლაფსი შეიძლება გამოიწვიოს დრო-სივრცის გამრუდებამ სადღაც, სამყაროს სიღრმეში მდებარე შავი ხვრელის გარშემო.</vt:lpstr>
      <vt:lpstr>PowerPoint Presentation</vt:lpstr>
      <vt:lpstr>გამოყენებული ლიტერატურა:</vt:lpstr>
      <vt:lpstr>მადლობა ყურადღებისთვის</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კოსმოლოგია და ელემენტარული ნაწილაკები</dc:title>
  <dc:creator>Microsoft account</dc:creator>
  <cp:lastModifiedBy>Microsoft account</cp:lastModifiedBy>
  <cp:revision>5</cp:revision>
  <dcterms:created xsi:type="dcterms:W3CDTF">2022-05-31T17:51:37Z</dcterms:created>
  <dcterms:modified xsi:type="dcterms:W3CDTF">2022-05-31T18:21:42Z</dcterms:modified>
</cp:coreProperties>
</file>