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2" r:id="rId16"/>
    <p:sldId id="273" r:id="rId17"/>
    <p:sldId id="274" r:id="rId18"/>
    <p:sldId id="275" r:id="rId19"/>
    <p:sldId id="276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4472" autoAdjust="0"/>
    <p:restoredTop sz="94660"/>
  </p:normalViewPr>
  <p:slideViewPr>
    <p:cSldViewPr>
      <p:cViewPr>
        <p:scale>
          <a:sx n="150" d="100"/>
          <a:sy n="150" d="100"/>
        </p:scale>
        <p:origin x="-504" y="7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8D3F3-19B7-4395-BD41-C14590F9A3BD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4E536-1BEB-426D-BFEF-D38ED4D5FB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8D3F3-19B7-4395-BD41-C14590F9A3BD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4E536-1BEB-426D-BFEF-D38ED4D5FB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8D3F3-19B7-4395-BD41-C14590F9A3BD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4E536-1BEB-426D-BFEF-D38ED4D5FB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8D3F3-19B7-4395-BD41-C14590F9A3BD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4E536-1BEB-426D-BFEF-D38ED4D5FB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8D3F3-19B7-4395-BD41-C14590F9A3BD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4E536-1BEB-426D-BFEF-D38ED4D5FB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8D3F3-19B7-4395-BD41-C14590F9A3BD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4E536-1BEB-426D-BFEF-D38ED4D5FB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8D3F3-19B7-4395-BD41-C14590F9A3BD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4E536-1BEB-426D-BFEF-D38ED4D5FB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8D3F3-19B7-4395-BD41-C14590F9A3BD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4E536-1BEB-426D-BFEF-D38ED4D5FB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8D3F3-19B7-4395-BD41-C14590F9A3BD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4E536-1BEB-426D-BFEF-D38ED4D5FB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8D3F3-19B7-4395-BD41-C14590F9A3BD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4E536-1BEB-426D-BFEF-D38ED4D5FB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8D3F3-19B7-4395-BD41-C14590F9A3BD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4E536-1BEB-426D-BFEF-D38ED4D5FB0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88D3F3-19B7-4395-BD41-C14590F9A3BD}" type="datetimeFigureOut">
              <a:rPr lang="en-US" smtClean="0"/>
              <a:pPr/>
              <a:t>6/2/2016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4E536-1BEB-426D-BFEF-D38ED4D5FB0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a-GE" dirty="0" smtClean="0"/>
              <a:t>კოსმოსური სხივები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a-GE" dirty="0" smtClean="0">
                <a:solidFill>
                  <a:schemeClr val="tx1"/>
                </a:solidFill>
              </a:rPr>
              <a:t>მიხეილ ციციშვილი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a-GE" dirty="0" smtClean="0"/>
              <a:t>რა არის კოსმოსური სხივი?</a:t>
            </a:r>
          </a:p>
          <a:p>
            <a:endParaRPr lang="ka-GE" dirty="0" smtClean="0"/>
          </a:p>
          <a:p>
            <a:r>
              <a:rPr lang="ka-GE" dirty="0" smtClean="0"/>
              <a:t>მათი წარმომავლობა</a:t>
            </a:r>
          </a:p>
          <a:p>
            <a:endParaRPr lang="ka-GE" dirty="0" smtClean="0"/>
          </a:p>
          <a:p>
            <a:r>
              <a:rPr lang="ka-GE" dirty="0" smtClean="0"/>
              <a:t>მათი დაფიქსირების მექანიზმი</a:t>
            </a:r>
          </a:p>
          <a:p>
            <a:endParaRPr lang="ka-GE" dirty="0"/>
          </a:p>
          <a:p>
            <a:r>
              <a:rPr lang="ka-GE" dirty="0" smtClean="0"/>
              <a:t>რა სარგებლობა მოაქვს კოსმოსურ სხივებს?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dirty="0" smtClean="0"/>
              <a:t>რა არის კოსმოსური სხივი?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C:\Users\mikho\Desktop\Screen shot 2013-03-18 at 17.10.4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295400"/>
            <a:ext cx="4786313" cy="434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dirty="0" smtClean="0"/>
              <a:t>რა არის კოსმოსური სხივი?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C:\Users\mikho\Desktop\Screen shot 2013-03-18 at 17.10.4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295400"/>
            <a:ext cx="4786313" cy="43434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181600" y="1295400"/>
            <a:ext cx="3505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კოსმოსურ სხივებს უწოდებენ დამუხტულ და დაუმუხტავ მაღალენერგეტიკულ (ზოგ შემთხვევაში </a:t>
            </a:r>
            <a:r>
              <a:rPr lang="en-US" dirty="0" smtClean="0"/>
              <a:t>10</a:t>
            </a:r>
            <a:r>
              <a:rPr lang="en-US" baseline="30000" dirty="0" smtClean="0"/>
              <a:t>20</a:t>
            </a:r>
            <a:r>
              <a:rPr lang="en-US" dirty="0" smtClean="0"/>
              <a:t> </a:t>
            </a:r>
            <a:r>
              <a:rPr lang="en-US" dirty="0" err="1" smtClean="0"/>
              <a:t>eV</a:t>
            </a:r>
            <a:r>
              <a:rPr lang="ka-GE" dirty="0" smtClean="0"/>
              <a:t> ენერგიითაც კი) ნაწილაკებს, რომლებიც კოსმოსიდან შემოდიან დედამიწის ატმოსფეროში.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dirty="0" smtClean="0"/>
              <a:t>რა არის კოსმოსური სხივი?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C:\Users\mikho\Desktop\Screen shot 2013-03-18 at 17.10.4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295400"/>
            <a:ext cx="4786313" cy="43434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181600" y="1295400"/>
            <a:ext cx="3505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კოსმოსურ სხივებს უწოდებენ დამუხტულ და დაუმუხტავ მაღალენერგეტიკულ (ზოგ შემთხვევაში </a:t>
            </a:r>
            <a:r>
              <a:rPr lang="en-US" dirty="0" smtClean="0"/>
              <a:t>10</a:t>
            </a:r>
            <a:r>
              <a:rPr lang="en-US" baseline="30000" dirty="0" smtClean="0"/>
              <a:t>20</a:t>
            </a:r>
            <a:r>
              <a:rPr lang="en-US" dirty="0" smtClean="0"/>
              <a:t> </a:t>
            </a:r>
            <a:r>
              <a:rPr lang="en-US" dirty="0" err="1" smtClean="0"/>
              <a:t>eV</a:t>
            </a:r>
            <a:r>
              <a:rPr lang="ka-GE" dirty="0" smtClean="0"/>
              <a:t> ენერგიითაც კი) ნაწილაკებს, რომლებიც კოსმოსიდან შემოდიან დედამიწის ატმოსფეროში.</a:t>
            </a:r>
            <a:endParaRPr lang="en-US" dirty="0"/>
          </a:p>
        </p:txBody>
      </p:sp>
      <p:sp>
        <p:nvSpPr>
          <p:cNvPr id="6" name="Left Arrow 5"/>
          <p:cNvSpPr/>
          <p:nvPr/>
        </p:nvSpPr>
        <p:spPr>
          <a:xfrm>
            <a:off x="4876800" y="4191000"/>
            <a:ext cx="1447800" cy="457200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324600" y="4191000"/>
            <a:ext cx="2209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ვიქტორ ჰესი</a:t>
            </a:r>
            <a:endParaRPr lang="en-US" dirty="0"/>
          </a:p>
        </p:txBody>
      </p:sp>
      <p:pic>
        <p:nvPicPr>
          <p:cNvPr id="2050" name="Picture 2" descr="C:\Users\mikho\Desktop\1e975be392e16a163712f3141514331414f674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77000" y="4572000"/>
            <a:ext cx="1293541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dirty="0" smtClean="0"/>
              <a:t>რა არის კოსმოსური სხივი?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 descr="C:\Users\mikho\Desktop\Screen shot 2013-03-18 at 17.10.4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295400"/>
            <a:ext cx="4786313" cy="43434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181600" y="1295400"/>
            <a:ext cx="3505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კოსმოსურ სხივებს უწოდებენ დამუხტულ და დაუმუხტავ მაღალენერგეტიკულ (ზოგ შემთხვევაში </a:t>
            </a:r>
            <a:r>
              <a:rPr lang="en-US" dirty="0" smtClean="0"/>
              <a:t>10</a:t>
            </a:r>
            <a:r>
              <a:rPr lang="en-US" baseline="30000" dirty="0" smtClean="0"/>
              <a:t>20</a:t>
            </a:r>
            <a:r>
              <a:rPr lang="en-US" dirty="0" smtClean="0"/>
              <a:t> </a:t>
            </a:r>
            <a:r>
              <a:rPr lang="en-US" dirty="0" err="1" smtClean="0"/>
              <a:t>eV</a:t>
            </a:r>
            <a:r>
              <a:rPr lang="ka-GE" dirty="0" smtClean="0"/>
              <a:t> ენერგიითაც კი) ნაწილაკებს, რომლებიც კოსმოსიდან შემოდიან დედამიწის ატმოსფეროში.</a:t>
            </a:r>
            <a:endParaRPr lang="en-US" dirty="0"/>
          </a:p>
        </p:txBody>
      </p:sp>
      <p:sp>
        <p:nvSpPr>
          <p:cNvPr id="6" name="Left Arrow 5"/>
          <p:cNvSpPr/>
          <p:nvPr/>
        </p:nvSpPr>
        <p:spPr>
          <a:xfrm>
            <a:off x="4876800" y="4191000"/>
            <a:ext cx="1447800" cy="457200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324600" y="4191000"/>
            <a:ext cx="2209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ვიქტორ ჰესი</a:t>
            </a:r>
            <a:endParaRPr lang="en-US" dirty="0"/>
          </a:p>
        </p:txBody>
      </p:sp>
      <p:pic>
        <p:nvPicPr>
          <p:cNvPr id="2050" name="Picture 2" descr="C:\Users\mikho\Desktop\1e975be392e16a163712f3141514331414f674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77000" y="4572000"/>
            <a:ext cx="1293541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რა არის კოსმოსური სხივი?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074" name="Picture 2" descr="C:\Users\mikho\Desktop\Composition of Cosmic Ray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295400"/>
            <a:ext cx="5495925" cy="32099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რა არის კოსმოსური სხივი?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074" name="Picture 2" descr="C:\Users\mikho\Desktop\Composition of Cosmic Ray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295400"/>
            <a:ext cx="5495925" cy="320992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33400" y="4876800"/>
            <a:ext cx="784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10</a:t>
            </a:r>
            <a:r>
              <a:rPr lang="en-US" baseline="30000" dirty="0" smtClean="0"/>
              <a:t>20</a:t>
            </a:r>
            <a:r>
              <a:rPr lang="en-US" dirty="0" smtClean="0"/>
              <a:t> </a:t>
            </a:r>
            <a:r>
              <a:rPr lang="en-US" dirty="0" err="1" smtClean="0"/>
              <a:t>eV</a:t>
            </a:r>
            <a:r>
              <a:rPr lang="ka-GE" dirty="0" smtClean="0"/>
              <a:t> პროტონის კინეტიკური ენერგია არის ~</a:t>
            </a:r>
            <a:r>
              <a:rPr lang="en-US" dirty="0" smtClean="0"/>
              <a:t> 16</a:t>
            </a:r>
            <a:r>
              <a:rPr lang="ka-GE" dirty="0" smtClean="0"/>
              <a:t> ჯოული</a:t>
            </a:r>
            <a:endParaRPr lang="ka-GE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რა არის კოსმოსური სხივი?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074" name="Picture 2" descr="C:\Users\mikho\Desktop\Composition of Cosmic Ray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1295400"/>
            <a:ext cx="5495925" cy="320992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33400" y="4876800"/>
            <a:ext cx="784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10</a:t>
            </a:r>
            <a:r>
              <a:rPr lang="en-US" baseline="30000" dirty="0" smtClean="0"/>
              <a:t>20</a:t>
            </a:r>
            <a:r>
              <a:rPr lang="en-US" dirty="0" smtClean="0"/>
              <a:t> </a:t>
            </a:r>
            <a:r>
              <a:rPr lang="en-US" dirty="0" err="1" smtClean="0"/>
              <a:t>eV</a:t>
            </a:r>
            <a:r>
              <a:rPr lang="ka-GE" dirty="0" smtClean="0"/>
              <a:t> პროტონის კინეტიკური ენერგია არის ~</a:t>
            </a:r>
            <a:r>
              <a:rPr lang="en-US" dirty="0" smtClean="0"/>
              <a:t> 16</a:t>
            </a:r>
            <a:r>
              <a:rPr lang="ka-GE" dirty="0" smtClean="0"/>
              <a:t> ჯოული</a:t>
            </a:r>
            <a:endParaRPr lang="ka-GE" baseline="30000" dirty="0"/>
          </a:p>
        </p:txBody>
      </p:sp>
      <p:sp>
        <p:nvSpPr>
          <p:cNvPr id="6" name="TextBox 5"/>
          <p:cNvSpPr txBox="1"/>
          <p:nvPr/>
        </p:nvSpPr>
        <p:spPr>
          <a:xfrm>
            <a:off x="533400" y="5486400"/>
            <a:ext cx="800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საშუალო ზომის კოღოს კინეტიკური ენერგია არის ~</a:t>
            </a:r>
            <a:r>
              <a:rPr lang="en-US" dirty="0"/>
              <a:t>1.6×10</a:t>
            </a:r>
            <a:r>
              <a:rPr lang="en-US" baseline="30000" dirty="0"/>
              <a:t>−</a:t>
            </a:r>
            <a:r>
              <a:rPr lang="en-US" baseline="30000" dirty="0" smtClean="0"/>
              <a:t>7</a:t>
            </a:r>
            <a:r>
              <a:rPr lang="ka-GE" dirty="0"/>
              <a:t> </a:t>
            </a:r>
            <a:r>
              <a:rPr lang="ka-GE" dirty="0" smtClean="0"/>
              <a:t>ჯოული</a:t>
            </a:r>
            <a:endParaRPr lang="en-US" dirty="0"/>
          </a:p>
        </p:txBody>
      </p:sp>
      <p:pic>
        <p:nvPicPr>
          <p:cNvPr id="4098" name="Picture 2" descr="C:\Users\mikho\Desktop\mosquito-illustration_360x2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5486400"/>
            <a:ext cx="479580" cy="381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რა არის კოსმოსური სხივი?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122" name="Picture 2" descr="C:\Users\mikho\Desktop\particle_cascad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1295400"/>
            <a:ext cx="3886200" cy="5295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რა არის კოსმოსური სხივი?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146" name="Picture 2" descr="C:\Users\mikho\Desktop\cosmicray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524000"/>
            <a:ext cx="6719673" cy="4800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a-GE" dirty="0" smtClean="0"/>
              <a:t>კოსმოსური სხივების წარმომავლობა</a:t>
            </a:r>
            <a:endParaRPr lang="en-US" dirty="0"/>
          </a:p>
        </p:txBody>
      </p:sp>
      <p:pic>
        <p:nvPicPr>
          <p:cNvPr id="7" name="Content Placeholder 6" descr="ESO_Centaurus_A_LABOC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352800" y="2743200"/>
            <a:ext cx="2209800" cy="2327058"/>
          </a:xfrm>
        </p:spPr>
      </p:pic>
      <p:sp>
        <p:nvSpPr>
          <p:cNvPr id="4" name="TextBox 3"/>
          <p:cNvSpPr txBox="1"/>
          <p:nvPr/>
        </p:nvSpPr>
        <p:spPr>
          <a:xfrm>
            <a:off x="457200" y="1600200"/>
            <a:ext cx="845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კოსმოსური სხივების ზუსტი წარმომავლობა უცნობია, თუმცა არსებობს რამდენიმე ვარაუდი: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914400" y="2362200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dirty="0" smtClean="0"/>
              <a:t>ზეახალი</a:t>
            </a:r>
            <a:endParaRPr lang="en-US" dirty="0"/>
          </a:p>
        </p:txBody>
      </p:sp>
      <p:pic>
        <p:nvPicPr>
          <p:cNvPr id="7170" name="Picture 2" descr="C:\Users\mikho\Desktop\Crab_Nebul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743200"/>
            <a:ext cx="2190682" cy="1905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819400" y="2362200"/>
            <a:ext cx="34996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dirty="0" smtClean="0"/>
              <a:t>გალაქტიკის აქტიური ბირთვი</a:t>
            </a:r>
            <a:endParaRPr lang="en-US" dirty="0"/>
          </a:p>
        </p:txBody>
      </p:sp>
      <p:pic>
        <p:nvPicPr>
          <p:cNvPr id="9" name="Picture 8" descr="opo9635a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53200" y="2743200"/>
            <a:ext cx="2377440" cy="237744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315200" y="2362200"/>
            <a:ext cx="10583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dirty="0" smtClean="0"/>
              <a:t>კვაზარი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762000" y="4724400"/>
            <a:ext cx="16562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dirty="0" smtClean="0"/>
              <a:t>გამა აფეთქება</a:t>
            </a:r>
            <a:endParaRPr lang="en-US" dirty="0"/>
          </a:p>
        </p:txBody>
      </p:sp>
      <p:pic>
        <p:nvPicPr>
          <p:cNvPr id="12" name="Picture 11" descr="emsGamma_mainContent_gamma-ray-burst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000" y="5105400"/>
            <a:ext cx="2324746" cy="1600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a-GE" dirty="0" smtClean="0"/>
              <a:t>კოსმოსური სხივების წარმომავლობა</a:t>
            </a:r>
            <a:endParaRPr lang="en-US" dirty="0"/>
          </a:p>
        </p:txBody>
      </p:sp>
      <p:pic>
        <p:nvPicPr>
          <p:cNvPr id="5" name="Content Placeholder 4" descr="chap6-fig-cartoon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2590800"/>
            <a:ext cx="4901223" cy="2209800"/>
          </a:xfrm>
        </p:spPr>
      </p:pic>
      <p:sp>
        <p:nvSpPr>
          <p:cNvPr id="4" name="TextBox 3"/>
          <p:cNvSpPr txBox="1"/>
          <p:nvPr/>
        </p:nvSpPr>
        <p:spPr>
          <a:xfrm>
            <a:off x="457200" y="1600200"/>
            <a:ext cx="533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კოსმოსური სხივების მაღალ ენერგიებამდე აჩქარების სავარაუდო მექანიზმი არის ე.წ. ფერმის აჩქარების მექანიზმი.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33400" y="4800600"/>
            <a:ext cx="76199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ფერმის აჩქარება ხსნის დამუხტული ნაწილაკების მაღალ</a:t>
            </a:r>
          </a:p>
          <a:p>
            <a:r>
              <a:rPr lang="ka-GE" dirty="0" smtClean="0"/>
              <a:t> ენერგიებამდე აჩქარების მექანიზმს, როდესაც ისინი გადიან</a:t>
            </a:r>
          </a:p>
          <a:p>
            <a:r>
              <a:rPr lang="ka-GE" dirty="0" smtClean="0"/>
              <a:t>ასტრონომიული მასშტაბების დამაგნიტებულ ღრუბლებს.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მათი დაფიქსირების მეთოდი</a:t>
            </a:r>
          </a:p>
        </p:txBody>
      </p:sp>
      <p:pic>
        <p:nvPicPr>
          <p:cNvPr id="5" name="Content Placeholder 4" descr="VERITAS_arra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3048000"/>
            <a:ext cx="8229600" cy="2934753"/>
          </a:xfrm>
        </p:spPr>
      </p:pic>
      <p:sp>
        <p:nvSpPr>
          <p:cNvPr id="4" name="TextBox 3"/>
          <p:cNvSpPr txBox="1"/>
          <p:nvPr/>
        </p:nvSpPr>
        <p:spPr>
          <a:xfrm>
            <a:off x="457200" y="1295400"/>
            <a:ext cx="8839279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dirty="0" smtClean="0"/>
              <a:t>კოსმოსური სხივების ატმოსფეროში შემოსვლისას გაჩენილი ჩერენკოვის</a:t>
            </a:r>
          </a:p>
          <a:p>
            <a:r>
              <a:rPr lang="ka-GE" dirty="0" smtClean="0"/>
              <a:t>გამოსხივების ანალიზი. გამოიყენება </a:t>
            </a:r>
            <a:r>
              <a:rPr lang="en-US" dirty="0" smtClean="0"/>
              <a:t>&lt;200 </a:t>
            </a:r>
            <a:r>
              <a:rPr lang="en-US" dirty="0" err="1" smtClean="0"/>
              <a:t>GeV</a:t>
            </a:r>
            <a:r>
              <a:rPr lang="ka-GE" dirty="0" smtClean="0"/>
              <a:t> ენერგიების კოსმოსური</a:t>
            </a:r>
          </a:p>
          <a:p>
            <a:r>
              <a:rPr lang="ka-GE" dirty="0" smtClean="0"/>
              <a:t>სხივებისათვის. მუშაობენ მხოლოდ უღრუბლო და უმთვარო </a:t>
            </a:r>
          </a:p>
          <a:p>
            <a:r>
              <a:rPr lang="ka-GE" dirty="0" smtClean="0"/>
              <a:t>ღამით დროის ძალიან მოკლე შუალედში. კარგად განასხვავებს </a:t>
            </a:r>
          </a:p>
          <a:p>
            <a:r>
              <a:rPr lang="ka-GE" dirty="0" smtClean="0"/>
              <a:t>გეოლოგიური და კოსმოსური წარმომავლობის ნაწილაკებს. იკვლევს ცის მხოლოდ</a:t>
            </a:r>
          </a:p>
          <a:p>
            <a:r>
              <a:rPr lang="ka-GE" dirty="0" smtClean="0"/>
              <a:t>ვიწრო უბანს.</a:t>
            </a: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057400" y="6019800"/>
            <a:ext cx="45127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 </a:t>
            </a:r>
            <a:r>
              <a:rPr lang="en-US" dirty="0" smtClean="0"/>
              <a:t>VERITAS</a:t>
            </a:r>
            <a:r>
              <a:rPr lang="en-US" dirty="0"/>
              <a:t> array of air Cherenkov </a:t>
            </a:r>
            <a:r>
              <a:rPr lang="en-US" dirty="0" smtClean="0"/>
              <a:t>telescopes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მათი დაფიქსირების მეთოდი</a:t>
            </a:r>
          </a:p>
        </p:txBody>
      </p:sp>
      <p:pic>
        <p:nvPicPr>
          <p:cNvPr id="9" name="Content Placeholder 8" descr="yangbajing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flipH="1">
            <a:off x="1981200" y="2819400"/>
            <a:ext cx="5551478" cy="2895600"/>
          </a:xfrm>
        </p:spPr>
      </p:pic>
      <p:sp>
        <p:nvSpPr>
          <p:cNvPr id="8" name="TextBox 7"/>
          <p:cNvSpPr txBox="1"/>
          <p:nvPr/>
        </p:nvSpPr>
        <p:spPr>
          <a:xfrm>
            <a:off x="457200" y="1600200"/>
            <a:ext cx="86310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Extensive air shower (EAS) </a:t>
            </a:r>
            <a:r>
              <a:rPr lang="en-US" dirty="0" smtClean="0"/>
              <a:t>arrays</a:t>
            </a:r>
            <a:r>
              <a:rPr lang="ka-GE" dirty="0" smtClean="0"/>
              <a:t> -</a:t>
            </a:r>
            <a:r>
              <a:rPr lang="en-US" dirty="0" smtClean="0"/>
              <a:t> </a:t>
            </a:r>
            <a:r>
              <a:rPr lang="ka-GE" dirty="0" smtClean="0"/>
              <a:t>დიდ ფართზე განლაგებული სცინტილატორებზე </a:t>
            </a:r>
          </a:p>
          <a:p>
            <a:r>
              <a:rPr lang="ka-GE" dirty="0" smtClean="0"/>
              <a:t>დაფუძნებული მრავალი დეტექტორის ერთობლიობა. მუშაობს დღე-ღამი 90%.</a:t>
            </a:r>
          </a:p>
          <a:p>
            <a:r>
              <a:rPr lang="ka-GE" dirty="0" smtClean="0"/>
              <a:t>შეუძლია ცის შედარებით დიდ ნაწილს დააკვირდეს. კარგად ვერ განასხვავებს </a:t>
            </a:r>
          </a:p>
          <a:p>
            <a:r>
              <a:rPr lang="ka-GE" dirty="0" smtClean="0"/>
              <a:t>გეოლოგიური და კოსმოსური წარმომავლობის ნაწილაკებს.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438400" y="5715000"/>
            <a:ext cx="47108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Yangbajing</a:t>
            </a:r>
            <a:r>
              <a:rPr lang="en-US" dirty="0"/>
              <a:t> International Cosmic Ray </a:t>
            </a:r>
            <a:r>
              <a:rPr lang="en-US" dirty="0" err="1"/>
              <a:t>Observatiry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მათი დაფიქსირების მეთოდი</a:t>
            </a:r>
            <a:endParaRPr lang="en-US" dirty="0"/>
          </a:p>
        </p:txBody>
      </p:sp>
      <p:pic>
        <p:nvPicPr>
          <p:cNvPr id="5" name="Content Placeholder 4" descr="Nuclear_particle_in_a_diffusion_cloud_chamber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2743200"/>
            <a:ext cx="5856236" cy="3276600"/>
          </a:xfrm>
        </p:spPr>
      </p:pic>
      <p:sp>
        <p:nvSpPr>
          <p:cNvPr id="4" name="TextBox 3"/>
          <p:cNvSpPr txBox="1"/>
          <p:nvPr/>
        </p:nvSpPr>
        <p:spPr>
          <a:xfrm>
            <a:off x="152400" y="1371600"/>
            <a:ext cx="874790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dirty="0" smtClean="0"/>
              <a:t>უილსონის კამერა - დახურული კონტეინერი, რომელშიც სავსეა ზეგაჯერებული</a:t>
            </a:r>
          </a:p>
          <a:p>
            <a:r>
              <a:rPr lang="ka-GE" dirty="0" smtClean="0"/>
              <a:t> ორთქლი. მაღალი ენერგიის ნაწილაკის ორთქლში გავლისას ხდება ორთქლის </a:t>
            </a:r>
          </a:p>
          <a:p>
            <a:r>
              <a:rPr lang="ka-GE" dirty="0" smtClean="0"/>
              <a:t>კონდენსაცია ნაწილაკის ტრაექტორიის გასწვრივ, რის შედეგადაც ვიღებთ შემდეგ</a:t>
            </a:r>
          </a:p>
          <a:p>
            <a:r>
              <a:rPr lang="ka-GE" dirty="0" smtClean="0"/>
              <a:t>სურათს: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მათი დაფიქსირების მეთოდი</a:t>
            </a:r>
            <a:endParaRPr lang="en-US" dirty="0"/>
          </a:p>
        </p:txBody>
      </p:sp>
      <p:pic>
        <p:nvPicPr>
          <p:cNvPr id="5" name="Content Placeholder 4" descr="tracks0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3400" y="2438400"/>
            <a:ext cx="8382000" cy="4344964"/>
          </a:xfrm>
        </p:spPr>
      </p:pic>
      <p:sp>
        <p:nvSpPr>
          <p:cNvPr id="4" name="TextBox 3"/>
          <p:cNvSpPr txBox="1"/>
          <p:nvPr/>
        </p:nvSpPr>
        <p:spPr>
          <a:xfrm>
            <a:off x="304800" y="1524000"/>
            <a:ext cx="85475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dirty="0" smtClean="0"/>
              <a:t>უილსონის კამერის მაგნიტურ ველში მოთავსებით და მოძრავ მუხტზე მოქმედი</a:t>
            </a:r>
          </a:p>
          <a:p>
            <a:r>
              <a:rPr lang="ka-GE" dirty="0" smtClean="0"/>
              <a:t>ლორენცის ძალის დახმარებით შეგვიძლია გამოვყოთ +/- და ნეიტრალური </a:t>
            </a:r>
          </a:p>
          <a:p>
            <a:r>
              <a:rPr lang="ka-GE" dirty="0" smtClean="0"/>
              <a:t>მუხტის მატარებელი ნაწილაკები: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a-GE" dirty="0" smtClean="0"/>
              <a:t>რა სარგებლობა მოაქვს კოსმოსურ სხივებს?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a-GE" sz="1800" dirty="0" smtClean="0"/>
              <a:t>იწვევს ატმოსფეროს ქიმიის ცვლილებას. წარმოქმნის </a:t>
            </a:r>
            <a:r>
              <a:rPr lang="en-US" sz="1800" dirty="0" smtClean="0"/>
              <a:t>C-14</a:t>
            </a:r>
            <a:r>
              <a:rPr lang="ka-GE" sz="1800" dirty="0" smtClean="0"/>
              <a:t> იზოტოპს </a:t>
            </a:r>
          </a:p>
          <a:p>
            <a:pPr>
              <a:buNone/>
            </a:pPr>
            <a:r>
              <a:rPr lang="ka-GE" sz="1800" dirty="0" smtClean="0"/>
              <a:t>(</a:t>
            </a:r>
            <a:r>
              <a:rPr lang="en-US" sz="1800" dirty="0" smtClean="0"/>
              <a:t>n + </a:t>
            </a:r>
            <a:r>
              <a:rPr lang="en-US" sz="1800" baseline="30000" dirty="0" smtClean="0"/>
              <a:t>14</a:t>
            </a:r>
            <a:r>
              <a:rPr lang="en-US" sz="1800" dirty="0" smtClean="0"/>
              <a:t>N → p + </a:t>
            </a:r>
            <a:r>
              <a:rPr lang="en-US" sz="1800" baseline="30000" dirty="0" smtClean="0"/>
              <a:t>14</a:t>
            </a:r>
            <a:r>
              <a:rPr lang="en-US" sz="1800" dirty="0" smtClean="0"/>
              <a:t>C</a:t>
            </a:r>
            <a:r>
              <a:rPr lang="ka-GE" sz="1800" dirty="0" smtClean="0"/>
              <a:t>), რომელიც გამოიყენება ნახშირბადით დათარიღებაში.</a:t>
            </a:r>
          </a:p>
          <a:p>
            <a:r>
              <a:rPr lang="ka-GE" sz="1600" dirty="0" smtClean="0"/>
              <a:t>დამუხტულ ღრუბელსა და დედამიწის ზედაპირს შორის იწვევს ჰაერის იონიზაციას, რაც მკვეთრად ადაბლებს ატმოსფეროს ელექტრულ გარღვევის ძაბვას და ამარტივებს განმუხტვის პროცესს.</a:t>
            </a:r>
          </a:p>
          <a:p>
            <a:r>
              <a:rPr lang="ka-GE" sz="1600" dirty="0"/>
              <a:t> </a:t>
            </a:r>
            <a:r>
              <a:rPr lang="ka-GE" sz="1600" dirty="0" smtClean="0"/>
              <a:t>გვეხმარება ელემენტარული ნაწილაკების ფიზიკის კვლევაში</a:t>
            </a:r>
          </a:p>
          <a:p>
            <a:endParaRPr lang="ka-GE" sz="1600" dirty="0" smtClean="0"/>
          </a:p>
          <a:p>
            <a:pPr>
              <a:buNone/>
            </a:pPr>
            <a:r>
              <a:rPr lang="ka-GE" sz="1600" dirty="0" smtClean="0"/>
              <a:t>     კოსმოსური სხივებში კარლ ანდერსონმა აღმოაჩინა მიუონი და პოზიტრონი:</a:t>
            </a:r>
          </a:p>
          <a:p>
            <a:endParaRPr lang="ka-GE" sz="1600" dirty="0" smtClean="0"/>
          </a:p>
        </p:txBody>
      </p:sp>
      <p:pic>
        <p:nvPicPr>
          <p:cNvPr id="9" name="Content Placeholder 5" descr="PositronDiscove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3962400"/>
            <a:ext cx="2438400" cy="240397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962400" y="4724400"/>
            <a:ext cx="37497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dirty="0" smtClean="0"/>
              <a:t>პოზიტრონის პირველი</a:t>
            </a:r>
          </a:p>
          <a:p>
            <a:r>
              <a:rPr lang="ka-GE" dirty="0" smtClean="0"/>
              <a:t>ფოტო უილსონის კამერაში (1932)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5562600"/>
            <a:ext cx="762000" cy="1295400"/>
          </a:xfrm>
        </p:spPr>
        <p:txBody>
          <a:bodyPr/>
          <a:lstStyle/>
          <a:p>
            <a:pPr>
              <a:buNone/>
            </a:pP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33400" y="2286000"/>
            <a:ext cx="8458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3600" smtClean="0"/>
              <a:t>   დიდი</a:t>
            </a:r>
            <a:r>
              <a:rPr lang="en-US" sz="3600" dirty="0" smtClean="0"/>
              <a:t> </a:t>
            </a:r>
            <a:r>
              <a:rPr lang="ka-GE" sz="3600" dirty="0" smtClean="0"/>
              <a:t>მადლობა ყურადღებისათვის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319</Words>
  <Application>Microsoft Office PowerPoint</Application>
  <PresentationFormat>On-screen Show (4:3)</PresentationFormat>
  <Paragraphs>70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კოსმოსური სხივები</vt:lpstr>
      <vt:lpstr>Slide 2</vt:lpstr>
      <vt:lpstr>რა არის კოსმოსური სხივი?</vt:lpstr>
      <vt:lpstr>რა არის კოსმოსური სხივი?</vt:lpstr>
      <vt:lpstr>რა არის კოსმოსური სხივი?</vt:lpstr>
      <vt:lpstr>რა არის კოსმოსური სხივი?</vt:lpstr>
      <vt:lpstr>რა არის კოსმოსური სხივი?</vt:lpstr>
      <vt:lpstr>რა არის კოსმოსური სხივი?</vt:lpstr>
      <vt:lpstr>რა არის კოსმოსური სხივი?</vt:lpstr>
      <vt:lpstr>რა არის კოსმოსური სხივი?</vt:lpstr>
      <vt:lpstr>რა არის კოსმოსური სხივი?</vt:lpstr>
      <vt:lpstr>კოსმოსური სხივების წარმომავლობა</vt:lpstr>
      <vt:lpstr>კოსმოსური სხივების წარმომავლობა</vt:lpstr>
      <vt:lpstr>მათი დაფიქსირების მეთოდი</vt:lpstr>
      <vt:lpstr>მათი დაფიქსირების მეთოდი</vt:lpstr>
      <vt:lpstr>მათი დაფიქსირების მეთოდი</vt:lpstr>
      <vt:lpstr>მათი დაფიქსირების მეთოდი</vt:lpstr>
      <vt:lpstr>რა სარგებლობა მოაქვს კოსმოსურ სხივებს?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კოსმოსური სხივები</dc:title>
  <dc:creator>mikho</dc:creator>
  <cp:lastModifiedBy>mikho</cp:lastModifiedBy>
  <cp:revision>12</cp:revision>
  <dcterms:created xsi:type="dcterms:W3CDTF">2016-05-26T11:38:05Z</dcterms:created>
  <dcterms:modified xsi:type="dcterms:W3CDTF">2016-06-02T16:42:41Z</dcterms:modified>
</cp:coreProperties>
</file>