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5" r:id="rId12"/>
    <p:sldId id="270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2C83AC-A616-470F-9BFE-6BC3BF623125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A76423-F232-470B-9522-B1818B1FEE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4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76423-F232-470B-9522-B1818B1FEEF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253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A062-7812-49BE-A19D-E1818988AFE8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62782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525F-1861-4D8D-BBA3-9B3FDF9C5463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716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00FBA-372C-4EA7-A444-C37CB2585CA4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401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003B1-A6E6-409C-B19D-6FB73E4C447D}" type="datetime1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195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9C3A-6F27-4740-B7E7-2A9F74551CB4}" type="datetime1">
              <a:rPr lang="ru-RU" smtClean="0"/>
              <a:t>19.10.2020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971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3661-5DAC-424E-9EA2-71AE3147A17D}" type="datetime1">
              <a:rPr lang="ru-RU" smtClean="0"/>
              <a:t>19.10.2020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26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E7602-EEED-4E78-88E7-5274D612C582}" type="datetime1">
              <a:rPr lang="ru-RU" smtClean="0"/>
              <a:t>19.10.2020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404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92D4-5B23-481E-9574-1A995BD36D7E}" type="datetime1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13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6C227C8F-A326-43DA-8C82-6201F9DC7DF2}" type="datetime1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405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658BE-229F-4759-8DD1-31462A29DE09}" type="datetime1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694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E54F-96BA-4D2A-A1BC-135EEA8CE86E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8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FF7CA-12EB-4319-AC9C-48A7E78E5CF9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279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32143-C89B-412D-AD04-85B3AA608F5A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163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D4B2-F1C4-402D-BBF1-CF8EE9841F33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786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E841-04B3-47E2-98F4-95E4294B8F87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218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A4044-007D-40B8-BEB3-2046B8995F02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8298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A044E-42DC-46BE-9D5F-D4F29C749358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80181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54D33D1F-1F77-475D-AD06-E3BB8F2D74F3}" type="datetime1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B70FEEA-5E17-49D8-8BB8-F9EC9A787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4173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391"/>
            <a:ext cx="12192000" cy="7639136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527" y="477983"/>
            <a:ext cx="11956473" cy="6664036"/>
          </a:xfrm>
        </p:spPr>
        <p:txBody>
          <a:bodyPr>
            <a:normAutofit/>
          </a:bodyPr>
          <a:lstStyle/>
          <a:p>
            <a:r>
              <a:rPr lang="ka-GE" sz="3600" dirty="0" smtClean="0"/>
              <a:t>ივანე ჯავახიშვილის სახელობის უნივერსიტეტის მაგისტრანტი</a:t>
            </a:r>
            <a:r>
              <a:rPr lang="en-US" sz="3600" smtClean="0"/>
              <a:t>:</a:t>
            </a:r>
            <a:r>
              <a:rPr lang="ka-GE" sz="3600" dirty="0" smtClean="0"/>
              <a:t/>
            </a:r>
            <a:br>
              <a:rPr lang="ka-GE" sz="3600" dirty="0" smtClean="0"/>
            </a:br>
            <a:endParaRPr lang="ka-GE" sz="3600" dirty="0" smtClean="0"/>
          </a:p>
          <a:p>
            <a:pPr algn="l"/>
            <a:r>
              <a:rPr lang="ka-GE" sz="3600" dirty="0" smtClean="0"/>
              <a:t>თინათინ სუპატაშვილი</a:t>
            </a:r>
          </a:p>
          <a:p>
            <a:pPr algn="l"/>
            <a:endParaRPr lang="ka-GE" sz="3600" dirty="0"/>
          </a:p>
          <a:p>
            <a:pPr algn="l"/>
            <a:endParaRPr lang="ka-GE" sz="3600" dirty="0" smtClean="0"/>
          </a:p>
          <a:p>
            <a:pPr algn="l"/>
            <a:endParaRPr lang="ka-GE" sz="3600" dirty="0"/>
          </a:p>
          <a:p>
            <a:pPr algn="l"/>
            <a:endParaRPr lang="ka-GE" sz="3600" dirty="0" smtClean="0"/>
          </a:p>
          <a:p>
            <a:pPr algn="l"/>
            <a:r>
              <a:rPr lang="ka-GE" sz="3600" dirty="0" smtClean="0"/>
              <a:t>                                                        სამყაროს  ბინადარნი</a:t>
            </a:r>
            <a:endParaRPr lang="ru-RU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336" y="221673"/>
            <a:ext cx="9905998" cy="1905000"/>
          </a:xfrm>
        </p:spPr>
        <p:txBody>
          <a:bodyPr>
            <a:normAutofit/>
          </a:bodyPr>
          <a:lstStyle/>
          <a:p>
            <a:r>
              <a:rPr lang="ka-GE" sz="4800" dirty="0" smtClean="0"/>
              <a:t>გეგმა :</a:t>
            </a:r>
            <a:br>
              <a:rPr lang="ka-GE" sz="4800" dirty="0" smtClean="0"/>
            </a:br>
            <a:endParaRPr lang="ru-RU" sz="4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17259" y="1492827"/>
            <a:ext cx="10330151" cy="477981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გერცშპრუნგ-რასელის დიაგრამა.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მტვრიდან პროტოვარსკვლავამედე (ვირიალის თეორემა).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ვირიალის თეორემის შედეგები.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საჭირო საწვავი.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განვითარების სხვადასხვა შემთხვევა.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წონასწორობის შესაძლებლობები.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უდიდესი აფეთქება სამყაროში.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ka-GE" sz="2400" dirty="0" smtClean="0"/>
              <a:t> გრძელი გზის დასასრული.</a:t>
            </a:r>
            <a:endParaRPr lang="ru-RU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z="1600" smtClean="0"/>
              <a:t>2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61458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195" y="27709"/>
            <a:ext cx="9905998" cy="1406236"/>
          </a:xfrm>
        </p:spPr>
        <p:txBody>
          <a:bodyPr>
            <a:normAutofit/>
          </a:bodyPr>
          <a:lstStyle/>
          <a:p>
            <a:r>
              <a:rPr lang="ka-GE" sz="4000" dirty="0"/>
              <a:t>გერცშპრუნგ-რასელის </a:t>
            </a:r>
            <a:r>
              <a:rPr lang="ka-GE" sz="4000" dirty="0" smtClean="0"/>
              <a:t>დიაგრამა :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091" y="1433945"/>
            <a:ext cx="10410102" cy="5091546"/>
          </a:xfrm>
        </p:spPr>
        <p:txBody>
          <a:bodyPr>
            <a:normAutofit/>
          </a:bodyPr>
          <a:lstStyle/>
          <a:p>
            <a:r>
              <a:rPr lang="ka-GE" sz="2400" dirty="0" smtClean="0"/>
              <a:t>წითელი გიგანტები - მეტი ზომა , </a:t>
            </a:r>
            <a:br>
              <a:rPr lang="ka-GE" sz="2400" dirty="0" smtClean="0"/>
            </a:br>
            <a:r>
              <a:rPr lang="ka-GE" sz="2400" dirty="0" smtClean="0"/>
              <a:t>მეტი ნათება.</a:t>
            </a:r>
          </a:p>
          <a:p>
            <a:r>
              <a:rPr lang="ka-GE" sz="2400" dirty="0" smtClean="0"/>
              <a:t>თეთრი ჯუჯები - დიდი ტემპერატურა,</a:t>
            </a:r>
            <a:br>
              <a:rPr lang="ka-GE" sz="2400" dirty="0" smtClean="0"/>
            </a:br>
            <a:r>
              <a:rPr lang="ka-GE" sz="2400" dirty="0" smtClean="0"/>
              <a:t> მცირე ნათება, მცირე ზომა.</a:t>
            </a:r>
          </a:p>
          <a:p>
            <a:r>
              <a:rPr lang="ka-GE" sz="2400" dirty="0" smtClean="0"/>
              <a:t>ზეგიგანტები - ძალიან დიდი ნათება და </a:t>
            </a:r>
            <a:br>
              <a:rPr lang="ka-GE" sz="2400" dirty="0" smtClean="0"/>
            </a:br>
            <a:r>
              <a:rPr lang="ka-GE" sz="2400" dirty="0" smtClean="0"/>
              <a:t>მასა.</a:t>
            </a:r>
          </a:p>
          <a:p>
            <a:endParaRPr lang="ru-RU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851" y="1433945"/>
            <a:ext cx="5605472" cy="4696773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119427" y="6342928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3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7772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740" y="221673"/>
            <a:ext cx="9905998" cy="1905000"/>
          </a:xfrm>
        </p:spPr>
        <p:txBody>
          <a:bodyPr/>
          <a:lstStyle/>
          <a:p>
            <a:r>
              <a:rPr lang="ka-GE" sz="3600" dirty="0"/>
              <a:t>მტვრიდან პროტოვარსკვლავამედე (ვირიალის თეორემა</a:t>
            </a:r>
            <a:r>
              <a:rPr lang="ka-GE" sz="3600" dirty="0" smtClean="0"/>
              <a:t>) :</a:t>
            </a:r>
            <a:r>
              <a:rPr lang="ka-GE" dirty="0"/>
              <a:t/>
            </a:r>
            <a:br>
              <a:rPr lang="ka-GE" dirty="0"/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13699" y="2126673"/>
                <a:ext cx="11956184" cy="5105401"/>
              </a:xfrm>
            </p:spPr>
            <p:txBody>
              <a:bodyPr>
                <a:normAutofit/>
              </a:bodyPr>
              <a:lstStyle/>
              <a:p>
                <a:r>
                  <a:rPr lang="ka-GE" sz="2400" dirty="0" smtClean="0"/>
                  <a:t>ერთგვაროვანი განაწილებიდან გადახრა; გრავიტაციული ცენტრის გაჩენა; გარშემო ნივთიერებების მიზიდვა</a:t>
                </a:r>
              </a:p>
              <a:p>
                <a:r>
                  <a:rPr lang="ka-GE" sz="2400" dirty="0">
                    <a:effectLst/>
                  </a:rPr>
                  <a:t>ეილერის განტოლება  </a:t>
                </a:r>
                <a:r>
                  <a:rPr lang="ka-GE" sz="2400" dirty="0" smtClean="0">
                    <a:effectLst/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ka-GE" sz="2400" b="1" i="1">
                            <a:effectLst/>
                            <a:latin typeface="Cambria Math" panose="02040503050406030204" pitchFamily="18" charset="0"/>
                          </a:rPr>
                          <m:t>𝒗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sz="2400" b="1" i="1">
                            <a:effectLst/>
                            <a:latin typeface="Cambria Math" panose="02040503050406030204" pitchFamily="18" charset="0"/>
                          </a:rPr>
                          <m:t>𝒗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∙</m:t>
                        </m:r>
                        <m:r>
                          <a:rPr lang="ka-GE" sz="2400">
                            <a:effectLst/>
                            <a:latin typeface="Cambria Math" panose="02040503050406030204" pitchFamily="18" charset="0"/>
                          </a:rPr>
                          <m:t>𝛻</m:t>
                        </m:r>
                      </m:e>
                    </m:d>
                    <m:r>
                      <a:rPr lang="ka-GE" sz="2400" b="1" i="1">
                        <a:effectLst/>
                        <a:latin typeface="Cambria Math" panose="02040503050406030204" pitchFamily="18" charset="0"/>
                      </a:rPr>
                      <m:t>𝒗</m:t>
                    </m:r>
                    <m:r>
                      <a:rPr lang="ka-GE" sz="240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>
                            <a:effectLst/>
                            <a:latin typeface="Cambria Math" panose="02040503050406030204" pitchFamily="18" charset="0"/>
                          </a:rPr>
                          <m:t>𝛻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𝑝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ka-GE" sz="2400" b="1" i="1">
                        <a:effectLst/>
                        <a:latin typeface="Cambria Math" panose="02040503050406030204" pitchFamily="18" charset="0"/>
                      </a:rPr>
                      <m:t>𝒇</m:t>
                    </m:r>
                  </m:oMath>
                </a14:m>
                <a:r>
                  <a:rPr lang="en-US" sz="2400" dirty="0" smtClean="0">
                    <a:effectLst/>
                  </a:rPr>
                  <a:t>                                     (1)</a:t>
                </a:r>
                <a:endParaRPr lang="ka-GE" sz="2400" dirty="0" smtClean="0">
                  <a:effectLst/>
                </a:endParaRPr>
              </a:p>
              <a:p>
                <a:r>
                  <a:rPr lang="ka-GE" sz="2400" dirty="0" smtClean="0">
                    <a:effectLst/>
                  </a:rPr>
                  <a:t>წონასწორობა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𝑑𝑃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𝑑𝑟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𝐺</m:t>
                        </m:r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dirty="0" smtClean="0">
                    <a:effectLst/>
                  </a:rPr>
                  <a:t>                                                                      (2)</a:t>
                </a:r>
                <a:r>
                  <a:rPr lang="ka-GE" sz="2400" dirty="0" smtClean="0">
                    <a:effectLst/>
                  </a:rPr>
                  <a:t/>
                </a:r>
                <a:br>
                  <a:rPr lang="ka-GE" sz="2400" dirty="0" smtClean="0">
                    <a:effectLst/>
                  </a:rPr>
                </a:b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𝑑𝑃</m:t>
                            </m:r>
                          </m:num>
                          <m:den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𝑑𝑟</m:t>
                            </m:r>
                          </m:den>
                        </m:f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𝜋</m:t>
                        </m:r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𝑑𝑟</m:t>
                        </m:r>
                        <m:r>
                          <a:rPr lang="ka-GE" sz="2400" b="0" i="1" smtClean="0">
                            <a:effectLst/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f>
                              <m:f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𝐺</m:t>
                                </m:r>
                                <m:sSub>
                                  <m:sSubPr>
                                    <m:ctrlPr>
                                      <a:rPr lang="ru-RU" sz="2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ka-GE" sz="2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ka-GE" sz="2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sub>
                                </m:sSub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𝜌</m:t>
                                </m:r>
                              </m:num>
                              <m:den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𝜋</m:t>
                            </m:r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𝑑𝑟</m:t>
                            </m:r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𝑔𝑟𝑎𝑣</m:t>
                                </m:r>
                              </m:sub>
                            </m:sSub>
                          </m:e>
                        </m:nary>
                        <m:r>
                          <m:rPr>
                            <m:nor/>
                          </m:rPr>
                          <a:rPr lang="ru-RU" sz="2400">
                            <a:effectLst/>
                          </a:rPr>
                          <m:t> </m:t>
                        </m:r>
                      </m:e>
                    </m:nary>
                  </m:oMath>
                </a14:m>
                <a:r>
                  <a:rPr lang="ka-GE" sz="2400" dirty="0" smtClean="0">
                    <a:effectLst/>
                  </a:rPr>
                  <a:t/>
                </a:r>
                <a:br>
                  <a:rPr lang="ka-GE" sz="2400" dirty="0" smtClean="0">
                    <a:effectLst/>
                  </a:rPr>
                </a:br>
                <a14:m>
                  <m:oMath xmlns:m="http://schemas.openxmlformats.org/officeDocument/2006/math">
                    <m:r>
                      <a:rPr lang="ka-GE" i="1">
                        <a:effectLst/>
                        <a:latin typeface="Cambria Math" panose="02040503050406030204" pitchFamily="18" charset="0"/>
                      </a:rPr>
                      <m:t>−3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𝜋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i="1"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ka-GE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𝑑𝑟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=−3</m:t>
                        </m:r>
                      </m:e>
                    </m:nary>
                    <m:d>
                      <m:d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ka-GE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b="0" i="1" smtClean="0">
                        <a:effectLst/>
                        <a:latin typeface="Cambria Math" panose="02040503050406030204" pitchFamily="18" charset="0"/>
                      </a:rPr>
                      <m:t>                                          </m:t>
                    </m:r>
                    <m:r>
                      <a:rPr lang="ka-GE" i="1">
                        <a:effectLst/>
                        <a:latin typeface="Cambria Math" panose="02040503050406030204" pitchFamily="18" charset="0"/>
                      </a:rPr>
                      <m:t>𝑢</m:t>
                    </m:r>
                    <m:r>
                      <a:rPr lang="ka-GE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𝑝</m:t>
                        </m:r>
                      </m:num>
                      <m:den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ka-GE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ka-GE" sz="2400" dirty="0" smtClean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3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𝑔𝑟𝑎𝑣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 smtClean="0">
                    <a:effectLst/>
                  </a:rPr>
                  <a:t>                                                                               (3)</a:t>
                </a:r>
                <a:r>
                  <a:rPr lang="ka-GE" sz="2400" dirty="0" smtClean="0">
                    <a:effectLst/>
                  </a:rPr>
                  <a:t/>
                </a:r>
                <a:br>
                  <a:rPr lang="ka-GE" sz="2400" dirty="0" smtClean="0">
                    <a:effectLst/>
                  </a:rPr>
                </a:br>
                <a:endParaRPr lang="ru-RU" sz="2400" dirty="0">
                  <a:effectLst/>
                </a:endParaRPr>
              </a:p>
              <a:p>
                <a:endParaRPr lang="ru-RU" sz="2400" dirty="0">
                  <a:effectLst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13699" y="2126673"/>
                <a:ext cx="11956184" cy="5105401"/>
              </a:xfrm>
              <a:blipFill>
                <a:blip r:embed="rId2"/>
                <a:stretch>
                  <a:fillRect l="-1070" t="-97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88778" y="6118406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4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8768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905" y="-346363"/>
            <a:ext cx="9905998" cy="1905000"/>
          </a:xfrm>
        </p:spPr>
        <p:txBody>
          <a:bodyPr>
            <a:normAutofit/>
          </a:bodyPr>
          <a:lstStyle/>
          <a:p>
            <a:r>
              <a:rPr lang="ka-GE" sz="4000" dirty="0"/>
              <a:t>ვირიალის თეორემის </a:t>
            </a:r>
            <a:r>
              <a:rPr lang="ka-GE" sz="4000" dirty="0" smtClean="0"/>
              <a:t>შედეგები : </a:t>
            </a:r>
            <a:endParaRPr lang="ru-RU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77091" y="1558636"/>
                <a:ext cx="10042812" cy="5507181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ka-GE" sz="2400" i="1" smtClean="0">
                        <a:effectLst/>
                        <a:latin typeface="Cambria Math" panose="02040503050406030204" pitchFamily="18" charset="0"/>
                      </a:rPr>
                      <m:t>3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𝑔𝑟𝑎𝑣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400" dirty="0" smtClean="0"/>
                  <a:t> </a:t>
                </a:r>
              </a:p>
              <a:p>
                <a:r>
                  <a:rPr lang="ka-GE" sz="2400" dirty="0" smtClean="0"/>
                  <a:t>ავიღოთ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2400" dirty="0" smtClean="0"/>
                  <a:t>=5/2 - იდეალური გაზი</a:t>
                </a: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2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𝑔𝑟𝑎𝑣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400" dirty="0" smtClean="0"/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𝑇𝑜𝑡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𝑔𝑟𝑎𝑣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=−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𝑈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 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ka-GE" sz="2400" dirty="0" smtClean="0">
                    <a:effectLst/>
                  </a:rPr>
                  <a:t/>
                </a:r>
                <a:br>
                  <a:rPr lang="ka-GE" sz="2400" dirty="0" smtClean="0">
                    <a:effectLst/>
                  </a:rPr>
                </a:br>
                <a:endParaRPr lang="ka-GE" sz="2400" dirty="0" smtClean="0">
                  <a:effectLst/>
                </a:endParaRPr>
              </a:p>
              <a:p>
                <a:pPr marL="0" lvl="0" indent="0">
                  <a:buNone/>
                </a:pPr>
                <a:r>
                  <a:rPr lang="ka-GE" sz="2400" dirty="0" smtClean="0">
                    <a:effectLst/>
                  </a:rPr>
                  <a:t>შედეგები  : </a:t>
                </a:r>
              </a:p>
              <a:p>
                <a:r>
                  <a:rPr lang="en-US" sz="2200" dirty="0" err="1" smtClean="0">
                    <a:effectLst/>
                  </a:rPr>
                  <a:t>სითბოტევადობა</a:t>
                </a:r>
                <a:r>
                  <a:rPr lang="en-US" sz="2200" dirty="0" smtClean="0">
                    <a:effectLst/>
                  </a:rPr>
                  <a:t> </a:t>
                </a:r>
                <a:r>
                  <a:rPr lang="en-US" sz="2200" dirty="0" err="1">
                    <a:effectLst/>
                  </a:rPr>
                  <a:t>უარყოფითი</a:t>
                </a:r>
                <a:r>
                  <a:rPr lang="en-US" sz="2200" dirty="0">
                    <a:effectLst/>
                  </a:rPr>
                  <a:t>, </a:t>
                </a:r>
                <a:r>
                  <a:rPr lang="en-US" sz="2200" dirty="0" err="1">
                    <a:effectLst/>
                  </a:rPr>
                  <a:t>გამოსხივება</a:t>
                </a:r>
                <a:r>
                  <a:rPr lang="en-US" sz="2200" dirty="0">
                    <a:effectLst/>
                  </a:rPr>
                  <a:t> </a:t>
                </a:r>
                <a:r>
                  <a:rPr lang="ka-GE" sz="2200" dirty="0">
                    <a:effectLst/>
                    <a:sym typeface="Wingdings" panose="05000000000000000000" pitchFamily="2" charset="2"/>
                  </a:rPr>
                  <a:t></a:t>
                </a:r>
                <a:r>
                  <a:rPr lang="ka-GE" sz="2200" dirty="0">
                    <a:effectLst/>
                  </a:rPr>
                  <a:t> </a:t>
                </a:r>
                <a:r>
                  <a:rPr lang="ka-GE" sz="2200" dirty="0" smtClean="0">
                    <a:effectLst/>
                  </a:rPr>
                  <a:t>გაცხელება.</a:t>
                </a:r>
                <a:endParaRPr lang="ru-RU" sz="2200" dirty="0">
                  <a:effectLst/>
                </a:endParaRPr>
              </a:p>
              <a:p>
                <a:pPr lvl="0"/>
                <a:r>
                  <a:rPr lang="ka-GE" sz="2200" dirty="0">
                    <a:effectLst/>
                  </a:rPr>
                  <a:t>გრავიტაციული ენერგიის ნახევარი გარდაიქმნება </a:t>
                </a:r>
                <a:r>
                  <a:rPr lang="ka-GE" sz="2200" dirty="0" smtClean="0">
                    <a:effectLst/>
                  </a:rPr>
                  <a:t>სითბოდ.</a:t>
                </a:r>
                <a:endParaRPr lang="ru-RU" sz="2200" dirty="0">
                  <a:effectLst/>
                </a:endParaRPr>
              </a:p>
              <a:p>
                <a:pPr lvl="0"/>
                <a:r>
                  <a:rPr lang="ka-GE" sz="2200" dirty="0" smtClean="0">
                    <a:effectLst/>
                  </a:rPr>
                  <a:t>გრავიტაციულ </a:t>
                </a:r>
                <a:r>
                  <a:rPr lang="ka-GE" sz="2200" dirty="0">
                    <a:effectLst/>
                  </a:rPr>
                  <a:t>შეკუმშვას თან ახლავს ვარსკვლავის </a:t>
                </a:r>
                <a:r>
                  <a:rPr lang="ka-GE" sz="2200" dirty="0" smtClean="0">
                    <a:effectLst/>
                  </a:rPr>
                  <a:t>გაცხელება.</a:t>
                </a:r>
                <a:endParaRPr lang="ru-RU" sz="2200" dirty="0">
                  <a:effectLst/>
                </a:endParaRPr>
              </a:p>
              <a:p>
                <a:pPr lvl="0"/>
                <a:r>
                  <a:rPr lang="ka-GE" sz="2200" dirty="0">
                    <a:effectLst/>
                  </a:rPr>
                  <a:t>სტაბილურიბის შენარჩუნება (გადაუგვარებელ ვარსკვლავებში) :</a:t>
                </a:r>
                <a:endParaRPr lang="ru-RU" sz="2200" dirty="0">
                  <a:effectLst/>
                </a:endParaRPr>
              </a:p>
              <a:p>
                <a:pPr marL="0" indent="0">
                  <a:buNone/>
                </a:pPr>
                <a:r>
                  <a:rPr lang="ka-GE" sz="2200" dirty="0">
                    <a:effectLst/>
                  </a:rPr>
                  <a:t>სწრაფი წვა </a:t>
                </a:r>
                <a:r>
                  <a:rPr lang="ka-GE" sz="2200" dirty="0">
                    <a:effectLst/>
                    <a:sym typeface="Wingdings" panose="05000000000000000000" pitchFamily="2" charset="2"/>
                  </a:rPr>
                  <a:t></a:t>
                </a:r>
                <a:r>
                  <a:rPr lang="ka-GE" sz="2200" dirty="0">
                    <a:effectLst/>
                  </a:rPr>
                  <a:t> </a:t>
                </a:r>
                <a:r>
                  <a:rPr lang="ka-GE" sz="2200" dirty="0" smtClean="0">
                    <a:effectLst/>
                  </a:rPr>
                  <a:t>ვარსკვლავის </a:t>
                </a:r>
                <a:r>
                  <a:rPr lang="ka-GE" sz="2200" dirty="0">
                    <a:effectLst/>
                  </a:rPr>
                  <a:t>გაფართოება </a:t>
                </a:r>
                <a:r>
                  <a:rPr lang="ka-GE" sz="2200" dirty="0">
                    <a:effectLst/>
                    <a:sym typeface="Wingdings" panose="05000000000000000000" pitchFamily="2" charset="2"/>
                  </a:rPr>
                  <a:t></a:t>
                </a:r>
                <a:r>
                  <a:rPr lang="ka-GE" sz="2200" dirty="0">
                    <a:effectLst/>
                  </a:rPr>
                  <a:t> გრავიტაციის </a:t>
                </a:r>
                <a:r>
                  <a:rPr lang="ka-GE" sz="2200" dirty="0" smtClean="0">
                    <a:effectLst/>
                  </a:rPr>
                  <a:t/>
                </a:r>
                <a:br>
                  <a:rPr lang="ka-GE" sz="2200" dirty="0" smtClean="0">
                    <a:effectLst/>
                  </a:rPr>
                </a:br>
                <a:r>
                  <a:rPr lang="ka-GE" sz="2200" dirty="0" smtClean="0">
                    <a:effectLst/>
                  </a:rPr>
                  <a:t>შესუსტება</a:t>
                </a:r>
                <a:r>
                  <a:rPr lang="ka-GE" sz="2200" dirty="0" smtClean="0">
                    <a:effectLst/>
                    <a:sym typeface="Wingdings" panose="05000000000000000000" pitchFamily="2" charset="2"/>
                  </a:rPr>
                  <a:t></a:t>
                </a:r>
                <a:r>
                  <a:rPr lang="ka-GE" sz="2200" dirty="0" smtClean="0">
                    <a:effectLst/>
                  </a:rPr>
                  <a:t> </a:t>
                </a:r>
                <a:r>
                  <a:rPr lang="ka-GE" sz="2200" dirty="0">
                    <a:effectLst/>
                  </a:rPr>
                  <a:t>ვარსკვლავის გაციება.</a:t>
                </a:r>
                <a:endParaRPr lang="ru-RU" sz="2200" dirty="0">
                  <a:effectLst/>
                </a:endParaRPr>
              </a:p>
              <a:p>
                <a:endParaRPr lang="ru-RU" sz="2400" dirty="0">
                  <a:effectLst/>
                </a:endParaRPr>
              </a:p>
              <a:p>
                <a:endParaRPr lang="ru-RU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7091" y="1558636"/>
                <a:ext cx="10042812" cy="5507181"/>
              </a:xfrm>
              <a:blipFill>
                <a:blip r:embed="rId2"/>
                <a:stretch>
                  <a:fillRect l="-1214" t="-66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138" y="0"/>
            <a:ext cx="3332862" cy="68580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71658" y="6170657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5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7283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6" y="-287383"/>
            <a:ext cx="9905998" cy="1905000"/>
          </a:xfrm>
        </p:spPr>
        <p:txBody>
          <a:bodyPr>
            <a:normAutofit/>
          </a:bodyPr>
          <a:lstStyle/>
          <a:p>
            <a:r>
              <a:rPr lang="ka-GE" sz="4000" dirty="0"/>
              <a:t>საჭირო </a:t>
            </a:r>
            <a:r>
              <a:rPr lang="ka-GE" sz="4000" dirty="0" smtClean="0"/>
              <a:t>საწვავი :</a:t>
            </a:r>
            <a:endParaRPr lang="ru-RU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5636" y="1188521"/>
                <a:ext cx="10507084" cy="5808518"/>
              </a:xfrm>
            </p:spPr>
            <p:txBody>
              <a:bodyPr>
                <a:normAutofit/>
              </a:bodyPr>
              <a:lstStyle/>
              <a:p>
                <a:r>
                  <a:rPr lang="ka-GE" sz="2800" dirty="0" smtClean="0"/>
                  <a:t>ყველაფრის საწყისი : წყალბადი .</a:t>
                </a:r>
              </a:p>
              <a:p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 →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𝜈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ru-RU" sz="2800" dirty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 →</m:t>
                    </m:r>
                    <m:sPre>
                      <m:sPre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𝐻𝑒</m:t>
                        </m:r>
                      </m:e>
                    </m:sPre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endParaRPr lang="ru-RU" sz="2800" dirty="0">
                  <a:effectLst/>
                </a:endParaRPr>
              </a:p>
              <a:p>
                <a14:m>
                  <m:oMath xmlns:m="http://schemas.openxmlformats.org/officeDocument/2006/math">
                    <m:sPre>
                      <m:sPre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𝐻𝑒</m:t>
                        </m:r>
                      </m:e>
                    </m:sPre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Pre>
                      <m:sPre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𝐻𝑒</m:t>
                        </m:r>
                      </m:e>
                    </m:sPre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 →</m:t>
                    </m:r>
                    <m:sPre>
                      <m:sPre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𝐻𝑒</m:t>
                        </m:r>
                      </m:e>
                    </m:sPre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ru-RU" sz="2800" dirty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4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</a:rPr>
                      <m:t> →</m:t>
                    </m:r>
                    <m:sPre>
                      <m:sPrePr>
                        <m:ctrlPr>
                          <a:rPr lang="ru-RU" sz="28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</a:rPr>
                          <m:t>𝐻𝑒</m:t>
                        </m:r>
                      </m:e>
                    </m:sPre>
                  </m:oMath>
                </a14:m>
                <a:r>
                  <a:rPr lang="en-US" sz="2800" dirty="0" smtClean="0">
                    <a:effectLst/>
                  </a:rPr>
                  <a:t/>
                </a:r>
                <a:br>
                  <a:rPr lang="en-US" sz="2800" dirty="0" smtClean="0">
                    <a:effectLst/>
                  </a:rPr>
                </a:br>
                <a:endParaRPr lang="en-US" sz="2800" dirty="0" smtClean="0">
                  <a:effectLst/>
                </a:endParaRPr>
              </a:p>
              <a:p>
                <a:r>
                  <a:rPr lang="ka-GE" sz="2400" dirty="0">
                    <a:effectLst/>
                  </a:rPr>
                  <a:t>ენერგიის 2-19% მიაქვთ </a:t>
                </a:r>
                <a:r>
                  <a:rPr lang="ka-GE" sz="2400" dirty="0" smtClean="0">
                    <a:effectLst/>
                  </a:rPr>
                  <a:t>ნეიტრინოებს.</a:t>
                </a:r>
                <a:endParaRPr lang="ru-RU" sz="2400" dirty="0">
                  <a:effectLst/>
                </a:endParaRPr>
              </a:p>
              <a:p>
                <a:endParaRPr lang="ru-RU" sz="2800" dirty="0">
                  <a:effectLst/>
                </a:endParaRPr>
              </a:p>
              <a:p>
                <a:endParaRPr lang="ru-RU" sz="28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5636" y="1188521"/>
                <a:ext cx="10507084" cy="5808518"/>
              </a:xfrm>
              <a:blipFill>
                <a:blip r:embed="rId2"/>
                <a:stretch>
                  <a:fillRect l="-15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598" y="1438406"/>
            <a:ext cx="4318208" cy="4318208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01395" y="6194264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6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1059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905000"/>
          </a:xfrm>
        </p:spPr>
        <p:txBody>
          <a:bodyPr>
            <a:normAutofit/>
          </a:bodyPr>
          <a:lstStyle/>
          <a:p>
            <a:r>
              <a:rPr lang="ka-GE" sz="4000" dirty="0"/>
              <a:t>განვითარების სხვადასხვა </a:t>
            </a:r>
            <a:r>
              <a:rPr lang="ka-GE" sz="4000" dirty="0" smtClean="0"/>
              <a:t>შემთხვევა :</a:t>
            </a:r>
            <a:r>
              <a:rPr lang="ka-GE" sz="4000" dirty="0"/>
              <a:t/>
            </a:r>
            <a:br>
              <a:rPr lang="ka-GE" sz="4000" dirty="0"/>
            </a:br>
            <a:endParaRPr lang="ru-RU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362" y="1484100"/>
            <a:ext cx="9446099" cy="477383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193280" y="6075372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7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6089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25" y="-195943"/>
            <a:ext cx="9905998" cy="1905000"/>
          </a:xfrm>
        </p:spPr>
        <p:txBody>
          <a:bodyPr>
            <a:normAutofit/>
          </a:bodyPr>
          <a:lstStyle/>
          <a:p>
            <a:r>
              <a:rPr lang="ka-GE" sz="3600" dirty="0"/>
              <a:t>წონასწორობის </a:t>
            </a:r>
            <a:r>
              <a:rPr lang="ka-GE" sz="3600" dirty="0" smtClean="0"/>
              <a:t>შესაძლებლობები :</a:t>
            </a:r>
            <a:endParaRPr lang="ru-RU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35525" y="1916082"/>
                <a:ext cx="9905998" cy="4648201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ka-GE" sz="2400" dirty="0" smtClean="0">
                    <a:effectLst/>
                  </a:rPr>
                  <a:t>გრავიტირებადი სფეროს ფორმის არარელატივისტური ობიექტი შეიძლება იმყოფებოდეს წონასწორობაში ნებისმიერი </a:t>
                </a:r>
                <a:r>
                  <a:rPr lang="en-US" sz="2400" dirty="0">
                    <a:effectLst/>
                  </a:rPr>
                  <a:t>M</a:t>
                </a:r>
                <a:r>
                  <a:rPr lang="ka-GE" sz="2400" dirty="0">
                    <a:effectLst/>
                  </a:rPr>
                  <a:t>-ისთვის </a:t>
                </a:r>
                <a:r>
                  <a:rPr lang="ka-GE" sz="2400" dirty="0" smtClean="0">
                    <a:effectLst/>
                  </a:rPr>
                  <a:t>:</a:t>
                </a:r>
                <a:br>
                  <a:rPr lang="ka-GE" sz="2400" dirty="0" smtClean="0">
                    <a:effectLst/>
                  </a:rPr>
                </a:br>
                <a:r>
                  <a:rPr lang="ka-GE" sz="2400" dirty="0">
                    <a:effectLst/>
                  </a:rPr>
                  <a:t/>
                </a:r>
                <a:br>
                  <a:rPr lang="ka-GE" sz="2400" dirty="0">
                    <a:effectLst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ℰ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𝑡𝑜𝑡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 ~  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𝑁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num>
                              <m:den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2/3 </m:t>
                        </m:r>
                      </m:sup>
                    </m:sSup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~ 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5/3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ka-GE" sz="2400" dirty="0" smtClean="0">
                    <a:effectLst/>
                  </a:rPr>
                  <a:t/>
                </a:r>
                <a:br>
                  <a:rPr lang="ka-GE" sz="2400" dirty="0" smtClean="0">
                    <a:effectLst/>
                  </a:rPr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ℰ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  <m:t>𝑔𝑟𝑎𝑣</m:t>
                            </m:r>
                          </m:sub>
                        </m:sSub>
                      </m:e>
                    </m:d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~ 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ru-RU" sz="2400" dirty="0">
                  <a:effectLst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5/3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e>
                    </m:d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5/3</m:t>
                                </m:r>
                              </m:sup>
                            </m:sSup>
                          </m:num>
                          <m:den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e>
                    </m:d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400" dirty="0" smtClean="0">
                    <a:effectLst/>
                  </a:rPr>
                  <a:t>      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𝑅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 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−1/3 </m:t>
                        </m:r>
                      </m:sup>
                    </m:sSup>
                  </m:oMath>
                </a14:m>
                <a:endParaRPr lang="en-US" sz="2400" dirty="0" smtClean="0">
                  <a:effectLst/>
                </a:endParaRPr>
              </a:p>
              <a:p>
                <a:pPr marL="0" indent="0">
                  <a:buNone/>
                </a:pPr>
                <a:endParaRPr lang="ru-RU" sz="2400" dirty="0">
                  <a:effectLst/>
                </a:endParaRPr>
              </a:p>
              <a:p>
                <a:r>
                  <a:rPr lang="ka-GE" sz="2400" dirty="0" smtClean="0">
                    <a:effectLst/>
                  </a:rPr>
                  <a:t>ზუსტი ამონახსნისთვის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∆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𝜑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=4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𝜋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𝐺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𝜌</m:t>
                    </m:r>
                  </m:oMath>
                </a14:m>
                <a:endParaRPr lang="ru-RU" sz="2400" dirty="0">
                  <a:effectLst/>
                </a:endParaRPr>
              </a:p>
              <a:p>
                <a:pPr marL="0" indent="0">
                  <a:buNone/>
                </a:pPr>
                <a:endParaRPr lang="ru-RU" dirty="0">
                  <a:effectLst/>
                </a:endParaRPr>
              </a:p>
              <a:p>
                <a:endParaRPr lang="ru-RU" dirty="0">
                  <a:effectLst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5525" y="1916082"/>
                <a:ext cx="9905998" cy="4648201"/>
              </a:xfrm>
              <a:blipFill>
                <a:blip r:embed="rId2"/>
                <a:stretch>
                  <a:fillRect l="-800" t="-969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z="1600" smtClean="0"/>
              <a:t>8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7916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354" y="-399961"/>
            <a:ext cx="9905998" cy="1905000"/>
          </a:xfrm>
        </p:spPr>
        <p:txBody>
          <a:bodyPr>
            <a:normAutofit/>
          </a:bodyPr>
          <a:lstStyle/>
          <a:p>
            <a:r>
              <a:rPr lang="ka-GE" sz="3600" dirty="0"/>
              <a:t>წონასწორობის შესაძლებლობები :</a:t>
            </a:r>
            <a:endParaRPr lang="ru-RU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7354" y="1267097"/>
                <a:ext cx="12243855" cy="5776555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ka-GE" sz="2400" dirty="0" smtClean="0">
                    <a:effectLst/>
                  </a:rPr>
                  <a:t>ულტრარელატივიზმი :</a:t>
                </a:r>
                <a:endParaRPr lang="ru-RU" sz="2400" dirty="0">
                  <a:effectLst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ℰ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</a:rPr>
                            <m:t>𝑡𝑜𝑡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</a:rPr>
                            <m:t>𝑘𝑖𝑛</m:t>
                          </m:r>
                        </m:sub>
                      </m:sSub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  ~  </m:t>
                      </m:r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𝑁</m:t>
                      </m:r>
                      <m:sSup>
                        <m:sSup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num>
                                <m:den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1/3 </m:t>
                          </m:r>
                        </m:sup>
                      </m:sSup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~ 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4/3</m:t>
                              </m:r>
                            </m:sup>
                          </m:sSup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ka-GE" sz="2400" b="0" i="0" smtClean="0">
                          <a:effectLst/>
                          <a:latin typeface="Cambria Math" panose="02040503050406030204" pitchFamily="18" charset="0"/>
                        </a:rPr>
                        <m:t>           </m:t>
                      </m:r>
                      <m:d>
                        <m:dPr>
                          <m:begChr m:val="|"/>
                          <m:endChr m:val="|"/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</a:rPr>
                                <m:t>𝑔𝑟𝑎𝑣</m:t>
                              </m:r>
                            </m:sub>
                          </m:sSub>
                        </m:e>
                      </m:d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~ 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ru-RU" sz="2400" dirty="0">
                  <a:effectLst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d>
                        <m:d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ru-RU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4/3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den>
                          </m:f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ru-RU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p>
                                  <m:r>
                                    <a:rPr lang="ka-GE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den>
                          </m:f>
                        </m:e>
                      </m:d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ka-GE" sz="2400" i="1">
                              <a:effectLst/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ru-RU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ka-GE" sz="2400" i="1">
                                  <a:effectLst/>
                                  <a:latin typeface="Cambria Math" panose="02040503050406030204" pitchFamily="18" charset="0"/>
                                </a:rPr>
                                <m:t>4/3</m:t>
                              </m:r>
                            </m:sup>
                          </m:sSup>
                        </m:e>
                      </m:d>
                      <m:r>
                        <a:rPr lang="ka-GE" sz="2400" i="1">
                          <a:effectLst/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ka-GE" sz="2400" i="1" dirty="0" smtClean="0">
                  <a:effectLst/>
                </a:endParaRPr>
              </a:p>
              <a:p>
                <a:pPr marL="0" indent="0">
                  <a:buNone/>
                </a:pPr>
                <a:endParaRPr lang="ka-GE" sz="2400" i="1" dirty="0" smtClean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𝐸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4/3</m:t>
                            </m:r>
                          </m:sup>
                        </m:sSup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𝑐𝑜𝑛𝑠𝑡</m:t>
                    </m:r>
                  </m:oMath>
                </a14:m>
                <a:r>
                  <a:rPr lang="ka-GE" sz="2400" dirty="0" smtClean="0">
                    <a:effectLst/>
                  </a:rPr>
                  <a:t>   :</a:t>
                </a:r>
              </a:p>
              <a:p>
                <a:r>
                  <a:rPr lang="ka-GE" sz="2400" dirty="0" smtClean="0">
                    <a:effectLst/>
                  </a:rPr>
                  <a:t>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𝑐𝑜𝑛𝑠𝑡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&gt;0   </m:t>
                    </m:r>
                  </m:oMath>
                </a14:m>
                <a:r>
                  <a:rPr lang="ka-GE" sz="2400" dirty="0">
                    <a:effectLst/>
                  </a:rPr>
                  <a:t>გაფართოვდება, </a:t>
                </a:r>
                <a:r>
                  <a:rPr lang="ka-GE" sz="2400" dirty="0" smtClean="0">
                    <a:effectLst/>
                  </a:rPr>
                  <a:t>სანამ </a:t>
                </a:r>
                <a:br>
                  <a:rPr lang="ka-GE" sz="2400" dirty="0" smtClean="0">
                    <a:effectLst/>
                  </a:rPr>
                </a:br>
                <a:r>
                  <a:rPr lang="ka-GE" sz="2400" dirty="0" smtClean="0">
                    <a:effectLst/>
                  </a:rPr>
                  <a:t>არარელატივისტური </a:t>
                </a:r>
                <a:r>
                  <a:rPr lang="ka-GE" sz="2400" dirty="0">
                    <a:effectLst/>
                  </a:rPr>
                  <a:t>არ </a:t>
                </a:r>
                <a:r>
                  <a:rPr lang="ka-GE" sz="2400" dirty="0" smtClean="0">
                    <a:effectLst/>
                  </a:rPr>
                  <a:t> გახდება</a:t>
                </a:r>
              </a:p>
              <a:p>
                <a:r>
                  <a:rPr lang="ka-GE" sz="2400" dirty="0">
                    <a:effectLst/>
                  </a:rPr>
                  <a:t>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𝑐𝑜𝑛𝑠𝑡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&lt;0   </m:t>
                    </m:r>
                  </m:oMath>
                </a14:m>
                <a:r>
                  <a:rPr lang="ka-GE" sz="2400" dirty="0">
                    <a:effectLst/>
                  </a:rPr>
                  <a:t>კოლაფსი</a:t>
                </a:r>
                <a:endParaRPr lang="ru-RU" sz="2400" dirty="0">
                  <a:effectLst/>
                </a:endParaRPr>
              </a:p>
              <a:p>
                <a:endParaRPr lang="ru-RU" sz="2400" dirty="0" smtClean="0">
                  <a:effectLst/>
                </a:endParaRPr>
              </a:p>
              <a:p>
                <a:pPr marL="0" indent="0">
                  <a:buNone/>
                </a:pPr>
                <a:r>
                  <a:rPr lang="ka-GE" dirty="0" smtClean="0">
                    <a:effectLst/>
                  </a:rPr>
                  <a:t> </a:t>
                </a:r>
                <a:endParaRPr lang="ru-RU" dirty="0">
                  <a:effectLst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7354" y="1267097"/>
                <a:ext cx="12243855" cy="5776555"/>
              </a:xfrm>
              <a:blipFill>
                <a:blip r:embed="rId2"/>
                <a:stretch>
                  <a:fillRect l="-647" t="-29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756" y="3424328"/>
            <a:ext cx="4685984" cy="316212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997338" y="6079218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9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4899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401" y="-352698"/>
            <a:ext cx="9905998" cy="1905000"/>
          </a:xfrm>
        </p:spPr>
        <p:txBody>
          <a:bodyPr/>
          <a:lstStyle/>
          <a:p>
            <a:r>
              <a:rPr lang="ka-GE" dirty="0"/>
              <a:t>წონასწორობის </a:t>
            </a:r>
            <a:r>
              <a:rPr lang="ka-GE" dirty="0" smtClean="0"/>
              <a:t>შესაძლებლობები</a:t>
            </a:r>
            <a:r>
              <a:rPr lang="en-US" dirty="0" smtClean="0"/>
              <a:t> (</a:t>
            </a:r>
            <a:r>
              <a:rPr lang="ka-GE" dirty="0" smtClean="0"/>
              <a:t>ზოგადად</a:t>
            </a:r>
            <a:r>
              <a:rPr lang="en-US" dirty="0" smtClean="0"/>
              <a:t>)</a:t>
            </a:r>
            <a:r>
              <a:rPr lang="ka-GE" dirty="0" smtClean="0"/>
              <a:t> </a:t>
            </a:r>
            <a:r>
              <a:rPr lang="ka-GE" dirty="0"/>
              <a:t>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0891" y="599802"/>
                <a:ext cx="10972800" cy="5643153"/>
              </a:xfrm>
            </p:spPr>
            <p:txBody>
              <a:bodyPr>
                <a:normAutofit/>
              </a:bodyPr>
              <a:lstStyle/>
              <a:p>
                <a:r>
                  <a:rPr lang="ka-GE" sz="2400" dirty="0" smtClean="0">
                    <a:effectLst/>
                  </a:rPr>
                  <a:t>თუ    </a:t>
                </a:r>
                <a:r>
                  <a:rPr lang="ka-GE" sz="2400" dirty="0">
                    <a:effectLst/>
                  </a:rPr>
                  <a:t>ქიმიური პოტენციალი :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𝜇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 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(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𝑃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~ 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a-GE" sz="2400" dirty="0">
                    <a:effectLst/>
                  </a:rPr>
                  <a:t>  </a:t>
                </a:r>
                <a:endParaRPr lang="ru-RU" sz="2400" dirty="0">
                  <a:effectLst/>
                </a:endParaRPr>
              </a:p>
              <a:p>
                <a:r>
                  <a:rPr lang="ka-GE" sz="2400" dirty="0">
                    <a:effectLst/>
                  </a:rPr>
                  <a:t>          </a:t>
                </a:r>
                <a:r>
                  <a:rPr lang="ka-GE" sz="2400" dirty="0" smtClean="0">
                    <a:effectLst/>
                  </a:rPr>
                  <a:t> შინაგანი </a:t>
                </a:r>
                <a:r>
                  <a:rPr lang="ka-GE" sz="2400" dirty="0">
                    <a:effectLst/>
                  </a:rPr>
                  <a:t>ენერგია : 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𝑉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ka-GE" sz="2400" dirty="0">
                    <a:effectLst/>
                  </a:rPr>
                  <a:t>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 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ka-GE" sz="2400" dirty="0">
                    <a:effectLst/>
                  </a:rPr>
                  <a:t>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ru-RU" sz="2400" dirty="0">
                  <a:effectLst/>
                </a:endParaRPr>
              </a:p>
              <a:p>
                <a:r>
                  <a:rPr lang="ka-GE" sz="2400" dirty="0" smtClean="0">
                    <a:effectLst/>
                  </a:rPr>
                  <a:t>           გრავიტაციული </a:t>
                </a:r>
                <a:r>
                  <a:rPr lang="ka-GE" sz="2400" dirty="0">
                    <a:effectLst/>
                  </a:rPr>
                  <a:t>ენერგია : 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~−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a-GE" sz="2400" dirty="0">
                    <a:effectLst/>
                  </a:rPr>
                  <a:t>/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ru-RU" sz="2400" dirty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𝐸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 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+1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ru-RU" sz="2400" dirty="0">
                  <a:effectLst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</m:num>
                      <m:den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~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i="1"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ru-RU" sz="24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p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ka-GE" sz="2400" i="1">
                                    <a:effectLst/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den>
                        </m:f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ru-RU" sz="2400" dirty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𝑛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&lt;1/3</m:t>
                    </m:r>
                  </m:oMath>
                </a14:m>
                <a:r>
                  <a:rPr lang="en-US" sz="2400" dirty="0" smtClean="0">
                    <a:effectLst/>
                  </a:rPr>
                  <a:t>, </a:t>
                </a:r>
                <a:r>
                  <a:rPr lang="ka-GE" sz="2400" dirty="0" smtClean="0">
                    <a:effectLst/>
                  </a:rPr>
                  <a:t>შესაძლებელია </a:t>
                </a:r>
                <a:r>
                  <a:rPr lang="ka-GE" sz="2400" dirty="0">
                    <a:effectLst/>
                  </a:rPr>
                  <a:t>ექსტრემუმის წერტილის არსებობა, თუმცა იგი შეესაბამება მაქსიმუმს და არა მინიმუმს.</a:t>
                </a:r>
                <a:endParaRPr lang="ru-RU" sz="2400" dirty="0">
                  <a:effectLst/>
                </a:endParaRPr>
              </a:p>
              <a:p>
                <a:r>
                  <a:rPr lang="ka-GE" sz="2400" dirty="0">
                    <a:effectLst/>
                  </a:rPr>
                  <a:t>ჩვენს შემთხვევაში გვქონდა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𝑛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=2/3 </m:t>
                    </m:r>
                  </m:oMath>
                </a14:m>
                <a:r>
                  <a:rPr lang="ka-GE" sz="2400" dirty="0">
                    <a:effectLst/>
                  </a:rPr>
                  <a:t> და </a:t>
                </a:r>
                <a:r>
                  <a:rPr lang="en-US" sz="2400" dirty="0">
                    <a:effectLst/>
                  </a:rPr>
                  <a:t>  </a:t>
                </a:r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𝑛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endParaRPr lang="ru-RU" sz="240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0891" y="599802"/>
                <a:ext cx="10972800" cy="5643153"/>
              </a:xfrm>
              <a:blipFill>
                <a:blip r:embed="rId2"/>
                <a:stretch>
                  <a:fillRect l="-7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0FEEA-5E17-49D8-8BB8-F9EC9A787DD0}" type="slidenum">
              <a:rPr lang="ru-RU" sz="1600" smtClean="0"/>
              <a:t>10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59919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067" y="-258939"/>
            <a:ext cx="9905998" cy="1905000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tx1"/>
                </a:solidFill>
              </a:rPr>
              <a:t>უდიდესი აფეთქება </a:t>
            </a:r>
            <a:r>
              <a:rPr lang="ka-GE" sz="4000" dirty="0" smtClean="0">
                <a:solidFill>
                  <a:schemeClr val="tx1"/>
                </a:solidFill>
              </a:rPr>
              <a:t>სამყაროში :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660" y="841978"/>
            <a:ext cx="11424660" cy="5759872"/>
          </a:xfrm>
        </p:spPr>
        <p:txBody>
          <a:bodyPr>
            <a:normAutofit/>
          </a:bodyPr>
          <a:lstStyle/>
          <a:p>
            <a:r>
              <a:rPr lang="ka-GE" sz="2400" dirty="0" smtClean="0"/>
              <a:t>სუპერნოვა (</a:t>
            </a:r>
            <a:r>
              <a:rPr lang="en-US" sz="2400" dirty="0" err="1" smtClean="0"/>
              <a:t>I.a,I.B,I.C,II</a:t>
            </a:r>
            <a:r>
              <a:rPr lang="ka-GE" sz="2400" dirty="0" smtClean="0"/>
              <a:t>) - საუკუნეში ერთხელ, მზეზე1-4 ბილიონჯერ ძლიერი გამოსხივება.</a:t>
            </a:r>
          </a:p>
          <a:p>
            <a:r>
              <a:rPr lang="ka-GE" sz="2400" dirty="0" smtClean="0"/>
              <a:t>შედეგად - ჩვენთვის ცნობილი ყველა ელემენტის </a:t>
            </a:r>
            <a:r>
              <a:rPr lang="ka-GE" sz="2400" dirty="0" smtClean="0"/>
              <a:t>შექმნა</a:t>
            </a:r>
            <a:r>
              <a:rPr lang="en-US" sz="2400" dirty="0"/>
              <a:t>.</a:t>
            </a:r>
            <a:endParaRPr lang="ka-GE" sz="2400" dirty="0" smtClean="0"/>
          </a:p>
          <a:p>
            <a:r>
              <a:rPr lang="ka-GE" sz="2400" dirty="0" smtClean="0"/>
              <a:t>თუ გვაქვს ორმაგი სისტემა : თეთრი ჯუჯა + წითელი გიგანტი, იწყებს მისი მასის </a:t>
            </a:r>
            <a:r>
              <a:rPr lang="ka-GE" sz="2400" dirty="0" smtClean="0"/>
              <a:t>აკრეციას</a:t>
            </a:r>
            <a:r>
              <a:rPr lang="en-US" sz="2400" dirty="0" smtClean="0"/>
              <a:t>.</a:t>
            </a:r>
            <a:r>
              <a:rPr lang="ka-GE" sz="2400" dirty="0" smtClean="0"/>
              <a:t/>
            </a:r>
            <a:br>
              <a:rPr lang="ka-GE" sz="2400" dirty="0" smtClean="0"/>
            </a:br>
            <a:r>
              <a:rPr lang="ka-GE" sz="2400" dirty="0" smtClean="0"/>
              <a:t> </a:t>
            </a:r>
            <a:r>
              <a:rPr lang="ka-GE" sz="2400" dirty="0" smtClean="0"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sym typeface="Wingdings" panose="05000000000000000000" pitchFamily="2" charset="2"/>
              </a:rPr>
              <a:t>I.a</a:t>
            </a:r>
            <a:r>
              <a:rPr lang="en-US" sz="2400" dirty="0" smtClean="0">
                <a:sym typeface="Wingdings" panose="05000000000000000000" pitchFamily="2" charset="2"/>
              </a:rPr>
              <a:t> </a:t>
            </a:r>
            <a:r>
              <a:rPr lang="ka-GE" sz="2400" dirty="0" smtClean="0">
                <a:sym typeface="Wingdings" panose="05000000000000000000" pitchFamily="2" charset="2"/>
              </a:rPr>
              <a:t>აფეთქება</a:t>
            </a:r>
          </a:p>
          <a:p>
            <a:r>
              <a:rPr lang="ka-GE" sz="2400" dirty="0" smtClean="0">
                <a:sym typeface="Wingdings" panose="05000000000000000000" pitchFamily="2" charset="2"/>
              </a:rPr>
              <a:t>მახასიათებლები :</a:t>
            </a:r>
          </a:p>
          <a:p>
            <a:r>
              <a:rPr lang="en-US" sz="2400" dirty="0" smtClean="0">
                <a:sym typeface="Wingdings" panose="05000000000000000000" pitchFamily="2" charset="2"/>
              </a:rPr>
              <a:t>II</a:t>
            </a:r>
            <a:r>
              <a:rPr lang="ka-GE" sz="2400" dirty="0" smtClean="0">
                <a:sym typeface="Wingdings" panose="05000000000000000000" pitchFamily="2" charset="2"/>
              </a:rPr>
              <a:t> </a:t>
            </a:r>
            <a:r>
              <a:rPr lang="ka-GE" sz="2400" dirty="0" smtClean="0">
                <a:sym typeface="Wingdings" panose="05000000000000000000" pitchFamily="2" charset="2"/>
              </a:rPr>
              <a:t>: გვრჩება </a:t>
            </a:r>
            <a:r>
              <a:rPr lang="ka-GE" sz="2400" dirty="0" smtClean="0">
                <a:sym typeface="Wingdings" panose="05000000000000000000" pitchFamily="2" charset="2"/>
              </a:rPr>
              <a:t>ბირთვი</a:t>
            </a:r>
            <a:r>
              <a:rPr lang="en-US" sz="2400" dirty="0" smtClean="0">
                <a:sym typeface="Wingdings" panose="05000000000000000000" pitchFamily="2" charset="2"/>
              </a:rPr>
              <a:t>.</a:t>
            </a:r>
            <a:endParaRPr lang="ka-GE" sz="2400" dirty="0" smtClean="0">
              <a:sym typeface="Wingdings" panose="05000000000000000000" pitchFamily="2" charset="2"/>
            </a:endParaRPr>
          </a:p>
          <a:p>
            <a:r>
              <a:rPr lang="en-US" sz="2400" dirty="0" err="1" smtClean="0">
                <a:sym typeface="Wingdings" panose="05000000000000000000" pitchFamily="2" charset="2"/>
              </a:rPr>
              <a:t>I.a</a:t>
            </a:r>
            <a:r>
              <a:rPr lang="ka-GE" sz="2400" dirty="0" smtClean="0">
                <a:sym typeface="Wingdings" panose="05000000000000000000" pitchFamily="2" charset="2"/>
              </a:rPr>
              <a:t> : მთლიანად </a:t>
            </a:r>
            <a:r>
              <a:rPr lang="ka-GE" sz="2400" dirty="0" smtClean="0">
                <a:sym typeface="Wingdings" panose="05000000000000000000" pitchFamily="2" charset="2"/>
              </a:rPr>
              <a:t>ფეთქდება</a:t>
            </a:r>
            <a:r>
              <a:rPr lang="en-US" sz="2400" dirty="0" smtClean="0">
                <a:sym typeface="Wingdings" panose="05000000000000000000" pitchFamily="2" charset="2"/>
              </a:rPr>
              <a:t>.</a:t>
            </a:r>
            <a:endParaRPr lang="ka-GE" sz="2400" dirty="0" smtClean="0">
              <a:sym typeface="Wingdings" panose="05000000000000000000" pitchFamily="2" charset="2"/>
            </a:endParaRPr>
          </a:p>
          <a:p>
            <a:r>
              <a:rPr lang="ka-GE" sz="2400" dirty="0" smtClean="0">
                <a:sym typeface="Wingdings" panose="05000000000000000000" pitchFamily="2" charset="2"/>
              </a:rPr>
              <a:t>ბირთვის სიმკვრივე (</a:t>
            </a:r>
            <a:r>
              <a:rPr lang="en-US" sz="2400" dirty="0" smtClean="0">
                <a:sym typeface="Wingdings" panose="05000000000000000000" pitchFamily="2" charset="2"/>
              </a:rPr>
              <a:t>Fe</a:t>
            </a:r>
            <a:r>
              <a:rPr lang="ka-GE" sz="2400" dirty="0" smtClean="0">
                <a:sym typeface="Wingdings" panose="05000000000000000000" pitchFamily="2" charset="2"/>
              </a:rPr>
              <a:t>)</a:t>
            </a:r>
            <a:br>
              <a:rPr lang="ka-GE" sz="2400" dirty="0" smtClean="0">
                <a:sym typeface="Wingdings" panose="05000000000000000000" pitchFamily="2" charset="2"/>
              </a:rPr>
            </a:br>
            <a:r>
              <a:rPr lang="ka-GE" sz="2400" dirty="0" smtClean="0">
                <a:sym typeface="Wingdings" panose="05000000000000000000" pitchFamily="2" charset="2"/>
              </a:rPr>
              <a:t>400.10^9 კგ/სმ^</a:t>
            </a:r>
            <a:r>
              <a:rPr lang="en-US" sz="2400" dirty="0" smtClean="0">
                <a:sym typeface="Wingdings" panose="05000000000000000000" pitchFamily="2" charset="2"/>
              </a:rPr>
              <a:t>3.</a:t>
            </a:r>
            <a:endParaRPr lang="ru-RU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549" y="3059008"/>
            <a:ext cx="6473588" cy="364611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964377" y="6105800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2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206" y="401298"/>
            <a:ext cx="9905998" cy="1750423"/>
          </a:xfrm>
        </p:spPr>
        <p:txBody>
          <a:bodyPr/>
          <a:lstStyle/>
          <a:p>
            <a:r>
              <a:rPr lang="ka-GE" dirty="0">
                <a:solidFill>
                  <a:schemeClr val="tx1"/>
                </a:solidFill>
              </a:rPr>
              <a:t>უდიდესი აფეთქება </a:t>
            </a:r>
            <a:r>
              <a:rPr lang="ka-GE" dirty="0" smtClean="0">
                <a:solidFill>
                  <a:schemeClr val="tx1"/>
                </a:solidFill>
              </a:rPr>
              <a:t>სამყაროში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I.a</a:t>
            </a:r>
            <a:r>
              <a:rPr lang="ka-GE" dirty="0" smtClean="0">
                <a:solidFill>
                  <a:schemeClr val="tx1"/>
                </a:solidFill>
              </a:rPr>
              <a:t> :</a:t>
            </a:r>
            <a:br>
              <a:rPr lang="ka-GE" dirty="0" smtClean="0">
                <a:solidFill>
                  <a:schemeClr val="tx1"/>
                </a:solidFill>
              </a:rPr>
            </a:br>
            <a:r>
              <a:rPr lang="ka-GE" dirty="0">
                <a:solidFill>
                  <a:schemeClr val="tx1"/>
                </a:solidFill>
              </a:rPr>
              <a:t/>
            </a:r>
            <a:br>
              <a:rPr lang="ka-GE" dirty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66201" y="851262"/>
            <a:ext cx="10941730" cy="5889172"/>
          </a:xfrm>
        </p:spPr>
        <p:txBody>
          <a:bodyPr>
            <a:normAutofit/>
          </a:bodyPr>
          <a:lstStyle/>
          <a:p>
            <a:r>
              <a:rPr lang="ka-GE" sz="2400" dirty="0" smtClean="0"/>
              <a:t>არ ახასიათებს აფეთქების სპექტრში წყალბადისა და ჰელიუმის შესაბამისი ხაზები.</a:t>
            </a:r>
          </a:p>
          <a:p>
            <a:r>
              <a:rPr lang="ka-GE" sz="2400" dirty="0" smtClean="0"/>
              <a:t>წითელი გიგანტიდან აკრეციის შედეგად</a:t>
            </a:r>
            <a:br>
              <a:rPr lang="ka-GE" sz="2400" dirty="0" smtClean="0"/>
            </a:br>
            <a:r>
              <a:rPr lang="ka-GE" sz="2400" dirty="0" smtClean="0"/>
              <a:t> აღებული წყალბადი ან ჰელიუმი დიდი</a:t>
            </a:r>
            <a:br>
              <a:rPr lang="ka-GE" sz="2400" dirty="0" smtClean="0"/>
            </a:br>
            <a:r>
              <a:rPr lang="ka-GE" sz="2400" dirty="0" smtClean="0"/>
              <a:t> ტემპერატურისა და წნევის გამო მაშინვე</a:t>
            </a:r>
            <a:br>
              <a:rPr lang="ka-GE" sz="2400" dirty="0" smtClean="0"/>
            </a:br>
            <a:r>
              <a:rPr lang="ka-GE" sz="2400" dirty="0" smtClean="0"/>
              <a:t> გარდაიქმნება ჟანგბადად და ნახშრბადად.</a:t>
            </a:r>
          </a:p>
          <a:p>
            <a:r>
              <a:rPr lang="ka-GE" sz="2400" dirty="0" smtClean="0"/>
              <a:t>გვაქვს სილიციუმ</a:t>
            </a:r>
            <a:r>
              <a:rPr lang="ka-GE" sz="2400" dirty="0"/>
              <a:t>ი</a:t>
            </a:r>
            <a:r>
              <a:rPr lang="ka-GE" sz="2400" dirty="0" smtClean="0"/>
              <a:t> (ნახშირბადისა და </a:t>
            </a:r>
            <a:br>
              <a:rPr lang="ka-GE" sz="2400" dirty="0" smtClean="0"/>
            </a:br>
            <a:r>
              <a:rPr lang="ka-GE" sz="2400" dirty="0" smtClean="0"/>
              <a:t>ჟანგბადის პროდუქტი).</a:t>
            </a:r>
          </a:p>
          <a:p>
            <a:r>
              <a:rPr lang="ka-GE" sz="2400" dirty="0" smtClean="0"/>
              <a:t>უდიდესი წილი მოდის რკინაზე.</a:t>
            </a:r>
            <a:endParaRPr lang="ru-RU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71" y="2601685"/>
            <a:ext cx="5173436" cy="382834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207931" y="6064903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12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1049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950" y="20780"/>
            <a:ext cx="12389646" cy="68372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277" y="20781"/>
            <a:ext cx="11189133" cy="1905000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გრძელი</a:t>
            </a:r>
            <a:r>
              <a:rPr lang="ka-GE" sz="4000" dirty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 </a:t>
            </a:r>
            <a:r>
              <a:rPr lang="ka-GE" sz="4000" dirty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გზის</a:t>
            </a:r>
            <a:r>
              <a:rPr lang="ka-GE" sz="4000" dirty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 </a:t>
            </a:r>
            <a:r>
              <a:rPr lang="ka-GE" sz="4000" dirty="0" smtClean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დასასრული</a:t>
            </a:r>
            <a:r>
              <a:rPr lang="ka-GE" sz="4000" dirty="0" smtClean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 (</a:t>
            </a:r>
            <a:r>
              <a:rPr lang="ka-GE" sz="4000" dirty="0" smtClean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თეთრი</a:t>
            </a:r>
            <a:r>
              <a:rPr lang="ka-GE" sz="4000" dirty="0" smtClean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 </a:t>
            </a:r>
            <a:r>
              <a:rPr lang="ka-GE" sz="4000" dirty="0" smtClean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ჯუჯები</a:t>
            </a:r>
            <a:r>
              <a:rPr lang="ka-GE" sz="4000" dirty="0" smtClean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) : </a:t>
            </a:r>
            <a:r>
              <a:rPr lang="ka-GE" sz="4000" dirty="0"/>
              <a:t/>
            </a:r>
            <a:br>
              <a:rPr lang="ka-GE" sz="4000" dirty="0"/>
            </a:br>
            <a:r>
              <a:rPr lang="ka-GE" sz="4000" dirty="0" smtClean="0"/>
              <a:t> </a:t>
            </a:r>
            <a:endParaRPr lang="ru-RU" sz="4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3667" y="485374"/>
                <a:ext cx="11396355" cy="6844145"/>
              </a:xfrm>
            </p:spPr>
            <p:txBody>
              <a:bodyPr>
                <a:normAutofit/>
              </a:bodyPr>
              <a:lstStyle/>
              <a:p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</a:rPr>
                  <a:t>ელექტრონების </a:t>
                </a:r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</a:rPr>
                  <a:t>გაზი</a:t>
                </a:r>
                <a:r>
                  <a:rPr lang="en-US" sz="2800" dirty="0" smtClean="0">
                    <a:solidFill>
                      <a:schemeClr val="tx1">
                        <a:lumMod val="95000"/>
                      </a:schemeClr>
                    </a:solidFill>
                  </a:rPr>
                  <a:t>.</a:t>
                </a:r>
                <a:endParaRPr lang="ka-GE" sz="2800" dirty="0" smtClean="0">
                  <a:solidFill>
                    <a:schemeClr val="tx1">
                      <a:lumMod val="95000"/>
                    </a:schemeClr>
                  </a:solidFill>
                </a:endParaRPr>
              </a:p>
              <a:p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</a:rPr>
                  <a:t>პაულის პრინციპი </a:t>
                </a:r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  <a:t>  წნევა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𝑒𝑙</m:t>
                        </m:r>
                      </m:sub>
                    </m:sSub>
                    <m:r>
                      <a:rPr lang="ka-GE" sz="2400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5/3</m:t>
                        </m:r>
                      </m:sup>
                    </m:sSup>
                    <m:r>
                      <a:rPr lang="ka-GE" sz="2400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     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≪</m:t>
                        </m:r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ru-RU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ka-GE" sz="2400" b="0" i="1" smtClean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                                                        </m:t>
                    </m:r>
                    <m:sSub>
                      <m:sSub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          </m:t>
                        </m:r>
                        <m:r>
                          <a:rPr lang="ka-GE" sz="2400" b="0" i="1" smtClean="0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𝑒𝑙</m:t>
                        </m:r>
                      </m:sub>
                    </m:sSub>
                    <m:r>
                      <a:rPr lang="ka-GE" sz="2400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4/3</m:t>
                        </m:r>
                      </m:sup>
                    </m:sSup>
                    <m:r>
                      <a:rPr lang="ka-GE" sz="2400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     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≫</m:t>
                        </m:r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ru-RU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ru-RU" sz="2400" dirty="0">
                  <a:solidFill>
                    <a:schemeClr val="tx1">
                      <a:lumMod val="95000"/>
                    </a:schemeClr>
                  </a:solidFill>
                  <a:effectLst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ka-GE" sz="2400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ru-RU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ru-RU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ka-GE" sz="2400" i="1">
                                <a:solidFill>
                                  <a:schemeClr val="tx1">
                                    <a:lumMod val="9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2/3</m:t>
                            </m:r>
                          </m:sup>
                        </m:sSup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ka-GE" sz="2400" i="1">
                            <a:solidFill>
                              <a:schemeClr val="tx1">
                                <a:lumMod val="9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</a:rPr>
                          <m:t>4/3</m:t>
                        </m:r>
                      </m:sup>
                    </m:sSup>
                  </m:oMath>
                </a14:m>
                <a:endParaRPr lang="ru-RU" dirty="0">
                  <a:solidFill>
                    <a:schemeClr val="tx1">
                      <a:lumMod val="95000"/>
                    </a:schemeClr>
                  </a:solidFill>
                  <a:effectLst/>
                </a:endParaRPr>
              </a:p>
              <a:p>
                <a:endParaRPr lang="ka-GE" sz="2800" dirty="0" smtClean="0">
                  <a:solidFill>
                    <a:schemeClr val="tx1">
                      <a:lumMod val="95000"/>
                    </a:schemeClr>
                  </a:solidFill>
                  <a:sym typeface="Wingdings" panose="05000000000000000000" pitchFamily="2" charset="2"/>
                </a:endParaRPr>
              </a:p>
              <a:p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  <a:t>თითქოს ყოველთვის </a:t>
                </a:r>
                <a:b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</a:br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  <a:t>შეუძლია შეაკავოს, მაგრამ რელატივიზმი მიიღწევა დიდი სიმკვრივეების შემთხვევაშიც,  ამიტომ არსებობს მასისთვის ზედა საზღვარი (სტაბილურობისთვის) –</a:t>
                </a:r>
                <a:b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</a:br>
                <a:r>
                  <a:rPr lang="ka-GE" sz="2800" dirty="0" smtClean="0">
                    <a:solidFill>
                      <a:schemeClr val="tx1">
                        <a:lumMod val="95000"/>
                      </a:schemeClr>
                    </a:solidFill>
                    <a:sym typeface="Wingdings" panose="05000000000000000000" pitchFamily="2" charset="2"/>
                  </a:rPr>
                  <a:t>ჩანდრასეკარის ზღვარი : </a:t>
                </a:r>
                <a14:m>
                  <m:oMath xmlns:m="http://schemas.openxmlformats.org/officeDocument/2006/math">
                    <m:r>
                      <a:rPr lang="ka-GE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𝑀</m:t>
                    </m:r>
                    <m:r>
                      <a:rPr lang="ka-GE" i="1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Cambria Math" panose="02040503050406030204" pitchFamily="18" charset="0"/>
                      </a:rPr>
                      <m:t>≈1.44⨀</m:t>
                    </m:r>
                  </m:oMath>
                </a14:m>
                <a:endParaRPr lang="ru-RU" dirty="0">
                  <a:solidFill>
                    <a:schemeClr val="tx1">
                      <a:lumMod val="95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3667" y="485374"/>
                <a:ext cx="11396355" cy="6844145"/>
              </a:xfrm>
              <a:blipFill>
                <a:blip r:embed="rId4"/>
                <a:stretch>
                  <a:fillRect l="-13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125243" y="6092281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13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6336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978" y="0"/>
            <a:ext cx="11932693" cy="1905000"/>
          </a:xfrm>
        </p:spPr>
        <p:txBody>
          <a:bodyPr>
            <a:normAutofit/>
          </a:bodyPr>
          <a:lstStyle/>
          <a:p>
            <a:r>
              <a:rPr lang="ka-GE" sz="4000" dirty="0" smtClean="0">
                <a:solidFill>
                  <a:schemeClr val="tx1"/>
                </a:solidFill>
              </a:rPr>
              <a:t>გრძელი გზის დასასრული   (ნეიტრონული </a:t>
            </a:r>
            <a:r>
              <a:rPr lang="ka-GE" sz="4000" dirty="0" smtClean="0"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</a:effectLst>
              </a:rPr>
              <a:t>ვარსკვლავები</a:t>
            </a:r>
            <a:r>
              <a:rPr lang="ka-GE" sz="4000" dirty="0" smtClean="0">
                <a:solidFill>
                  <a:schemeClr val="tx1"/>
                </a:solidFill>
              </a:rPr>
              <a:t>) :</a:t>
            </a:r>
            <a:endParaRPr lang="ru-RU" sz="4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0629" y="1998617"/>
                <a:ext cx="10598851" cy="5354369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ka-GE" sz="2400" dirty="0" smtClean="0"/>
                  <a:t>იწყება ელექტრონების ჩაჭერა, ნელ-ნელა</a:t>
                </a:r>
                <a:br>
                  <a:rPr lang="ka-GE" sz="2400" dirty="0" smtClean="0"/>
                </a:br>
                <a:r>
                  <a:rPr lang="ka-GE" sz="2400" dirty="0" smtClean="0"/>
                  <a:t> ართმევს საყდენს ელექტრონებს.</a:t>
                </a:r>
              </a:p>
              <a:p>
                <a:r>
                  <a:rPr lang="ka-GE" sz="2400" dirty="0" smtClean="0"/>
                  <a:t>ვარსკვლავი იკუმშება, სიმკვირვე</a:t>
                </a:r>
                <a:br>
                  <a:rPr lang="ka-GE" sz="2400" dirty="0" smtClean="0"/>
                </a:br>
                <a:r>
                  <a:rPr lang="ka-GE" sz="2400" dirty="0" smtClean="0"/>
                  <a:t> იზრდება.</a:t>
                </a:r>
              </a:p>
              <a:p>
                <a:r>
                  <a:rPr lang="ka-GE" sz="2400" dirty="0" smtClean="0"/>
                  <a:t>ბოლოს იმდენად აივსებიან ნეიტრონებით,</a:t>
                </a:r>
                <a:br>
                  <a:rPr lang="ka-GE" sz="2400" dirty="0" smtClean="0"/>
                </a:br>
                <a:r>
                  <a:rPr lang="ka-GE" sz="2400" smtClean="0"/>
                  <a:t>რომ  </a:t>
                </a:r>
                <a:r>
                  <a:rPr lang="ka-GE" sz="2400" dirty="0" smtClean="0"/>
                  <a:t>რეაქციას თან მოჰყვება </a:t>
                </a:r>
                <a:br>
                  <a:rPr lang="ka-GE" sz="2400" dirty="0" smtClean="0"/>
                </a:br>
                <a:r>
                  <a:rPr lang="ka-GE" sz="2400" dirty="0" smtClean="0"/>
                  <a:t>ნეიტრონის</a:t>
                </a:r>
                <a:r>
                  <a:rPr lang="ka-GE" sz="2400" dirty="0"/>
                  <a:t> </a:t>
                </a:r>
                <a:r>
                  <a:rPr lang="ka-GE" sz="2400" dirty="0" smtClean="0"/>
                  <a:t>გამოსხივება :</a:t>
                </a:r>
                <a:br>
                  <a:rPr lang="ka-GE" sz="2400" dirty="0" smtClean="0"/>
                </a:br>
                <a:r>
                  <a:rPr lang="ka-GE" sz="2400" dirty="0" smtClean="0"/>
                  <a:t/>
                </a:r>
                <a:br>
                  <a:rPr lang="ka-GE" sz="2400" dirty="0" smtClean="0"/>
                </a:br>
                <a:r>
                  <a:rPr lang="ka-GE" sz="2400" dirty="0" smtClean="0"/>
                  <a:t>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</m:sup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sPre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 →</m:t>
                    </m:r>
                    <m:sPre>
                      <m:sPre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𝑧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sPre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𝜈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ka-GE" dirty="0" smtClean="0">
                  <a:effectLst/>
                </a:endParaRPr>
              </a:p>
              <a:p>
                <a:r>
                  <a:rPr lang="ka-GE" sz="2400" dirty="0" smtClean="0">
                    <a:effectLst/>
                  </a:rPr>
                  <a:t>ნეიტრონული ვარსკვლავი, </a:t>
                </a:r>
                <a:r>
                  <a:rPr lang="en-US" sz="2400" dirty="0" smtClean="0">
                    <a:effectLst/>
                  </a:rPr>
                  <a:t/>
                </a:r>
                <a:br>
                  <a:rPr lang="en-US" sz="2400" dirty="0" smtClean="0">
                    <a:effectLst/>
                  </a:rPr>
                </a:br>
                <a:r>
                  <a:rPr lang="ka-GE" sz="2400" dirty="0" smtClean="0">
                    <a:effectLst/>
                  </a:rPr>
                  <a:t>სტაბილურობისთვის</a:t>
                </a:r>
                <a:r>
                  <a:rPr lang="en-US" sz="2400" dirty="0">
                    <a:effectLst/>
                  </a:rPr>
                  <a:t> </a:t>
                </a:r>
                <a:r>
                  <a:rPr lang="ka-GE" sz="2400" dirty="0" smtClean="0">
                    <a:effectLst/>
                  </a:rPr>
                  <a:t>კვლავ წნევაზე </a:t>
                </a:r>
                <a:br>
                  <a:rPr lang="ka-GE" sz="2400" dirty="0" smtClean="0">
                    <a:effectLst/>
                  </a:rPr>
                </a:br>
                <a:r>
                  <a:rPr lang="ka-GE" sz="2400" dirty="0" smtClean="0">
                    <a:effectLst/>
                  </a:rPr>
                  <a:t>პირობიდან  : </a:t>
                </a:r>
                <a:endParaRPr lang="ru-RU" sz="2400" dirty="0">
                  <a:effectLst/>
                </a:endParaRPr>
              </a:p>
              <a:p>
                <a14:m>
                  <m:oMath xmlns:m="http://schemas.openxmlformats.org/officeDocument/2006/math"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𝑀</m:t>
                    </m:r>
                    <m:r>
                      <a:rPr lang="ka-GE" sz="2400" i="1">
                        <a:effectLst/>
                        <a:latin typeface="Cambria Math" panose="02040503050406030204" pitchFamily="18" charset="0"/>
                      </a:rPr>
                      <m:t>≈(1.6/2)⨀</m:t>
                    </m:r>
                  </m:oMath>
                </a14:m>
                <a:endParaRPr lang="ru-RU" sz="2400" dirty="0">
                  <a:effectLst/>
                </a:endParaRPr>
              </a:p>
              <a:p>
                <a:endParaRPr lang="ka-GE" sz="2400" dirty="0" smtClean="0"/>
              </a:p>
              <a:p>
                <a:pPr marL="0" indent="0">
                  <a:buNone/>
                </a:pPr>
                <a:endParaRPr lang="ru-RU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0629" y="1998617"/>
                <a:ext cx="10598851" cy="5354369"/>
              </a:xfrm>
              <a:blipFill>
                <a:blip r:embed="rId2"/>
                <a:stretch>
                  <a:fillRect l="-1150" t="-78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285" y="1587821"/>
            <a:ext cx="5408621" cy="469451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180218" y="6269973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14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88153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8474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149" y="-83024"/>
            <a:ext cx="10438261" cy="1905000"/>
          </a:xfrm>
        </p:spPr>
        <p:txBody>
          <a:bodyPr>
            <a:normAutofit/>
          </a:bodyPr>
          <a:lstStyle/>
          <a:p>
            <a:r>
              <a:rPr lang="ka-GE" sz="3600" dirty="0">
                <a:solidFill>
                  <a:schemeClr val="tx1"/>
                </a:solidFill>
              </a:rPr>
              <a:t>გრძელი გზის დასასრული   </a:t>
            </a:r>
            <a:r>
              <a:rPr lang="ka-GE" sz="3600" dirty="0" smtClean="0">
                <a:solidFill>
                  <a:schemeClr val="tx1"/>
                </a:solidFill>
              </a:rPr>
              <a:t>(შავი ხვრელები) </a:t>
            </a:r>
            <a:r>
              <a:rPr lang="ka-GE" sz="3600" dirty="0">
                <a:solidFill>
                  <a:schemeClr val="tx1"/>
                </a:solidFill>
              </a:rPr>
              <a:t>: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149" y="1671851"/>
            <a:ext cx="10234683" cy="5186149"/>
          </a:xfrm>
        </p:spPr>
        <p:txBody>
          <a:bodyPr/>
          <a:lstStyle/>
          <a:p>
            <a:r>
              <a:rPr lang="ka-GE" sz="2800" dirty="0" smtClean="0"/>
              <a:t>გრავიტაციული კოლაფსი.</a:t>
            </a:r>
            <a:br>
              <a:rPr lang="ka-GE" sz="2800" dirty="0" smtClean="0"/>
            </a:br>
            <a:endParaRPr lang="ka-GE" sz="2800" dirty="0" smtClean="0"/>
          </a:p>
          <a:p>
            <a:r>
              <a:rPr lang="ka-GE" sz="2800" dirty="0" smtClean="0"/>
              <a:t>აინშტაინის  ზოგადი ფარდობითობის</a:t>
            </a:r>
            <a:br>
              <a:rPr lang="ka-GE" sz="2800" dirty="0" smtClean="0"/>
            </a:br>
            <a:r>
              <a:rPr lang="ka-GE" sz="2800" dirty="0" smtClean="0"/>
              <a:t> თეორია </a:t>
            </a:r>
            <a:r>
              <a:rPr lang="ka-GE" sz="2800" dirty="0" smtClean="0">
                <a:sym typeface="Wingdings" panose="05000000000000000000" pitchFamily="2" charset="2"/>
              </a:rPr>
              <a:t> დრო სივრცის გამრუდება.</a:t>
            </a:r>
            <a:br>
              <a:rPr lang="ka-GE" sz="2800" dirty="0" smtClean="0">
                <a:sym typeface="Wingdings" panose="05000000000000000000" pitchFamily="2" charset="2"/>
              </a:rPr>
            </a:br>
            <a:endParaRPr lang="ka-GE" sz="2800" dirty="0" smtClean="0">
              <a:sym typeface="Wingdings" panose="05000000000000000000" pitchFamily="2" charset="2"/>
            </a:endParaRPr>
          </a:p>
          <a:p>
            <a:r>
              <a:rPr lang="ka-GE" sz="2800" dirty="0" smtClean="0">
                <a:sym typeface="Wingdings" panose="05000000000000000000" pitchFamily="2" charset="2"/>
              </a:rPr>
              <a:t>მეტრიკის სინგულარული წერტილი.</a:t>
            </a:r>
            <a:br>
              <a:rPr lang="ka-GE" sz="2800" dirty="0" smtClean="0">
                <a:sym typeface="Wingdings" panose="05000000000000000000" pitchFamily="2" charset="2"/>
              </a:rPr>
            </a:br>
            <a:endParaRPr lang="ka-GE" sz="2800" dirty="0" smtClean="0">
              <a:sym typeface="Wingdings" panose="05000000000000000000" pitchFamily="2" charset="2"/>
            </a:endParaRPr>
          </a:p>
          <a:p>
            <a:r>
              <a:rPr lang="ka-GE" sz="2800" smtClean="0">
                <a:sym typeface="Wingdings" panose="05000000000000000000" pitchFamily="2" charset="2"/>
              </a:rPr>
              <a:t>„დროის გაყინვა“.</a:t>
            </a:r>
            <a:r>
              <a:rPr lang="ka-GE" sz="2800" dirty="0" smtClean="0">
                <a:sym typeface="Wingdings" panose="05000000000000000000" pitchFamily="2" charset="2"/>
              </a:rPr>
              <a:t/>
            </a:r>
            <a:br>
              <a:rPr lang="ka-GE" sz="2800" dirty="0" smtClean="0">
                <a:sym typeface="Wingdings" panose="05000000000000000000" pitchFamily="2" charset="2"/>
              </a:rPr>
            </a:br>
            <a:endParaRPr lang="ka-GE" sz="2800" dirty="0" smtClean="0">
              <a:sym typeface="Wingdings" panose="05000000000000000000" pitchFamily="2" charset="2"/>
            </a:endParaRPr>
          </a:p>
          <a:p>
            <a:r>
              <a:rPr lang="ka-GE" sz="2800" smtClean="0"/>
              <a:t>მოვლენათა ჰორიზონტი.</a:t>
            </a:r>
            <a:endParaRPr lang="ka-GE" sz="2800" dirty="0" smtClean="0"/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66748" y="6675437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40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5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2" y="2124501"/>
            <a:ext cx="9905998" cy="1905000"/>
          </a:xfrm>
        </p:spPr>
        <p:txBody>
          <a:bodyPr>
            <a:normAutofit/>
          </a:bodyPr>
          <a:lstStyle/>
          <a:p>
            <a:r>
              <a:rPr lang="ka-GE" sz="4800" dirty="0" smtClean="0">
                <a:solidFill>
                  <a:schemeClr val="bg1"/>
                </a:solidFill>
              </a:rPr>
              <a:t>მადლობა, ყურადღებისთვის.</a:t>
            </a:r>
            <a:r>
              <a:rPr lang="ka-GE" sz="4800" dirty="0" smtClean="0"/>
              <a:t>.</a:t>
            </a:r>
            <a:endParaRPr lang="ru-RU" sz="4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167154" y="6154002"/>
            <a:ext cx="551167" cy="365125"/>
          </a:xfrm>
        </p:spPr>
        <p:txBody>
          <a:bodyPr/>
          <a:lstStyle/>
          <a:p>
            <a:fld id="{2B70FEEA-5E17-49D8-8BB8-F9EC9A787DD0}" type="slidenum">
              <a:rPr lang="ru-RU" sz="1600" smtClean="0"/>
              <a:t>16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380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296</TotalTime>
  <Words>1483</Words>
  <Application>Microsoft Office PowerPoint</Application>
  <PresentationFormat>Widescreen</PresentationFormat>
  <Paragraphs>117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Cambria Math</vt:lpstr>
      <vt:lpstr>Century Gothic</vt:lpstr>
      <vt:lpstr>Sylfaen</vt:lpstr>
      <vt:lpstr>Wingdings</vt:lpstr>
      <vt:lpstr>Mesh</vt:lpstr>
      <vt:lpstr>PowerPoint Presentation</vt:lpstr>
      <vt:lpstr>გეგმა : </vt:lpstr>
      <vt:lpstr>გერცშპრუნგ-რასელის დიაგრამა :</vt:lpstr>
      <vt:lpstr>მტვრიდან პროტოვარსკვლავამედე (ვირიალის თეორემა) : </vt:lpstr>
      <vt:lpstr>ვირიალის თეორემის შედეგები : </vt:lpstr>
      <vt:lpstr>საჭირო საწვავი :</vt:lpstr>
      <vt:lpstr>განვითარების სხვადასხვა შემთხვევა : </vt:lpstr>
      <vt:lpstr>წონასწორობის შესაძლებლობები :</vt:lpstr>
      <vt:lpstr>წონასწორობის შესაძლებლობები :</vt:lpstr>
      <vt:lpstr>წონასწორობის შესაძლებლობები (ზოგადად) :</vt:lpstr>
      <vt:lpstr>უდიდესი აფეთქება სამყაროში :</vt:lpstr>
      <vt:lpstr>უდიდესი აფეთქება სამყაროში I.a :  </vt:lpstr>
      <vt:lpstr>გრძელი გზის დასასრული (თეთრი ჯუჯები) :   </vt:lpstr>
      <vt:lpstr>გრძელი გზის დასასრული   (ნეიტრონული ვარსკვლავები) :</vt:lpstr>
      <vt:lpstr>გრძელი გზის დასასრული   (შავი ხვრელები) :</vt:lpstr>
      <vt:lpstr>მადლობა, ყურადღებისთვის..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tiko supatashvili</dc:creator>
  <cp:lastModifiedBy>tiko supatashvili</cp:lastModifiedBy>
  <cp:revision>61</cp:revision>
  <dcterms:created xsi:type="dcterms:W3CDTF">2020-06-01T16:36:32Z</dcterms:created>
  <dcterms:modified xsi:type="dcterms:W3CDTF">2020-10-19T08:02:53Z</dcterms:modified>
</cp:coreProperties>
</file>