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4" r:id="rId3"/>
    <p:sldId id="258" r:id="rId4"/>
    <p:sldId id="259" r:id="rId5"/>
    <p:sldId id="260" r:id="rId6"/>
    <p:sldId id="261" r:id="rId7"/>
    <p:sldId id="269" r:id="rId8"/>
    <p:sldId id="267" r:id="rId9"/>
    <p:sldId id="262" r:id="rId10"/>
    <p:sldId id="266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სათაურის სლაიდ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a-GE"/>
              <a:t>დააწკაპუნეთ მთავარი ქვესათაურის სტილის რედაქტირებისთვის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91577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სათაური და შვეული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28827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შვეული სათაური და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801831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სათაური და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84145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სექციის ზედა კოლონტიტუ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43379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ორი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5608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შედარებ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3015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მხოლოდ სათაურ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784754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ცარიე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37423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შიგთავს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740868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სურათ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a-GE"/>
              <a:t>სურათის დასამატებლად დააწკაპუნეთ ხატულაზე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3388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9E698-DEAF-42CF-A22C-367B041BB0DC}" type="datetimeFigureOut">
              <a:rPr lang="ka-GE" smtClean="0"/>
              <a:t>07.06.2020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21D63-DF8F-4196-B9F3-3403D47B28F5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633996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B5A28706-4D09-4F2C-803B-17FD2BD3F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1165" y="1344269"/>
            <a:ext cx="7937331" cy="2387600"/>
          </a:xfrm>
        </p:spPr>
        <p:txBody>
          <a:bodyPr anchor="ctr">
            <a:noAutofit/>
          </a:bodyPr>
          <a:lstStyle/>
          <a:p>
            <a:r>
              <a:rPr lang="ka-GE" sz="3600" b="1" dirty="0" err="1"/>
              <a:t>ჰაბლის</a:t>
            </a:r>
            <a:r>
              <a:rPr lang="ka-GE" sz="3600" b="1" dirty="0"/>
              <a:t> კანონი</a:t>
            </a:r>
          </a:p>
        </p:txBody>
      </p:sp>
      <p:sp>
        <p:nvSpPr>
          <p:cNvPr id="3" name="სუბტიტრი 2">
            <a:extLst>
              <a:ext uri="{FF2B5EF4-FFF2-40B4-BE49-F238E27FC236}">
                <a16:creationId xmlns:a16="http://schemas.microsoft.com/office/drawing/2014/main" id="{93660C43-3AFE-4A61-A4DC-D8B7FFCA0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1161" y="4074182"/>
            <a:ext cx="9144000" cy="1655762"/>
          </a:xfrm>
        </p:spPr>
        <p:txBody>
          <a:bodyPr>
            <a:normAutofit/>
          </a:bodyPr>
          <a:lstStyle/>
          <a:p>
            <a:r>
              <a:rPr lang="ka-GE" sz="2000" b="1" dirty="0"/>
              <a:t>სტუდენტი:</a:t>
            </a:r>
            <a:r>
              <a:rPr lang="ka-GE" sz="2000" dirty="0"/>
              <a:t> ალექსანდრე უბირია</a:t>
            </a:r>
          </a:p>
          <a:p>
            <a:endParaRPr lang="ka-GE" sz="2000" dirty="0"/>
          </a:p>
          <a:p>
            <a:r>
              <a:rPr lang="ka-GE" sz="2000" b="1" dirty="0"/>
              <a:t>პრეზენტაცია მომზადებულია საგნისთვის „გრავიტაცია და კოსმოლოგია </a:t>
            </a:r>
            <a:r>
              <a:rPr lang="en-US" sz="2000" b="1" dirty="0"/>
              <a:t>I</a:t>
            </a:r>
            <a:r>
              <a:rPr lang="ka-GE" sz="2000" b="1" dirty="0"/>
              <a:t>“</a:t>
            </a:r>
          </a:p>
          <a:p>
            <a:r>
              <a:rPr lang="ka-GE" sz="2000" b="1" dirty="0"/>
              <a:t>ლექტორი:</a:t>
            </a:r>
            <a:r>
              <a:rPr lang="ka-GE" sz="2000" dirty="0"/>
              <a:t> მერაბ გოგბერაშვილი</a:t>
            </a:r>
            <a:endParaRPr lang="ka-GE" sz="2000" b="1" dirty="0"/>
          </a:p>
        </p:txBody>
      </p:sp>
      <p:pic>
        <p:nvPicPr>
          <p:cNvPr id="4" name="სურათი 9" descr="Image result for tbilisi state university log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26" y="1344269"/>
            <a:ext cx="2413339" cy="2387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ტექსტური ველი 4">
            <a:extLst>
              <a:ext uri="{FF2B5EF4-FFF2-40B4-BE49-F238E27FC236}">
                <a16:creationId xmlns:a16="http://schemas.microsoft.com/office/drawing/2014/main" id="{B01300B8-8A36-449D-8F24-CCD4A28EDA83}"/>
              </a:ext>
            </a:extLst>
          </p:cNvPr>
          <p:cNvSpPr txBox="1"/>
          <p:nvPr/>
        </p:nvSpPr>
        <p:spPr>
          <a:xfrm>
            <a:off x="920665" y="5909640"/>
            <a:ext cx="10350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000" dirty="0"/>
              <a:t>თბილისი</a:t>
            </a:r>
          </a:p>
          <a:p>
            <a:pPr algn="ctr"/>
            <a:r>
              <a:rPr lang="ka-GE" sz="2000" dirty="0"/>
              <a:t>2020 წელი</a:t>
            </a:r>
          </a:p>
        </p:txBody>
      </p:sp>
      <p:sp>
        <p:nvSpPr>
          <p:cNvPr id="6" name="ტექსტური ველი 5">
            <a:extLst>
              <a:ext uri="{FF2B5EF4-FFF2-40B4-BE49-F238E27FC236}">
                <a16:creationId xmlns:a16="http://schemas.microsoft.com/office/drawing/2014/main" id="{5E941E85-F750-4810-A743-E5C5CCE5860A}"/>
              </a:ext>
            </a:extLst>
          </p:cNvPr>
          <p:cNvSpPr txBox="1"/>
          <p:nvPr/>
        </p:nvSpPr>
        <p:spPr>
          <a:xfrm>
            <a:off x="917826" y="334851"/>
            <a:ext cx="10350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000" b="1" dirty="0"/>
              <a:t>ივანე ჯავახიშვილის სახელობის თბილისის სახელმწიფო უნივერსიტეტი</a:t>
            </a:r>
            <a:endParaRPr lang="en-US" sz="2000" b="1" dirty="0"/>
          </a:p>
          <a:p>
            <a:pPr algn="ctr"/>
            <a:r>
              <a:rPr lang="ka-GE" sz="2000" b="1" dirty="0"/>
              <a:t>ზუსტ და საბუნებისმეტყველო მეცნიერებათა ფაკულტეტი</a:t>
            </a:r>
          </a:p>
          <a:p>
            <a:pPr algn="ctr"/>
            <a:r>
              <a:rPr lang="ka-GE" sz="2000" dirty="0"/>
              <a:t>ფიზიკის დეპარტამენტი</a:t>
            </a:r>
          </a:p>
        </p:txBody>
      </p:sp>
    </p:spTree>
    <p:extLst>
      <p:ext uri="{BB962C8B-B14F-4D97-AF65-F5344CB8AC3E}">
        <p14:creationId xmlns:p14="http://schemas.microsoft.com/office/powerpoint/2010/main" val="213788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3EE172F6-878D-4109-A2DE-FA95E9D76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15317"/>
            <a:ext cx="10515600" cy="14616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ka-GE" sz="1800" b="1" dirty="0"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r>
              <a:rPr lang="ka-GE" sz="1800" dirty="0">
                <a:ea typeface="Cambria Math" panose="02040503050406030204" pitchFamily="18" charset="0"/>
              </a:rPr>
              <a:t>სამხრეთ პოლუსის ტელესკოპი, რომელიც დაეხმარება </a:t>
            </a:r>
            <a:r>
              <a:rPr lang="ka-GE" sz="1800" dirty="0" err="1">
                <a:ea typeface="Cambria Math" panose="02040503050406030204" pitchFamily="18" charset="0"/>
              </a:rPr>
              <a:t>ასტროფიზიკოსებს</a:t>
            </a:r>
            <a:r>
              <a:rPr lang="ka-GE" sz="1800" dirty="0">
                <a:ea typeface="Cambria Math" panose="02040503050406030204" pitchFamily="18" charset="0"/>
              </a:rPr>
              <a:t> დაიტანონ მცირე ტემპერატურული სხვაობები რელიქტურ ფონზე, ჰაბლის მუდმივას მნიშვნელობის დასაზუსტებლად. 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689EF25F-D9BD-4A4B-9B68-974A74662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397" y="586229"/>
            <a:ext cx="6407206" cy="41290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8062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სათაური 3">
            <a:extLst>
              <a:ext uri="{FF2B5EF4-FFF2-40B4-BE49-F238E27FC236}">
                <a16:creationId xmlns:a16="http://schemas.microsoft.com/office/drawing/2014/main" id="{2223E684-253C-4755-B5A3-450826330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dirty="0"/>
              <a:t>მადლობა ყურადღებისთვის!</a:t>
            </a:r>
          </a:p>
        </p:txBody>
      </p:sp>
    </p:spTree>
    <p:extLst>
      <p:ext uri="{BB962C8B-B14F-4D97-AF65-F5344CB8AC3E}">
        <p14:creationId xmlns:p14="http://schemas.microsoft.com/office/powerpoint/2010/main" val="28656995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3EE172F6-878D-4109-A2DE-FA95E9D76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15317"/>
            <a:ext cx="10515600" cy="14616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ka-GE" sz="1800" b="1" dirty="0"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r>
              <a:rPr lang="ka-GE" sz="1800" dirty="0">
                <a:ea typeface="Cambria Math" panose="02040503050406030204" pitchFamily="18" charset="0"/>
              </a:rPr>
              <a:t>ედვინ ჰაბლი 1953 წელს </a:t>
            </a:r>
            <a:r>
              <a:rPr lang="ka-GE" sz="1800" dirty="0" err="1">
                <a:ea typeface="Cambria Math" panose="02040503050406030204" pitchFamily="18" charset="0"/>
              </a:rPr>
              <a:t>პალომარის</a:t>
            </a:r>
            <a:r>
              <a:rPr lang="ka-GE" sz="1800" dirty="0">
                <a:ea typeface="Cambria Math" panose="02040503050406030204" pitchFamily="18" charset="0"/>
              </a:rPr>
              <a:t> 200-ინჩიან ტელესკოპში, მის გარდაცვალებამდე რამდენიმე წლით ადრე.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2705AAF-328F-47B5-9286-B2933EF44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343" y="478953"/>
            <a:ext cx="7531313" cy="42363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5226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3EE172F6-878D-4109-A2DE-FA95E9D76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15317"/>
            <a:ext cx="10515600" cy="14616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a-GE" sz="1800" b="1" dirty="0">
                <a:ea typeface="Cambria Math" panose="02040503050406030204" pitchFamily="18" charset="0"/>
              </a:rPr>
              <a:t>ჰაბლის ორიგინალური გრაფიკი:</a:t>
            </a:r>
            <a:r>
              <a:rPr lang="ka-GE" sz="1800" dirty="0">
                <a:ea typeface="Cambria Math" panose="02040503050406030204" pitchFamily="18" charset="0"/>
              </a:rPr>
              <a:t> „სიჩქარისა და მანძილის დამოკიდებულება </a:t>
            </a:r>
            <a:r>
              <a:rPr lang="ka-GE" sz="1800" dirty="0" err="1">
                <a:ea typeface="Cambria Math" panose="02040503050406030204" pitchFamily="18" charset="0"/>
              </a:rPr>
              <a:t>ექსტრაგალაქტიკურ</a:t>
            </a:r>
            <a:r>
              <a:rPr lang="ka-GE" sz="1800" dirty="0">
                <a:ea typeface="Cambria Math" panose="02040503050406030204" pitchFamily="18" charset="0"/>
              </a:rPr>
              <a:t> </a:t>
            </a:r>
            <a:r>
              <a:rPr lang="ka-GE" sz="1800" dirty="0" err="1">
                <a:ea typeface="Cambria Math" panose="02040503050406030204" pitchFamily="18" charset="0"/>
              </a:rPr>
              <a:t>ნებულებში</a:t>
            </a:r>
            <a:r>
              <a:rPr lang="ka-GE" sz="1800" dirty="0">
                <a:ea typeface="Cambria Math" panose="02040503050406030204" pitchFamily="18" charset="0"/>
              </a:rPr>
              <a:t>“ (სიჩქარის ერთეულები უნდა იყოს კმ/წმ-ში)</a:t>
            </a:r>
            <a:endParaRPr lang="ka-GE" sz="1800" b="1" dirty="0">
              <a:ea typeface="Cambria Math" panose="020405030504060302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A0113D-04AA-473B-81EF-6C73706D4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117" y="365125"/>
            <a:ext cx="6305765" cy="435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8242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შიგთავსის ჩანაცვლების ველი 2">
                <a:extLst>
                  <a:ext uri="{FF2B5EF4-FFF2-40B4-BE49-F238E27FC236}">
                    <a16:creationId xmlns:a16="http://schemas.microsoft.com/office/drawing/2014/main" id="{7949228A-6820-4675-A12F-79D3400066F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365125"/>
                <a:ext cx="10515600" cy="58118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ka-GE" dirty="0">
                    <a:ea typeface="Cambria Math" panose="02040503050406030204" pitchFamily="18" charset="0"/>
                  </a:rPr>
                  <a:t>ჰაბლის კლასიკურმა გრაფიკმა აჩვენა წრფივი დამოკიდებულება გალაქტიკათა სიჩქარეებსა </a:t>
                </a:r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(v) </a:t>
                </a:r>
                <a:r>
                  <a:rPr lang="ka-GE" dirty="0">
                    <a:ea typeface="Cambria Math" panose="02040503050406030204" pitchFamily="18" charset="0"/>
                  </a:rPr>
                  <a:t>და მათ მანძილებს (</a:t>
                </a:r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d) </a:t>
                </a:r>
                <a:r>
                  <a:rPr lang="ka-GE" dirty="0">
                    <a:ea typeface="Cambria Math" panose="02040503050406030204" pitchFamily="18" charset="0"/>
                  </a:rPr>
                  <a:t>შორის.</a:t>
                </a:r>
              </a:p>
              <a:p>
                <a:pPr marL="0" indent="0">
                  <a:buNone/>
                </a:pPr>
                <a:endParaRPr lang="ka-GE" dirty="0">
                  <a:ea typeface="Cambria Math" panose="02040503050406030204" pitchFamily="18" charset="0"/>
                </a:endParaRPr>
              </a:p>
              <a:p>
                <a:pPr marL="0" indent="0">
                  <a:lnSpc>
                    <a:spcPct val="107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a-GE" sz="2800" b="1" i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𝐯</m:t>
                      </m:r>
                      <m:r>
                        <a:rPr lang="ka-GE" sz="2800" b="1" i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ka-GE" sz="2800" b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ka-GE" sz="2800" b="1" i="0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𝐇</m:t>
                          </m:r>
                        </m:e>
                        <m:sub>
                          <m:r>
                            <a:rPr lang="ka-GE" sz="2800" b="1" i="0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sub>
                      </m:sSub>
                      <m:r>
                        <a:rPr lang="ka-GE" sz="2800" b="1" i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ka-GE" sz="2800" b="1" i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𝐝</m:t>
                      </m:r>
                    </m:oMath>
                  </m:oMathPara>
                </a14:m>
                <a:endParaRPr lang="ka-GE" sz="2400" dirty="0">
                  <a:effectLst/>
                  <a:latin typeface="Sylfaen" panose="010A0502050306030303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7000"/>
                  </a:lnSpc>
                  <a:spcAft>
                    <a:spcPts val="0"/>
                  </a:spcAft>
                  <a:buNone/>
                </a:pPr>
                <a:endParaRPr lang="ka-GE" sz="2400" b="1" dirty="0">
                  <a:latin typeface="Sylfaen" panose="010A0502050306030303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7000"/>
                  </a:lnSpc>
                  <a:spcAft>
                    <a:spcPts val="0"/>
                  </a:spcAft>
                  <a:buNone/>
                </a:pPr>
                <a:r>
                  <a:rPr lang="ka-GE" dirty="0">
                    <a:latin typeface="Sylfaen" panose="010A0502050306030303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სადაც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a-GE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ka-GE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ka-GE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ka-GE" dirty="0">
                    <a:effectLst/>
                    <a:latin typeface="Sylfaen" panose="010A0502050306030303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ჰაბლის მუდმივაა და ის წარმოადგენს კოსმოსური გაფართოების მუდმივ მნიშვნელობას.</a:t>
                </a:r>
                <a:endParaRPr lang="en-US" dirty="0">
                  <a:effectLst/>
                  <a:latin typeface="Sylfaen" panose="010A0502050306030303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7000"/>
                  </a:lnSpc>
                  <a:spcAft>
                    <a:spcPts val="0"/>
                  </a:spcAft>
                  <a:buNone/>
                </a:pPr>
                <a:endParaRPr lang="en-US" dirty="0">
                  <a:latin typeface="Sylfaen" panose="010A0502050306030303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7000"/>
                  </a:lnSpc>
                  <a:spcAft>
                    <a:spcPts val="0"/>
                  </a:spcAft>
                  <a:buNone/>
                </a:pPr>
                <a:r>
                  <a:rPr lang="ka-GE" dirty="0">
                    <a:latin typeface="Sylfaen" panose="010A0502050306030303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დღევანდელი გამოთვლებით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a-GE" sz="2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ka-GE" sz="2800">
                            <a:effectLst/>
                            <a:latin typeface="Cambria Math" panose="02040503050406030204" pitchFamily="18" charset="0"/>
                            <a:ea typeface="Sylfaen" panose="010A0502050306030303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ka-GE" sz="2800">
                            <a:effectLst/>
                            <a:latin typeface="Cambria Math" panose="02040503050406030204" pitchFamily="18" charset="0"/>
                            <a:ea typeface="Sylfaen" panose="010A0502050306030303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ka-GE" sz="28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≈</m:t>
                    </m:r>
                    <m:r>
                      <a:rPr lang="ka-GE" sz="28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70 </m:t>
                    </m:r>
                  </m:oMath>
                </a14:m>
                <a:r>
                  <a:rPr lang="ka-GE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კმ/წმ/</a:t>
                </a:r>
                <a:r>
                  <a:rPr lang="ka-GE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მგპს</a:t>
                </a:r>
                <a:r>
                  <a:rPr lang="ka-GE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-ია (სადაც </a:t>
                </a:r>
                <a14:m>
                  <m:oMath xmlns:m="http://schemas.openxmlformats.org/officeDocument/2006/math"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1 </m:t>
                    </m:r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Sylfaen" panose="010A0502050306030303" pitchFamily="18" charset="0"/>
                      </a:rPr>
                      <m:t>მგპს</m:t>
                    </m:r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ka-GE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ka-GE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ka-GE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Sylfaen" panose="010A0502050306030303" pitchFamily="18" charset="0"/>
                      </a:rPr>
                      <m:t>პარსეკი</m:t>
                    </m:r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=3.26∙</m:t>
                    </m:r>
                    <m:sSup>
                      <m:sSupPr>
                        <m:ctrlPr>
                          <a:rPr lang="ka-GE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ka-GE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ka-GE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Sylfaen" panose="010A0502050306030303" pitchFamily="18" charset="0"/>
                      </a:rPr>
                      <m:t>სინათლის</m:t>
                    </m:r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ka-GE">
                        <a:latin typeface="Cambria Math" panose="02040503050406030204" pitchFamily="18" charset="0"/>
                        <a:ea typeface="Times New Roman" panose="02020603050405020304" pitchFamily="18" charset="0"/>
                        <a:cs typeface="Sylfaen" panose="010A0502050306030303" pitchFamily="18" charset="0"/>
                      </a:rPr>
                      <m:t>წელიწადი</m:t>
                    </m:r>
                  </m:oMath>
                </a14:m>
                <a:r>
                  <a:rPr lang="ka-GE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). </a:t>
                </a:r>
                <a:endParaRPr lang="ka-GE" dirty="0">
                  <a:effectLst/>
                  <a:latin typeface="Sylfaen" panose="010A0502050306030303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ka-GE" dirty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ka-GE" dirty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ka-GE" dirty="0"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შიგთავსის ჩანაცვლების ველი 2">
                <a:extLst>
                  <a:ext uri="{FF2B5EF4-FFF2-40B4-BE49-F238E27FC236}">
                    <a16:creationId xmlns:a16="http://schemas.microsoft.com/office/drawing/2014/main" id="{7949228A-6820-4675-A12F-79D3400066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365125"/>
                <a:ext cx="10515600" cy="5811838"/>
              </a:xfrm>
              <a:blipFill>
                <a:blip r:embed="rId2"/>
                <a:stretch>
                  <a:fillRect l="-1217" t="-1784"/>
                </a:stretch>
              </a:blipFill>
            </p:spPr>
            <p:txBody>
              <a:bodyPr/>
              <a:lstStyle/>
              <a:p>
                <a:r>
                  <a:rPr lang="ka-G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99752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სათაური 7">
            <a:extLst>
              <a:ext uri="{FF2B5EF4-FFF2-40B4-BE49-F238E27FC236}">
                <a16:creationId xmlns:a16="http://schemas.microsoft.com/office/drawing/2014/main" id="{EB5A1670-A4E2-49F2-B3CC-20DDDB324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ჰაბლის დაკვირვებები</a:t>
            </a:r>
          </a:p>
        </p:txBody>
      </p:sp>
      <p:pic>
        <p:nvPicPr>
          <p:cNvPr id="7" name="სურათის ჩანაცვლების ველი 6">
            <a:extLst>
              <a:ext uri="{FF2B5EF4-FFF2-40B4-BE49-F238E27FC236}">
                <a16:creationId xmlns:a16="http://schemas.microsoft.com/office/drawing/2014/main" id="{A26824CF-CB64-423C-9DF4-716ADF89767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 r="7897"/>
          <a:stretch/>
        </p:blipFill>
        <p:spPr>
          <a:ln>
            <a:solidFill>
              <a:schemeClr val="tx1"/>
            </a:solidFill>
          </a:ln>
        </p:spPr>
      </p:pic>
      <p:sp>
        <p:nvSpPr>
          <p:cNvPr id="9" name="ტექსტის ჩანაცვლების ველი 8">
            <a:extLst>
              <a:ext uri="{FF2B5EF4-FFF2-40B4-BE49-F238E27FC236}">
                <a16:creationId xmlns:a16="http://schemas.microsoft.com/office/drawing/2014/main" id="{0B214D02-CF52-4E1D-812A-BCC73B40FAC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dirty="0">
                <a:ea typeface="Cambria Math" panose="02040503050406030204" pitchFamily="18" charset="0"/>
              </a:rPr>
              <a:t>ჰაბლმა დაკვირვებული გალაქტიკების სიჩქარეების მონაცემთა უმეტესობა აიღო ასტრონომი ვესტო </a:t>
            </a:r>
            <a:r>
              <a:rPr lang="ka-GE" dirty="0" err="1">
                <a:ea typeface="Cambria Math" panose="02040503050406030204" pitchFamily="18" charset="0"/>
              </a:rPr>
              <a:t>სლაიფერის</a:t>
            </a:r>
            <a:r>
              <a:rPr lang="ka-GE" dirty="0">
                <a:ea typeface="Cambria Math" panose="02040503050406030204" pitchFamily="18" charset="0"/>
              </a:rPr>
              <a:t> დაკვირვებებიდან, თუმცა მის ნაშრომში ასტრონომის სახელი არაა გაჟღერებული;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dirty="0">
                <a:effectLst/>
                <a:latin typeface="Sylfaen" panose="010A0502050306030303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ჰაბლმა გამოიყენა კალიფორნიის ვილსონის მთის ობსერვატორიის 100-ინჩიანი ტელესკოპი, რომელიც იმ დროისთვის ყველაზე დიდი ტელესკოპი იყო მსოფლიოში;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dirty="0">
                <a:latin typeface="Sylfaen" panose="010A0502050306030303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მან ამ ობსერვატორიიდან მიიღო რამდენიმე ათეული გალაქტიკის სპექტრები და მანძილები.</a:t>
            </a:r>
            <a:endParaRPr lang="ka-GE" dirty="0">
              <a:effectLst/>
              <a:latin typeface="Sylfaen" panose="010A0502050306030303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2565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სათაური 17">
            <a:extLst>
              <a:ext uri="{FF2B5EF4-FFF2-40B4-BE49-F238E27FC236}">
                <a16:creationId xmlns:a16="http://schemas.microsoft.com/office/drawing/2014/main" id="{E3F6A7D4-466C-48AE-B2FA-0FCB38526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წითელი წანაცვლება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შიგთავსის ჩანაცვლების ველი 2">
                <a:extLst>
                  <a:ext uri="{FF2B5EF4-FFF2-40B4-BE49-F238E27FC236}">
                    <a16:creationId xmlns:a16="http://schemas.microsoft.com/office/drawing/2014/main" id="{38294652-110D-4554-B33C-77A75827DAEA}"/>
                  </a:ext>
                </a:extLst>
              </p:cNvPr>
              <p:cNvSpPr>
                <a:spLocks noGrp="1"/>
              </p:cNvSpPr>
              <p:nvPr>
                <p:ph type="body" sz="half" idx="2"/>
              </p:nvPr>
            </p:nvSpPr>
            <p:spPr/>
            <p:txBody>
              <a:bodyPr>
                <a:norm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ka-GE" dirty="0">
                    <a:ea typeface="Cambria Math" panose="02040503050406030204" pitchFamily="18" charset="0"/>
                  </a:rPr>
                  <a:t>ვესტო </a:t>
                </a:r>
                <a:r>
                  <a:rPr lang="ka-GE" dirty="0" err="1">
                    <a:ea typeface="Cambria Math" panose="02040503050406030204" pitchFamily="18" charset="0"/>
                  </a:rPr>
                  <a:t>სლაიფერმა</a:t>
                </a:r>
                <a:r>
                  <a:rPr lang="ka-GE" dirty="0">
                    <a:ea typeface="Cambria Math" panose="02040503050406030204" pitchFamily="18" charset="0"/>
                  </a:rPr>
                  <a:t> გამოიყენა წითელი წანაცვლების </a:t>
                </a:r>
                <a:r>
                  <a:rPr lang="ka-GE" dirty="0" err="1">
                    <a:ea typeface="Cambria Math" panose="02040503050406030204" pitchFamily="18" charset="0"/>
                  </a:rPr>
                  <a:t>ფენომენა</a:t>
                </a:r>
                <a:r>
                  <a:rPr lang="ka-GE" dirty="0">
                    <a:ea typeface="Cambria Math" panose="02040503050406030204" pitchFamily="18" charset="0"/>
                  </a:rPr>
                  <a:t>, რათა </a:t>
                </a:r>
                <a:r>
                  <a:rPr lang="ka-GE" dirty="0" err="1">
                    <a:ea typeface="Cambria Math" panose="02040503050406030204" pitchFamily="18" charset="0"/>
                  </a:rPr>
                  <a:t>გამოეანგარიშა</a:t>
                </a:r>
                <a:r>
                  <a:rPr lang="ka-GE" dirty="0">
                    <a:ea typeface="Cambria Math" panose="02040503050406030204" pitchFamily="18" charset="0"/>
                  </a:rPr>
                  <a:t> დაშორების სიჩქარეები ჩვენსა და შორეულ გალაქტიკებს შორის. წითელი წანაცვლების მაჩვენებელი ასე გამოითვლება:</a:t>
                </a:r>
              </a:p>
              <a:p>
                <a:pPr marL="0" indent="0">
                  <a:lnSpc>
                    <a:spcPct val="107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a-GE" b="1" i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𝐳</m:t>
                      </m:r>
                      <m:r>
                        <a:rPr lang="ka-GE" b="1" i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ka-GE" b="1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ka-GE" b="1" i="0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𝐯</m:t>
                          </m:r>
                        </m:num>
                        <m:den>
                          <m:r>
                            <a:rPr lang="ka-GE" b="1" i="0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𝐜</m:t>
                          </m:r>
                        </m:den>
                      </m:f>
                      <m:r>
                        <a:rPr lang="ka-GE" b="1" i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ka-GE" b="1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ka-GE" b="1" i="0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𝚫𝛌</m:t>
                          </m:r>
                        </m:num>
                        <m:den>
                          <m:sSub>
                            <m:sSubPr>
                              <m:ctrlPr>
                                <a:rPr lang="ka-GE" b="1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ka-GE" b="1" i="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𝛌</m:t>
                              </m:r>
                            </m:e>
                            <m:sub>
                              <m:r>
                                <a:rPr lang="ka-GE" b="1" i="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den>
                      </m:f>
                      <m:r>
                        <a:rPr lang="ka-GE" b="1" i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ka-GE" b="1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ka-GE" b="1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ka-GE" b="1" i="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𝛌</m:t>
                              </m:r>
                            </m:e>
                            <m:sub>
                              <m:r>
                                <a:rPr lang="ka-GE" b="1" i="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𝛎</m:t>
                              </m:r>
                            </m:sub>
                          </m:sSub>
                          <m:r>
                            <a:rPr lang="ka-GE" b="1" i="0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ka-GE" b="1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ka-GE" b="1" i="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𝛌</m:t>
                              </m:r>
                            </m:e>
                            <m:sub>
                              <m:r>
                                <a:rPr lang="ka-GE" b="1" i="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ka-GE" b="1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ka-GE" b="1" i="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𝛌</m:t>
                              </m:r>
                            </m:e>
                            <m:sub>
                              <m:r>
                                <a:rPr lang="ka-GE" b="1" i="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342900" indent="-342900">
                  <a:lnSpc>
                    <a:spcPct val="107000"/>
                  </a:lnSpc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ka-GE" dirty="0">
                    <a:effectLst/>
                    <a:latin typeface="Sylfaen" panose="010A0502050306030303" pitchFamily="18" charset="0"/>
                    <a:ea typeface="Sylfaen" panose="010A0502050306030303" pitchFamily="18" charset="0"/>
                    <a:cs typeface="Times New Roman" panose="02020603050405020304" pitchFamily="18" charset="0"/>
                  </a:rPr>
                  <a:t>წითელი წანაცვლება ფენომენაა, როცა ასტრონომიული ობიექტიდან მომდინარე ელექტრომაგნიტური გამოსხივების ტალღის სიგრძე იზრდება.</a:t>
                </a:r>
                <a:endParaRPr lang="ka-GE" dirty="0"/>
              </a:p>
            </p:txBody>
          </p:sp>
        </mc:Choice>
        <mc:Fallback>
          <p:sp>
            <p:nvSpPr>
              <p:cNvPr id="3" name="შიგთავსის ჩანაცვლების ველი 2">
                <a:extLst>
                  <a:ext uri="{FF2B5EF4-FFF2-40B4-BE49-F238E27FC236}">
                    <a16:creationId xmlns:a16="http://schemas.microsoft.com/office/drawing/2014/main" id="{38294652-110D-4554-B33C-77A75827DA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blipFill>
                <a:blip r:embed="rId2"/>
                <a:stretch>
                  <a:fillRect l="-620" t="-1120"/>
                </a:stretch>
              </a:blipFill>
            </p:spPr>
            <p:txBody>
              <a:bodyPr/>
              <a:lstStyle/>
              <a:p>
                <a:r>
                  <a:rPr lang="ka-G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სურათი 16">
            <a:extLst>
              <a:ext uri="{FF2B5EF4-FFF2-40B4-BE49-F238E27FC236}">
                <a16:creationId xmlns:a16="http://schemas.microsoft.com/office/drawing/2014/main" id="{C24CF4B1-B6A9-45E2-839B-E159726E6A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671" y="1523206"/>
            <a:ext cx="6098541" cy="381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3105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8D348CF8-AA1F-47EC-BC67-CBC73A221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სტანდარტული სანთელი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შიგთავსის ჩანაცვლების ველი 4">
                <a:extLst>
                  <a:ext uri="{FF2B5EF4-FFF2-40B4-BE49-F238E27FC236}">
                    <a16:creationId xmlns:a16="http://schemas.microsoft.com/office/drawing/2014/main" id="{51366A7A-FFD1-468C-BB7B-05C1AAAEBCF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ka-GE" sz="2800" dirty="0">
                    <a:effectLst/>
                    <a:latin typeface="Sylfaen" panose="010A050205030603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ჰაბლმა გალაქტიკებამდე მანძილების გასაზომად გამოიყენა სტანდარტული სანთლის მეთოდი.</a:t>
                </a:r>
              </a:p>
              <a:p>
                <a:pPr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ka-GE" sz="2800" dirty="0">
                    <a:effectLst/>
                    <a:latin typeface="Sylfaen" panose="010A050205030603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სტანდარტული სანთელი ისეთი ობიექტია, რომლის </a:t>
                </a:r>
                <a:r>
                  <a:rPr lang="en-US" sz="2800" dirty="0">
                    <a:effectLst/>
                    <a:latin typeface="Sylfaen" panose="010A050205030603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 </a:t>
                </a:r>
                <a:r>
                  <a:rPr lang="ka-GE" sz="2800" dirty="0">
                    <a:effectLst/>
                    <a:latin typeface="Sylfaen" panose="010A050205030603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ნათება ნაცნობია. მაგალითად, თუ რაღაც ასტრონომიული ობიექტის კლასს  აქვს მუდმივი ნათება, მაშინ ის საუკეთესო სტანდარტული სანთელია. როცა ნაცნობია ამ ობიექტის ნათება და დაკვირვებით მიღებული ნაკადი </a:t>
                </a:r>
                <a:r>
                  <a:rPr lang="en-US" sz="2800" dirty="0">
                    <a:effectLst/>
                    <a:latin typeface="Sylfaen" panose="010A050205030603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ka-GE" sz="2800" dirty="0">
                    <a:effectLst/>
                    <a:latin typeface="Sylfaen" panose="010A050205030603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მაშინ მანძილი დამკვირვებელსა და ობიექტს შორის იქნება:</a:t>
                </a:r>
                <a:endParaRPr lang="ka-GE" sz="2400" dirty="0">
                  <a:effectLst/>
                  <a:latin typeface="Sylfaen" panose="010A0502050306030303" pitchFamily="18" charset="0"/>
                  <a:ea typeface="Sylfaen" panose="010A0502050306030303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7000"/>
                  </a:lnSpc>
                  <a:spcAft>
                    <a:spcPts val="0"/>
                  </a:spcAft>
                  <a:buNone/>
                </a:pPr>
                <a:endParaRPr lang="ka-GE" sz="2400" dirty="0">
                  <a:effectLst/>
                  <a:latin typeface="Sylfaen" panose="010A0502050306030303" pitchFamily="18" charset="0"/>
                  <a:ea typeface="Sylfaen" panose="010A0502050306030303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7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a-GE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ka-GE" sz="2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d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ka-GE" sz="2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</m:sub>
                      </m:sSub>
                      <m:r>
                        <a:rPr lang="ka-GE" sz="2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ka-GE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ka-GE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ka-GE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ka-GE" sz="2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L</m:t>
                                  </m:r>
                                </m:num>
                                <m:den>
                                  <m:r>
                                    <a:rPr lang="ka-GE" sz="2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ka-GE" sz="2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πf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ka-GE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ka-GE" sz="2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ka-GE" sz="2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ka-GE" sz="2400" dirty="0">
                  <a:effectLst/>
                  <a:latin typeface="Sylfaen" panose="010A0502050306030303" pitchFamily="18" charset="0"/>
                  <a:ea typeface="Sylfaen" panose="010A0502050306030303" pitchFamily="18" charset="0"/>
                  <a:cs typeface="Times New Roman" panose="02020603050405020304" pitchFamily="18" charset="0"/>
                </a:endParaRPr>
              </a:p>
              <a:p>
                <a:endParaRPr lang="ka-GE" dirty="0"/>
              </a:p>
            </p:txBody>
          </p:sp>
        </mc:Choice>
        <mc:Fallback>
          <p:sp>
            <p:nvSpPr>
              <p:cNvPr id="5" name="შიგთავსის ჩანაცვლების ველი 4">
                <a:extLst>
                  <a:ext uri="{FF2B5EF4-FFF2-40B4-BE49-F238E27FC236}">
                    <a16:creationId xmlns:a16="http://schemas.microsoft.com/office/drawing/2014/main" id="{51366A7A-FFD1-468C-BB7B-05C1AAAEBCF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2" t="-1261" r="-1507"/>
                </a:stretch>
              </a:blipFill>
            </p:spPr>
            <p:txBody>
              <a:bodyPr/>
              <a:lstStyle/>
              <a:p>
                <a:r>
                  <a:rPr lang="ka-G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78873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nimation">
            <a:hlinkClick r:id="" action="ppaction://media"/>
            <a:extLst>
              <a:ext uri="{FF2B5EF4-FFF2-40B4-BE49-F238E27FC236}">
                <a16:creationId xmlns:a16="http://schemas.microsoft.com/office/drawing/2014/main" id="{0097960C-CAB7-42DA-BC62-2CE4BF2CF4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989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1D302A53-E5FB-4ED0-8B09-709163079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2155825"/>
          </a:xfrm>
        </p:spPr>
        <p:txBody>
          <a:bodyPr>
            <a:normAutofit/>
          </a:bodyPr>
          <a:lstStyle/>
          <a:p>
            <a:r>
              <a:rPr lang="ka-GE" sz="1600" dirty="0">
                <a:effectLst/>
                <a:latin typeface="Sylfaen" panose="010A05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დღევანდელი მონაცემებით ჰაბლის მუდმივა სტანდარტული სანთლის მეთოდის გამოყენებით 73.24 კმ/წმ/</a:t>
            </a:r>
            <a:r>
              <a:rPr lang="ka-GE" sz="1600" dirty="0" err="1">
                <a:effectLst/>
                <a:latin typeface="Sylfaen" panose="010A05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მგპს</a:t>
            </a:r>
            <a:r>
              <a:rPr lang="ka-GE" sz="1600" dirty="0">
                <a:effectLst/>
                <a:latin typeface="Sylfaen" panose="010A050205030603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-ია.</a:t>
            </a:r>
            <a:endParaRPr lang="en-US" sz="1600" dirty="0">
              <a:effectLst/>
              <a:latin typeface="Sylfaen" panose="010A050205030603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a-GE" sz="1600" dirty="0">
                <a:latin typeface="Sylfaen" panose="010A0502050306030303" pitchFamily="18" charset="0"/>
                <a:cs typeface="Times New Roman" panose="02020603050405020304" pitchFamily="18" charset="0"/>
              </a:rPr>
              <a:t>თუმცა, რელიქტური ფონის დაკვირვებებიდან მუდმივა 67.8 კმ/წმ/</a:t>
            </a:r>
            <a:r>
              <a:rPr lang="ka-GE" sz="1600" dirty="0" err="1">
                <a:latin typeface="Sylfaen" panose="010A0502050306030303" pitchFamily="18" charset="0"/>
                <a:cs typeface="Times New Roman" panose="02020603050405020304" pitchFamily="18" charset="0"/>
              </a:rPr>
              <a:t>მგპს</a:t>
            </a:r>
            <a:r>
              <a:rPr lang="ka-GE" sz="1600" dirty="0">
                <a:latin typeface="Sylfaen" panose="010A0502050306030303" pitchFamily="18" charset="0"/>
                <a:cs typeface="Times New Roman" panose="02020603050405020304" pitchFamily="18" charset="0"/>
              </a:rPr>
              <a:t>-ია.</a:t>
            </a:r>
          </a:p>
          <a:p>
            <a:r>
              <a:rPr lang="ka-GE" sz="1600" dirty="0">
                <a:latin typeface="Sylfaen" panose="010A0502050306030303" pitchFamily="18" charset="0"/>
                <a:cs typeface="Times New Roman" panose="02020603050405020304" pitchFamily="18" charset="0"/>
              </a:rPr>
              <a:t>მოცემული განსხვავება ამ ორ მეთოდს შორის საკმაოდ დიდია, და არ მიიჩნევა იყოს </a:t>
            </a:r>
            <a:r>
              <a:rPr lang="ka-GE" sz="1600" dirty="0" err="1">
                <a:latin typeface="Sylfaen" panose="010A0502050306030303" pitchFamily="18" charset="0"/>
                <a:cs typeface="Times New Roman" panose="02020603050405020304" pitchFamily="18" charset="0"/>
              </a:rPr>
              <a:t>გამოთვლებისას</a:t>
            </a:r>
            <a:r>
              <a:rPr lang="ka-GE" sz="1600" dirty="0">
                <a:latin typeface="Sylfaen" panose="010A0502050306030303" pitchFamily="18" charset="0"/>
                <a:cs typeface="Times New Roman" panose="02020603050405020304" pitchFamily="18" charset="0"/>
              </a:rPr>
              <a:t> სტატისტიკური შეცდომის ბრალი.</a:t>
            </a:r>
          </a:p>
          <a:p>
            <a:endParaRPr lang="ka-GE" sz="16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27049CD-4CFB-4449-A491-6128C5F70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20950"/>
            <a:ext cx="5665765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638108C6-2E5C-4F0E-9BD4-5E68C3DBF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290" y="2520950"/>
            <a:ext cx="4849835" cy="392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4261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-ის თემა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ის თემა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ის თემა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1135</TotalTime>
  <Words>356</Words>
  <Application>Microsoft Office PowerPoint</Application>
  <PresentationFormat>ფართოეკრანიანი</PresentationFormat>
  <Paragraphs>40</Paragraphs>
  <Slides>11</Slides>
  <Notes>0</Notes>
  <HiddenSlides>0</HiddenSlides>
  <MMClips>1</MMClips>
  <ScaleCrop>false</ScaleCrop>
  <HeadingPairs>
    <vt:vector size="6" baseType="variant">
      <vt:variant>
        <vt:lpstr>გამოყენებული შრიფტები</vt:lpstr>
      </vt:variant>
      <vt:variant>
        <vt:i4>5</vt:i4>
      </vt:variant>
      <vt:variant>
        <vt:lpstr>თემა</vt:lpstr>
      </vt:variant>
      <vt:variant>
        <vt:i4>1</vt:i4>
      </vt:variant>
      <vt:variant>
        <vt:lpstr>სლაიდების სათაურები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Sylfaen</vt:lpstr>
      <vt:lpstr>Office Theme</vt:lpstr>
      <vt:lpstr>ჰაბლის კანონი</vt:lpstr>
      <vt:lpstr>PowerPoint-ის პრეზენტაცია</vt:lpstr>
      <vt:lpstr>PowerPoint-ის პრეზენტაცია</vt:lpstr>
      <vt:lpstr>PowerPoint-ის პრეზენტაცია</vt:lpstr>
      <vt:lpstr>ჰაბლის დაკვირვებები</vt:lpstr>
      <vt:lpstr>წითელი წანაცვლება</vt:lpstr>
      <vt:lpstr>სტანდარტული სანთელი</vt:lpstr>
      <vt:lpstr>PowerPoint-ის პრეზენტაცია</vt:lpstr>
      <vt:lpstr>PowerPoint-ის პრეზენტაცია</vt:lpstr>
      <vt:lpstr>PowerPoint-ის პრეზენტაცია</vt:lpstr>
      <vt:lpstr>მადლობა ყურადღებისთვის!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ჰაბლის კანონი</dc:title>
  <dc:creator>Alexander Ubiria</dc:creator>
  <cp:lastModifiedBy>Alexander Ubiria</cp:lastModifiedBy>
  <cp:revision>7</cp:revision>
  <dcterms:created xsi:type="dcterms:W3CDTF">2020-06-06T19:08:24Z</dcterms:created>
  <dcterms:modified xsi:type="dcterms:W3CDTF">2020-06-08T09:05:33Z</dcterms:modified>
</cp:coreProperties>
</file>